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88" r:id="rId2"/>
    <p:sldMasterId id="2147483700" r:id="rId3"/>
  </p:sldMasterIdLst>
  <p:notesMasterIdLst>
    <p:notesMasterId r:id="rId42"/>
  </p:notesMasterIdLst>
  <p:handoutMasterIdLst>
    <p:handoutMasterId r:id="rId43"/>
  </p:handoutMasterIdLst>
  <p:sldIdLst>
    <p:sldId id="260" r:id="rId4"/>
    <p:sldId id="336" r:id="rId5"/>
    <p:sldId id="307" r:id="rId6"/>
    <p:sldId id="340" r:id="rId7"/>
    <p:sldId id="341" r:id="rId8"/>
    <p:sldId id="309" r:id="rId9"/>
    <p:sldId id="342" r:id="rId10"/>
    <p:sldId id="343" r:id="rId11"/>
    <p:sldId id="355" r:id="rId12"/>
    <p:sldId id="311" r:id="rId13"/>
    <p:sldId id="344" r:id="rId14"/>
    <p:sldId id="314" r:id="rId15"/>
    <p:sldId id="315" r:id="rId16"/>
    <p:sldId id="345" r:id="rId17"/>
    <p:sldId id="316" r:id="rId18"/>
    <p:sldId id="317" r:id="rId19"/>
    <p:sldId id="348" r:id="rId20"/>
    <p:sldId id="318" r:id="rId21"/>
    <p:sldId id="319" r:id="rId22"/>
    <p:sldId id="321" r:id="rId23"/>
    <p:sldId id="349" r:id="rId24"/>
    <p:sldId id="322" r:id="rId25"/>
    <p:sldId id="350" r:id="rId26"/>
    <p:sldId id="323" r:id="rId27"/>
    <p:sldId id="351" r:id="rId28"/>
    <p:sldId id="324" r:id="rId29"/>
    <p:sldId id="325" r:id="rId30"/>
    <p:sldId id="335" r:id="rId31"/>
    <p:sldId id="326" r:id="rId32"/>
    <p:sldId id="329" r:id="rId33"/>
    <p:sldId id="330" r:id="rId34"/>
    <p:sldId id="266" r:id="rId35"/>
    <p:sldId id="296" r:id="rId36"/>
    <p:sldId id="333" r:id="rId37"/>
    <p:sldId id="334" r:id="rId38"/>
    <p:sldId id="331" r:id="rId39"/>
    <p:sldId id="356" r:id="rId40"/>
    <p:sldId id="357" r:id="rId41"/>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xtXe54EveStOxs8gqqhf9A==" hashData="WFx7V68ttBWBPSdrg8DbzCOM7/Q="/>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ie Wtterson" initials="L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F5E"/>
    <a:srgbClr val="F09246"/>
    <a:srgbClr val="FFFF00"/>
    <a:srgbClr val="009900"/>
    <a:srgbClr val="33CC33"/>
    <a:srgbClr val="00CC00"/>
    <a:srgbClr val="C86425"/>
    <a:srgbClr val="77B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74492" autoAdjust="0"/>
  </p:normalViewPr>
  <p:slideViewPr>
    <p:cSldViewPr>
      <p:cViewPr>
        <p:scale>
          <a:sx n="94" d="100"/>
          <a:sy n="94" d="100"/>
        </p:scale>
        <p:origin x="-968" y="-80"/>
      </p:cViewPr>
      <p:guideLst>
        <p:guide orient="horz" pos="2115"/>
        <p:guide pos="2926"/>
      </p:guideLst>
    </p:cSldViewPr>
  </p:slideViewPr>
  <p:outlineViewPr>
    <p:cViewPr>
      <p:scale>
        <a:sx n="33" d="100"/>
        <a:sy n="33" d="100"/>
      </p:scale>
      <p:origin x="0" y="492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50" d="100"/>
          <a:sy n="150" d="100"/>
        </p:scale>
        <p:origin x="-928" y="43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26T09:30:20.714" idx="1">
    <p:pos x="10" y="10"/>
    <p:text/>
  </p:cm>
  <p:cm authorId="0" dt="2012-07-26T09:35:39.841" idx="2">
    <p:pos x="146" y="146"/>
    <p:text>The first objective is to "develop a structured approach to rapid assessment of cardiac arrhythmias"
apply the 'unstable versus stable" decision tree in early management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E0A87-4BFD-EB49-99F8-0A89F7812A77}"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3C35ABA2-B3D3-BD49-84A6-65AD2E66B1FA}">
      <dgm:prSet phldrT="[Text]"/>
      <dgm:spPr/>
      <dgm:t>
        <a:bodyPr/>
        <a:lstStyle/>
        <a:p>
          <a:r>
            <a:rPr lang="en-US" dirty="0" smtClean="0"/>
            <a:t>Stable </a:t>
          </a:r>
          <a:endParaRPr lang="en-US" dirty="0"/>
        </a:p>
      </dgm:t>
    </dgm:pt>
    <dgm:pt modelId="{408A8967-7FBB-9041-B1F7-51CC18B2B99F}" type="parTrans" cxnId="{0997F0B8-B850-1342-A42F-BB0165210ECC}">
      <dgm:prSet/>
      <dgm:spPr/>
      <dgm:t>
        <a:bodyPr/>
        <a:lstStyle/>
        <a:p>
          <a:endParaRPr lang="en-US" dirty="0"/>
        </a:p>
      </dgm:t>
    </dgm:pt>
    <dgm:pt modelId="{F30A2D2B-3B97-0F41-A41F-43DAE7E440C2}" type="sibTrans" cxnId="{0997F0B8-B850-1342-A42F-BB0165210ECC}">
      <dgm:prSet/>
      <dgm:spPr/>
      <dgm:t>
        <a:bodyPr/>
        <a:lstStyle/>
        <a:p>
          <a:endParaRPr lang="en-US"/>
        </a:p>
      </dgm:t>
    </dgm:pt>
    <dgm:pt modelId="{77633FE0-5542-F54C-998F-4C07538D0AED}">
      <dgm:prSet phldrT="[Text]"/>
      <dgm:spPr/>
      <dgm:t>
        <a:bodyPr/>
        <a:lstStyle/>
        <a:p>
          <a:r>
            <a:rPr lang="en-US" dirty="0" smtClean="0"/>
            <a:t>Fast</a:t>
          </a:r>
          <a:endParaRPr lang="en-US" dirty="0"/>
        </a:p>
      </dgm:t>
    </dgm:pt>
    <dgm:pt modelId="{A27A238F-4845-D540-8C51-6A948E939E5D}" type="parTrans" cxnId="{D7194E18-B011-1B47-BA57-30482131EA36}">
      <dgm:prSet/>
      <dgm:spPr/>
      <dgm:t>
        <a:bodyPr/>
        <a:lstStyle/>
        <a:p>
          <a:endParaRPr lang="en-US" dirty="0"/>
        </a:p>
      </dgm:t>
    </dgm:pt>
    <dgm:pt modelId="{A01EF094-5391-6B45-8558-3BD845D40543}" type="sibTrans" cxnId="{D7194E18-B011-1B47-BA57-30482131EA36}">
      <dgm:prSet/>
      <dgm:spPr/>
      <dgm:t>
        <a:bodyPr/>
        <a:lstStyle/>
        <a:p>
          <a:endParaRPr lang="en-US"/>
        </a:p>
      </dgm:t>
    </dgm:pt>
    <dgm:pt modelId="{7CED00F9-C40C-C34C-9AAC-A66C3D94582E}">
      <dgm:prSet phldrT="[Text]"/>
      <dgm:spPr/>
      <dgm:t>
        <a:bodyPr/>
        <a:lstStyle/>
        <a:p>
          <a:r>
            <a:rPr lang="en-US" dirty="0" smtClean="0"/>
            <a:t>Slow</a:t>
          </a:r>
          <a:endParaRPr lang="en-US" dirty="0"/>
        </a:p>
      </dgm:t>
    </dgm:pt>
    <dgm:pt modelId="{C3F6BED7-8058-C24B-B578-36A883DA8789}" type="parTrans" cxnId="{D24CE3A3-EA0F-2B4D-AFDA-C78A39A05C17}">
      <dgm:prSet/>
      <dgm:spPr/>
      <dgm:t>
        <a:bodyPr/>
        <a:lstStyle/>
        <a:p>
          <a:endParaRPr lang="en-US" dirty="0"/>
        </a:p>
      </dgm:t>
    </dgm:pt>
    <dgm:pt modelId="{336B664D-2C44-0C47-9739-5C3F3F25EB82}" type="sibTrans" cxnId="{D24CE3A3-EA0F-2B4D-AFDA-C78A39A05C17}">
      <dgm:prSet/>
      <dgm:spPr/>
      <dgm:t>
        <a:bodyPr/>
        <a:lstStyle/>
        <a:p>
          <a:endParaRPr lang="en-US"/>
        </a:p>
      </dgm:t>
    </dgm:pt>
    <dgm:pt modelId="{45896003-8111-3B49-A226-28A0BC7E3504}">
      <dgm:prSet phldrT="[Text]"/>
      <dgm:spPr/>
      <dgm:t>
        <a:bodyPr/>
        <a:lstStyle/>
        <a:p>
          <a:r>
            <a:rPr lang="en-US" dirty="0" smtClean="0"/>
            <a:t>Unstable</a:t>
          </a:r>
          <a:endParaRPr lang="en-US" dirty="0"/>
        </a:p>
      </dgm:t>
    </dgm:pt>
    <dgm:pt modelId="{CAC187D2-E944-BD4B-B292-BB354890D216}" type="parTrans" cxnId="{8CDAA459-9771-1D4D-9BCA-68BF561E0FF8}">
      <dgm:prSet/>
      <dgm:spPr/>
      <dgm:t>
        <a:bodyPr/>
        <a:lstStyle/>
        <a:p>
          <a:endParaRPr lang="en-US" dirty="0"/>
        </a:p>
      </dgm:t>
    </dgm:pt>
    <dgm:pt modelId="{4F19B238-4527-6B40-A07A-6F46B9399511}" type="sibTrans" cxnId="{8CDAA459-9771-1D4D-9BCA-68BF561E0FF8}">
      <dgm:prSet/>
      <dgm:spPr/>
      <dgm:t>
        <a:bodyPr/>
        <a:lstStyle/>
        <a:p>
          <a:endParaRPr lang="en-US"/>
        </a:p>
      </dgm:t>
    </dgm:pt>
    <dgm:pt modelId="{2D2B6291-9596-9743-BEFC-D226749E74F3}">
      <dgm:prSet phldrT="[Text]"/>
      <dgm:spPr/>
      <dgm:t>
        <a:bodyPr/>
        <a:lstStyle/>
        <a:p>
          <a:r>
            <a:rPr lang="en-US" dirty="0" smtClean="0"/>
            <a:t>Cardiac arrest</a:t>
          </a:r>
          <a:endParaRPr lang="en-US" dirty="0"/>
        </a:p>
      </dgm:t>
    </dgm:pt>
    <dgm:pt modelId="{2E76D145-5C11-5F4A-9C4A-44EEEA7A3520}" type="parTrans" cxnId="{9DF4BCE6-74CE-BF44-B91A-7E052B64B4FE}">
      <dgm:prSet/>
      <dgm:spPr/>
      <dgm:t>
        <a:bodyPr/>
        <a:lstStyle/>
        <a:p>
          <a:endParaRPr lang="en-US" dirty="0"/>
        </a:p>
      </dgm:t>
    </dgm:pt>
    <dgm:pt modelId="{4E5436E4-1381-944E-A368-87CFA02BF085}" type="sibTrans" cxnId="{9DF4BCE6-74CE-BF44-B91A-7E052B64B4FE}">
      <dgm:prSet/>
      <dgm:spPr/>
      <dgm:t>
        <a:bodyPr/>
        <a:lstStyle/>
        <a:p>
          <a:endParaRPr lang="en-US"/>
        </a:p>
      </dgm:t>
    </dgm:pt>
    <dgm:pt modelId="{28A824C8-024A-BC4A-85F9-D23565E93415}">
      <dgm:prSet phldrT="[Text]"/>
      <dgm:spPr/>
      <dgm:t>
        <a:bodyPr/>
        <a:lstStyle/>
        <a:p>
          <a:r>
            <a:rPr lang="en-US" dirty="0" smtClean="0"/>
            <a:t>Shock</a:t>
          </a:r>
          <a:endParaRPr lang="en-US" dirty="0"/>
        </a:p>
      </dgm:t>
    </dgm:pt>
    <dgm:pt modelId="{F117D424-36BE-B244-81A4-9C6E60E7C0C5}" type="parTrans" cxnId="{2CC768F9-0BCD-924F-9C57-623F54C79DB7}">
      <dgm:prSet/>
      <dgm:spPr/>
      <dgm:t>
        <a:bodyPr/>
        <a:lstStyle/>
        <a:p>
          <a:endParaRPr lang="en-US"/>
        </a:p>
      </dgm:t>
    </dgm:pt>
    <dgm:pt modelId="{5775CC51-5186-F34D-B37D-77758BEF89AA}" type="sibTrans" cxnId="{2CC768F9-0BCD-924F-9C57-623F54C79DB7}">
      <dgm:prSet/>
      <dgm:spPr/>
      <dgm:t>
        <a:bodyPr/>
        <a:lstStyle/>
        <a:p>
          <a:endParaRPr lang="en-US"/>
        </a:p>
      </dgm:t>
    </dgm:pt>
    <dgm:pt modelId="{EEED773D-3BED-8C42-BA14-6FBD0CCA3ED0}" type="pres">
      <dgm:prSet presAssocID="{78AE0A87-4BFD-EB49-99F8-0A89F7812A77}" presName="hierChild1" presStyleCnt="0">
        <dgm:presLayoutVars>
          <dgm:chPref val="1"/>
          <dgm:dir/>
          <dgm:animOne val="branch"/>
          <dgm:animLvl val="lvl"/>
          <dgm:resizeHandles/>
        </dgm:presLayoutVars>
      </dgm:prSet>
      <dgm:spPr/>
      <dgm:t>
        <a:bodyPr/>
        <a:lstStyle/>
        <a:p>
          <a:endParaRPr lang="en-US"/>
        </a:p>
      </dgm:t>
    </dgm:pt>
    <dgm:pt modelId="{81C76408-D368-2849-9BBB-09AFCADE8B56}" type="pres">
      <dgm:prSet presAssocID="{3C35ABA2-B3D3-BD49-84A6-65AD2E66B1FA}" presName="hierRoot1" presStyleCnt="0"/>
      <dgm:spPr/>
    </dgm:pt>
    <dgm:pt modelId="{D6186782-8F5F-7C4F-9838-269DF5413A13}" type="pres">
      <dgm:prSet presAssocID="{3C35ABA2-B3D3-BD49-84A6-65AD2E66B1FA}" presName="composite" presStyleCnt="0"/>
      <dgm:spPr/>
    </dgm:pt>
    <dgm:pt modelId="{E3D331F1-6F21-F94B-81F5-74D3F093572E}" type="pres">
      <dgm:prSet presAssocID="{3C35ABA2-B3D3-BD49-84A6-65AD2E66B1FA}" presName="background" presStyleLbl="node0" presStyleIdx="0" presStyleCnt="2"/>
      <dgm:spPr/>
    </dgm:pt>
    <dgm:pt modelId="{634BEF82-7F1A-EB4A-A51B-EA73CE99E7FE}" type="pres">
      <dgm:prSet presAssocID="{3C35ABA2-B3D3-BD49-84A6-65AD2E66B1FA}" presName="text" presStyleLbl="fgAcc0" presStyleIdx="0" presStyleCnt="2">
        <dgm:presLayoutVars>
          <dgm:chPref val="3"/>
        </dgm:presLayoutVars>
      </dgm:prSet>
      <dgm:spPr/>
      <dgm:t>
        <a:bodyPr/>
        <a:lstStyle/>
        <a:p>
          <a:endParaRPr lang="en-US"/>
        </a:p>
      </dgm:t>
    </dgm:pt>
    <dgm:pt modelId="{FBCB5E19-3E02-E041-9A84-12CD6CD33DB2}" type="pres">
      <dgm:prSet presAssocID="{3C35ABA2-B3D3-BD49-84A6-65AD2E66B1FA}" presName="hierChild2" presStyleCnt="0"/>
      <dgm:spPr/>
    </dgm:pt>
    <dgm:pt modelId="{198A9946-F041-D549-98FA-0028417CE675}" type="pres">
      <dgm:prSet presAssocID="{A27A238F-4845-D540-8C51-6A948E939E5D}" presName="Name10" presStyleLbl="parChTrans1D2" presStyleIdx="0" presStyleCnt="4"/>
      <dgm:spPr/>
      <dgm:t>
        <a:bodyPr/>
        <a:lstStyle/>
        <a:p>
          <a:endParaRPr lang="en-US"/>
        </a:p>
      </dgm:t>
    </dgm:pt>
    <dgm:pt modelId="{AE5DE055-1888-B747-95B3-849706129D08}" type="pres">
      <dgm:prSet presAssocID="{77633FE0-5542-F54C-998F-4C07538D0AED}" presName="hierRoot2" presStyleCnt="0"/>
      <dgm:spPr/>
    </dgm:pt>
    <dgm:pt modelId="{74900FF9-0C11-304B-8FB5-8F1874FFB321}" type="pres">
      <dgm:prSet presAssocID="{77633FE0-5542-F54C-998F-4C07538D0AED}" presName="composite2" presStyleCnt="0"/>
      <dgm:spPr/>
    </dgm:pt>
    <dgm:pt modelId="{3A63DF32-95A7-3048-9590-5B7F4E815693}" type="pres">
      <dgm:prSet presAssocID="{77633FE0-5542-F54C-998F-4C07538D0AED}" presName="background2" presStyleLbl="node2" presStyleIdx="0" presStyleCnt="4"/>
      <dgm:spPr/>
    </dgm:pt>
    <dgm:pt modelId="{8FEBA4CB-0DE2-064D-857D-E65D2221A60D}" type="pres">
      <dgm:prSet presAssocID="{77633FE0-5542-F54C-998F-4C07538D0AED}" presName="text2" presStyleLbl="fgAcc2" presStyleIdx="0" presStyleCnt="4">
        <dgm:presLayoutVars>
          <dgm:chPref val="3"/>
        </dgm:presLayoutVars>
      </dgm:prSet>
      <dgm:spPr/>
      <dgm:t>
        <a:bodyPr/>
        <a:lstStyle/>
        <a:p>
          <a:endParaRPr lang="en-US"/>
        </a:p>
      </dgm:t>
    </dgm:pt>
    <dgm:pt modelId="{CAEA1A1B-87E6-D948-BB01-AA94A427F392}" type="pres">
      <dgm:prSet presAssocID="{77633FE0-5542-F54C-998F-4C07538D0AED}" presName="hierChild3" presStyleCnt="0"/>
      <dgm:spPr/>
    </dgm:pt>
    <dgm:pt modelId="{42901C3A-EBF5-ED41-99EC-5F6C3D428D6A}" type="pres">
      <dgm:prSet presAssocID="{C3F6BED7-8058-C24B-B578-36A883DA8789}" presName="Name10" presStyleLbl="parChTrans1D2" presStyleIdx="1" presStyleCnt="4"/>
      <dgm:spPr/>
      <dgm:t>
        <a:bodyPr/>
        <a:lstStyle/>
        <a:p>
          <a:endParaRPr lang="en-US"/>
        </a:p>
      </dgm:t>
    </dgm:pt>
    <dgm:pt modelId="{AA064D4B-6CEA-4648-B699-BBC63C780E2C}" type="pres">
      <dgm:prSet presAssocID="{7CED00F9-C40C-C34C-9AAC-A66C3D94582E}" presName="hierRoot2" presStyleCnt="0"/>
      <dgm:spPr/>
    </dgm:pt>
    <dgm:pt modelId="{37F162F6-CF44-5B43-A9FF-CB6E0E67A0F0}" type="pres">
      <dgm:prSet presAssocID="{7CED00F9-C40C-C34C-9AAC-A66C3D94582E}" presName="composite2" presStyleCnt="0"/>
      <dgm:spPr/>
    </dgm:pt>
    <dgm:pt modelId="{22D5827C-8516-1049-BB8D-3C99169E5D02}" type="pres">
      <dgm:prSet presAssocID="{7CED00F9-C40C-C34C-9AAC-A66C3D94582E}" presName="background2" presStyleLbl="node2" presStyleIdx="1" presStyleCnt="4"/>
      <dgm:spPr/>
    </dgm:pt>
    <dgm:pt modelId="{0C74BCC6-EAFE-2644-B8A5-2AB2F666EC73}" type="pres">
      <dgm:prSet presAssocID="{7CED00F9-C40C-C34C-9AAC-A66C3D94582E}" presName="text2" presStyleLbl="fgAcc2" presStyleIdx="1" presStyleCnt="4">
        <dgm:presLayoutVars>
          <dgm:chPref val="3"/>
        </dgm:presLayoutVars>
      </dgm:prSet>
      <dgm:spPr/>
      <dgm:t>
        <a:bodyPr/>
        <a:lstStyle/>
        <a:p>
          <a:endParaRPr lang="en-US"/>
        </a:p>
      </dgm:t>
    </dgm:pt>
    <dgm:pt modelId="{10105D6B-67D0-9D45-AD3D-802F1CC89421}" type="pres">
      <dgm:prSet presAssocID="{7CED00F9-C40C-C34C-9AAC-A66C3D94582E}" presName="hierChild3" presStyleCnt="0"/>
      <dgm:spPr/>
    </dgm:pt>
    <dgm:pt modelId="{25441B5B-BE34-A349-88AB-56D1E2194EBB}" type="pres">
      <dgm:prSet presAssocID="{45896003-8111-3B49-A226-28A0BC7E3504}" presName="hierRoot1" presStyleCnt="0"/>
      <dgm:spPr/>
    </dgm:pt>
    <dgm:pt modelId="{C96B349E-22BE-3F4E-BB77-82A374204547}" type="pres">
      <dgm:prSet presAssocID="{45896003-8111-3B49-A226-28A0BC7E3504}" presName="composite" presStyleCnt="0"/>
      <dgm:spPr/>
    </dgm:pt>
    <dgm:pt modelId="{EACA5BCA-CA1D-E14F-BC29-CC44FA61922D}" type="pres">
      <dgm:prSet presAssocID="{45896003-8111-3B49-A226-28A0BC7E3504}" presName="background" presStyleLbl="node0" presStyleIdx="1" presStyleCnt="2"/>
      <dgm:spPr/>
    </dgm:pt>
    <dgm:pt modelId="{881E320C-67E9-034A-A025-5C32768CED0D}" type="pres">
      <dgm:prSet presAssocID="{45896003-8111-3B49-A226-28A0BC7E3504}" presName="text" presStyleLbl="fgAcc0" presStyleIdx="1" presStyleCnt="2">
        <dgm:presLayoutVars>
          <dgm:chPref val="3"/>
        </dgm:presLayoutVars>
      </dgm:prSet>
      <dgm:spPr/>
      <dgm:t>
        <a:bodyPr/>
        <a:lstStyle/>
        <a:p>
          <a:endParaRPr lang="en-US"/>
        </a:p>
      </dgm:t>
    </dgm:pt>
    <dgm:pt modelId="{8656763A-D593-5B44-B3B1-C393C0DE59F0}" type="pres">
      <dgm:prSet presAssocID="{45896003-8111-3B49-A226-28A0BC7E3504}" presName="hierChild2" presStyleCnt="0"/>
      <dgm:spPr/>
    </dgm:pt>
    <dgm:pt modelId="{FEB27A47-0340-AE43-B02B-50650E95FED9}" type="pres">
      <dgm:prSet presAssocID="{F117D424-36BE-B244-81A4-9C6E60E7C0C5}" presName="Name10" presStyleLbl="parChTrans1D2" presStyleIdx="2" presStyleCnt="4"/>
      <dgm:spPr/>
      <dgm:t>
        <a:bodyPr/>
        <a:lstStyle/>
        <a:p>
          <a:endParaRPr lang="en-AU"/>
        </a:p>
      </dgm:t>
    </dgm:pt>
    <dgm:pt modelId="{9516A97A-DDEC-3D41-8ADA-A9952076C745}" type="pres">
      <dgm:prSet presAssocID="{28A824C8-024A-BC4A-85F9-D23565E93415}" presName="hierRoot2" presStyleCnt="0"/>
      <dgm:spPr/>
    </dgm:pt>
    <dgm:pt modelId="{F580CBEB-5480-EF40-B32C-E1189A2405E5}" type="pres">
      <dgm:prSet presAssocID="{28A824C8-024A-BC4A-85F9-D23565E93415}" presName="composite2" presStyleCnt="0"/>
      <dgm:spPr/>
    </dgm:pt>
    <dgm:pt modelId="{7BDC02E1-9F05-5E47-90DD-EDAB8B6D6F98}" type="pres">
      <dgm:prSet presAssocID="{28A824C8-024A-BC4A-85F9-D23565E93415}" presName="background2" presStyleLbl="node2" presStyleIdx="2" presStyleCnt="4"/>
      <dgm:spPr/>
    </dgm:pt>
    <dgm:pt modelId="{F84EEEA0-2D50-7247-99DD-5032CF4EA5FC}" type="pres">
      <dgm:prSet presAssocID="{28A824C8-024A-BC4A-85F9-D23565E93415}" presName="text2" presStyleLbl="fgAcc2" presStyleIdx="2" presStyleCnt="4">
        <dgm:presLayoutVars>
          <dgm:chPref val="3"/>
        </dgm:presLayoutVars>
      </dgm:prSet>
      <dgm:spPr/>
      <dgm:t>
        <a:bodyPr/>
        <a:lstStyle/>
        <a:p>
          <a:endParaRPr lang="en-US"/>
        </a:p>
      </dgm:t>
    </dgm:pt>
    <dgm:pt modelId="{F6EFD935-F48E-4E4F-9073-95128079480F}" type="pres">
      <dgm:prSet presAssocID="{28A824C8-024A-BC4A-85F9-D23565E93415}" presName="hierChild3" presStyleCnt="0"/>
      <dgm:spPr/>
    </dgm:pt>
    <dgm:pt modelId="{9A13FB67-6DD3-CA4F-9954-B441B8429D0B}" type="pres">
      <dgm:prSet presAssocID="{2E76D145-5C11-5F4A-9C4A-44EEEA7A3520}" presName="Name10" presStyleLbl="parChTrans1D2" presStyleIdx="3" presStyleCnt="4"/>
      <dgm:spPr/>
      <dgm:t>
        <a:bodyPr/>
        <a:lstStyle/>
        <a:p>
          <a:endParaRPr lang="en-US"/>
        </a:p>
      </dgm:t>
    </dgm:pt>
    <dgm:pt modelId="{48AF79BD-3491-F147-B85E-0A5DFF9D9C73}" type="pres">
      <dgm:prSet presAssocID="{2D2B6291-9596-9743-BEFC-D226749E74F3}" presName="hierRoot2" presStyleCnt="0"/>
      <dgm:spPr/>
    </dgm:pt>
    <dgm:pt modelId="{5931B31B-804F-074D-8CC9-80EA9018D64D}" type="pres">
      <dgm:prSet presAssocID="{2D2B6291-9596-9743-BEFC-D226749E74F3}" presName="composite2" presStyleCnt="0"/>
      <dgm:spPr/>
    </dgm:pt>
    <dgm:pt modelId="{3D6E324C-C36A-7640-9852-B3329EE9630B}" type="pres">
      <dgm:prSet presAssocID="{2D2B6291-9596-9743-BEFC-D226749E74F3}" presName="background2" presStyleLbl="node2" presStyleIdx="3" presStyleCnt="4"/>
      <dgm:spPr/>
    </dgm:pt>
    <dgm:pt modelId="{DDE044E8-99F1-7940-B41E-A6059507DF2B}" type="pres">
      <dgm:prSet presAssocID="{2D2B6291-9596-9743-BEFC-D226749E74F3}" presName="text2" presStyleLbl="fgAcc2" presStyleIdx="3" presStyleCnt="4">
        <dgm:presLayoutVars>
          <dgm:chPref val="3"/>
        </dgm:presLayoutVars>
      </dgm:prSet>
      <dgm:spPr/>
      <dgm:t>
        <a:bodyPr/>
        <a:lstStyle/>
        <a:p>
          <a:endParaRPr lang="en-US"/>
        </a:p>
      </dgm:t>
    </dgm:pt>
    <dgm:pt modelId="{4CD3E583-5680-A642-B2C2-F770531BF2E2}" type="pres">
      <dgm:prSet presAssocID="{2D2B6291-9596-9743-BEFC-D226749E74F3}" presName="hierChild3" presStyleCnt="0"/>
      <dgm:spPr/>
    </dgm:pt>
  </dgm:ptLst>
  <dgm:cxnLst>
    <dgm:cxn modelId="{C10E796E-BAF2-0B47-AC99-A4A0931499CF}" type="presOf" srcId="{2D2B6291-9596-9743-BEFC-D226749E74F3}" destId="{DDE044E8-99F1-7940-B41E-A6059507DF2B}" srcOrd="0" destOrd="0" presId="urn:microsoft.com/office/officeart/2005/8/layout/hierarchy1"/>
    <dgm:cxn modelId="{8CDAA459-9771-1D4D-9BCA-68BF561E0FF8}" srcId="{78AE0A87-4BFD-EB49-99F8-0A89F7812A77}" destId="{45896003-8111-3B49-A226-28A0BC7E3504}" srcOrd="1" destOrd="0" parTransId="{CAC187D2-E944-BD4B-B292-BB354890D216}" sibTransId="{4F19B238-4527-6B40-A07A-6F46B9399511}"/>
    <dgm:cxn modelId="{26D1C355-C4D6-D041-BF1D-D504D07443CF}" type="presOf" srcId="{45896003-8111-3B49-A226-28A0BC7E3504}" destId="{881E320C-67E9-034A-A025-5C32768CED0D}" srcOrd="0" destOrd="0" presId="urn:microsoft.com/office/officeart/2005/8/layout/hierarchy1"/>
    <dgm:cxn modelId="{9BB13EBA-7634-1B47-BF0E-CA30AE6F8AC1}" type="presOf" srcId="{C3F6BED7-8058-C24B-B578-36A883DA8789}" destId="{42901C3A-EBF5-ED41-99EC-5F6C3D428D6A}" srcOrd="0" destOrd="0" presId="urn:microsoft.com/office/officeart/2005/8/layout/hierarchy1"/>
    <dgm:cxn modelId="{D7194E18-B011-1B47-BA57-30482131EA36}" srcId="{3C35ABA2-B3D3-BD49-84A6-65AD2E66B1FA}" destId="{77633FE0-5542-F54C-998F-4C07538D0AED}" srcOrd="0" destOrd="0" parTransId="{A27A238F-4845-D540-8C51-6A948E939E5D}" sibTransId="{A01EF094-5391-6B45-8558-3BD845D40543}"/>
    <dgm:cxn modelId="{9BEBF7A1-DB50-7E41-8781-CEC571F0D98F}" type="presOf" srcId="{28A824C8-024A-BC4A-85F9-D23565E93415}" destId="{F84EEEA0-2D50-7247-99DD-5032CF4EA5FC}" srcOrd="0" destOrd="0" presId="urn:microsoft.com/office/officeart/2005/8/layout/hierarchy1"/>
    <dgm:cxn modelId="{D3FBF47A-BEB8-9546-B4E5-F7A302C9DFA9}" type="presOf" srcId="{78AE0A87-4BFD-EB49-99F8-0A89F7812A77}" destId="{EEED773D-3BED-8C42-BA14-6FBD0CCA3ED0}" srcOrd="0" destOrd="0" presId="urn:microsoft.com/office/officeart/2005/8/layout/hierarchy1"/>
    <dgm:cxn modelId="{D24CE3A3-EA0F-2B4D-AFDA-C78A39A05C17}" srcId="{3C35ABA2-B3D3-BD49-84A6-65AD2E66B1FA}" destId="{7CED00F9-C40C-C34C-9AAC-A66C3D94582E}" srcOrd="1" destOrd="0" parTransId="{C3F6BED7-8058-C24B-B578-36A883DA8789}" sibTransId="{336B664D-2C44-0C47-9739-5C3F3F25EB82}"/>
    <dgm:cxn modelId="{C84FF56B-E2A4-4D45-AB95-BAE6A13124CD}" type="presOf" srcId="{3C35ABA2-B3D3-BD49-84A6-65AD2E66B1FA}" destId="{634BEF82-7F1A-EB4A-A51B-EA73CE99E7FE}" srcOrd="0" destOrd="0" presId="urn:microsoft.com/office/officeart/2005/8/layout/hierarchy1"/>
    <dgm:cxn modelId="{9DF4BCE6-74CE-BF44-B91A-7E052B64B4FE}" srcId="{45896003-8111-3B49-A226-28A0BC7E3504}" destId="{2D2B6291-9596-9743-BEFC-D226749E74F3}" srcOrd="1" destOrd="0" parTransId="{2E76D145-5C11-5F4A-9C4A-44EEEA7A3520}" sibTransId="{4E5436E4-1381-944E-A368-87CFA02BF085}"/>
    <dgm:cxn modelId="{32667030-D444-C44E-8067-CF7AA7C49B5F}" type="presOf" srcId="{F117D424-36BE-B244-81A4-9C6E60E7C0C5}" destId="{FEB27A47-0340-AE43-B02B-50650E95FED9}" srcOrd="0" destOrd="0" presId="urn:microsoft.com/office/officeart/2005/8/layout/hierarchy1"/>
    <dgm:cxn modelId="{0997F0B8-B850-1342-A42F-BB0165210ECC}" srcId="{78AE0A87-4BFD-EB49-99F8-0A89F7812A77}" destId="{3C35ABA2-B3D3-BD49-84A6-65AD2E66B1FA}" srcOrd="0" destOrd="0" parTransId="{408A8967-7FBB-9041-B1F7-51CC18B2B99F}" sibTransId="{F30A2D2B-3B97-0F41-A41F-43DAE7E440C2}"/>
    <dgm:cxn modelId="{F9E68FD4-C91F-F14A-8048-9E0C0E971AE6}" type="presOf" srcId="{2E76D145-5C11-5F4A-9C4A-44EEEA7A3520}" destId="{9A13FB67-6DD3-CA4F-9954-B441B8429D0B}" srcOrd="0" destOrd="0" presId="urn:microsoft.com/office/officeart/2005/8/layout/hierarchy1"/>
    <dgm:cxn modelId="{2CC768F9-0BCD-924F-9C57-623F54C79DB7}" srcId="{45896003-8111-3B49-A226-28A0BC7E3504}" destId="{28A824C8-024A-BC4A-85F9-D23565E93415}" srcOrd="0" destOrd="0" parTransId="{F117D424-36BE-B244-81A4-9C6E60E7C0C5}" sibTransId="{5775CC51-5186-F34D-B37D-77758BEF89AA}"/>
    <dgm:cxn modelId="{E4885C0A-A226-364E-B634-23FA0DBD8C14}" type="presOf" srcId="{7CED00F9-C40C-C34C-9AAC-A66C3D94582E}" destId="{0C74BCC6-EAFE-2644-B8A5-2AB2F666EC73}" srcOrd="0" destOrd="0" presId="urn:microsoft.com/office/officeart/2005/8/layout/hierarchy1"/>
    <dgm:cxn modelId="{7C2D224D-E20D-6F4E-91D9-37C747B56C1A}" type="presOf" srcId="{77633FE0-5542-F54C-998F-4C07538D0AED}" destId="{8FEBA4CB-0DE2-064D-857D-E65D2221A60D}" srcOrd="0" destOrd="0" presId="urn:microsoft.com/office/officeart/2005/8/layout/hierarchy1"/>
    <dgm:cxn modelId="{145D975A-A01E-0D41-A5D8-2A57F6C3F0C4}" type="presOf" srcId="{A27A238F-4845-D540-8C51-6A948E939E5D}" destId="{198A9946-F041-D549-98FA-0028417CE675}" srcOrd="0" destOrd="0" presId="urn:microsoft.com/office/officeart/2005/8/layout/hierarchy1"/>
    <dgm:cxn modelId="{CD44E426-E805-D24A-948A-C26053A1F334}" type="presParOf" srcId="{EEED773D-3BED-8C42-BA14-6FBD0CCA3ED0}" destId="{81C76408-D368-2849-9BBB-09AFCADE8B56}" srcOrd="0" destOrd="0" presId="urn:microsoft.com/office/officeart/2005/8/layout/hierarchy1"/>
    <dgm:cxn modelId="{CD9E4150-E323-274B-A869-530014C711AE}" type="presParOf" srcId="{81C76408-D368-2849-9BBB-09AFCADE8B56}" destId="{D6186782-8F5F-7C4F-9838-269DF5413A13}" srcOrd="0" destOrd="0" presId="urn:microsoft.com/office/officeart/2005/8/layout/hierarchy1"/>
    <dgm:cxn modelId="{D24F87C3-45C4-4145-A6B1-365A91AF55F4}" type="presParOf" srcId="{D6186782-8F5F-7C4F-9838-269DF5413A13}" destId="{E3D331F1-6F21-F94B-81F5-74D3F093572E}" srcOrd="0" destOrd="0" presId="urn:microsoft.com/office/officeart/2005/8/layout/hierarchy1"/>
    <dgm:cxn modelId="{F348BD8C-0345-1547-830D-416572AE9BC3}" type="presParOf" srcId="{D6186782-8F5F-7C4F-9838-269DF5413A13}" destId="{634BEF82-7F1A-EB4A-A51B-EA73CE99E7FE}" srcOrd="1" destOrd="0" presId="urn:microsoft.com/office/officeart/2005/8/layout/hierarchy1"/>
    <dgm:cxn modelId="{CF481371-8FA2-D140-BE62-22212FF251E7}" type="presParOf" srcId="{81C76408-D368-2849-9BBB-09AFCADE8B56}" destId="{FBCB5E19-3E02-E041-9A84-12CD6CD33DB2}" srcOrd="1" destOrd="0" presId="urn:microsoft.com/office/officeart/2005/8/layout/hierarchy1"/>
    <dgm:cxn modelId="{AEE881BD-3023-E34B-BD4E-E0654756CAF9}" type="presParOf" srcId="{FBCB5E19-3E02-E041-9A84-12CD6CD33DB2}" destId="{198A9946-F041-D549-98FA-0028417CE675}" srcOrd="0" destOrd="0" presId="urn:microsoft.com/office/officeart/2005/8/layout/hierarchy1"/>
    <dgm:cxn modelId="{F48DA32F-3DEA-7545-A4C7-078441A64E2F}" type="presParOf" srcId="{FBCB5E19-3E02-E041-9A84-12CD6CD33DB2}" destId="{AE5DE055-1888-B747-95B3-849706129D08}" srcOrd="1" destOrd="0" presId="urn:microsoft.com/office/officeart/2005/8/layout/hierarchy1"/>
    <dgm:cxn modelId="{756ECFFA-5735-C249-A5D2-B0B3FF351CE5}" type="presParOf" srcId="{AE5DE055-1888-B747-95B3-849706129D08}" destId="{74900FF9-0C11-304B-8FB5-8F1874FFB321}" srcOrd="0" destOrd="0" presId="urn:microsoft.com/office/officeart/2005/8/layout/hierarchy1"/>
    <dgm:cxn modelId="{5C982C9F-A1FF-434F-90F1-BE8D8615C014}" type="presParOf" srcId="{74900FF9-0C11-304B-8FB5-8F1874FFB321}" destId="{3A63DF32-95A7-3048-9590-5B7F4E815693}" srcOrd="0" destOrd="0" presId="urn:microsoft.com/office/officeart/2005/8/layout/hierarchy1"/>
    <dgm:cxn modelId="{D89EC31B-3892-4040-B799-08A0427DA7D2}" type="presParOf" srcId="{74900FF9-0C11-304B-8FB5-8F1874FFB321}" destId="{8FEBA4CB-0DE2-064D-857D-E65D2221A60D}" srcOrd="1" destOrd="0" presId="urn:microsoft.com/office/officeart/2005/8/layout/hierarchy1"/>
    <dgm:cxn modelId="{DC5AD855-06DD-5D48-BB8B-CBFC23EDB841}" type="presParOf" srcId="{AE5DE055-1888-B747-95B3-849706129D08}" destId="{CAEA1A1B-87E6-D948-BB01-AA94A427F392}" srcOrd="1" destOrd="0" presId="urn:microsoft.com/office/officeart/2005/8/layout/hierarchy1"/>
    <dgm:cxn modelId="{15D3C35F-6513-A447-A486-804D87FE3A69}" type="presParOf" srcId="{FBCB5E19-3E02-E041-9A84-12CD6CD33DB2}" destId="{42901C3A-EBF5-ED41-99EC-5F6C3D428D6A}" srcOrd="2" destOrd="0" presId="urn:microsoft.com/office/officeart/2005/8/layout/hierarchy1"/>
    <dgm:cxn modelId="{4C325623-8154-E94B-A287-AD742F8B6242}" type="presParOf" srcId="{FBCB5E19-3E02-E041-9A84-12CD6CD33DB2}" destId="{AA064D4B-6CEA-4648-B699-BBC63C780E2C}" srcOrd="3" destOrd="0" presId="urn:microsoft.com/office/officeart/2005/8/layout/hierarchy1"/>
    <dgm:cxn modelId="{17427671-3DB3-734D-9C61-9B31302E8ED7}" type="presParOf" srcId="{AA064D4B-6CEA-4648-B699-BBC63C780E2C}" destId="{37F162F6-CF44-5B43-A9FF-CB6E0E67A0F0}" srcOrd="0" destOrd="0" presId="urn:microsoft.com/office/officeart/2005/8/layout/hierarchy1"/>
    <dgm:cxn modelId="{FB638631-F25C-A347-A5D0-4E7EB5A73D5A}" type="presParOf" srcId="{37F162F6-CF44-5B43-A9FF-CB6E0E67A0F0}" destId="{22D5827C-8516-1049-BB8D-3C99169E5D02}" srcOrd="0" destOrd="0" presId="urn:microsoft.com/office/officeart/2005/8/layout/hierarchy1"/>
    <dgm:cxn modelId="{C1916309-D4E4-3A41-BA58-003EF838F758}" type="presParOf" srcId="{37F162F6-CF44-5B43-A9FF-CB6E0E67A0F0}" destId="{0C74BCC6-EAFE-2644-B8A5-2AB2F666EC73}" srcOrd="1" destOrd="0" presId="urn:microsoft.com/office/officeart/2005/8/layout/hierarchy1"/>
    <dgm:cxn modelId="{39194899-E54A-C241-8D87-CB21E943EB39}" type="presParOf" srcId="{AA064D4B-6CEA-4648-B699-BBC63C780E2C}" destId="{10105D6B-67D0-9D45-AD3D-802F1CC89421}" srcOrd="1" destOrd="0" presId="urn:microsoft.com/office/officeart/2005/8/layout/hierarchy1"/>
    <dgm:cxn modelId="{582727FE-DE61-FD4C-93EA-6998A5D3557E}" type="presParOf" srcId="{EEED773D-3BED-8C42-BA14-6FBD0CCA3ED0}" destId="{25441B5B-BE34-A349-88AB-56D1E2194EBB}" srcOrd="1" destOrd="0" presId="urn:microsoft.com/office/officeart/2005/8/layout/hierarchy1"/>
    <dgm:cxn modelId="{6E819BD9-0DE5-3E4C-A02F-414E2C2C7822}" type="presParOf" srcId="{25441B5B-BE34-A349-88AB-56D1E2194EBB}" destId="{C96B349E-22BE-3F4E-BB77-82A374204547}" srcOrd="0" destOrd="0" presId="urn:microsoft.com/office/officeart/2005/8/layout/hierarchy1"/>
    <dgm:cxn modelId="{A9D6B2AF-A2FB-2841-A947-8FC08931F15F}" type="presParOf" srcId="{C96B349E-22BE-3F4E-BB77-82A374204547}" destId="{EACA5BCA-CA1D-E14F-BC29-CC44FA61922D}" srcOrd="0" destOrd="0" presId="urn:microsoft.com/office/officeart/2005/8/layout/hierarchy1"/>
    <dgm:cxn modelId="{0D5615F1-8C6B-3F49-A10A-96BF133F12A6}" type="presParOf" srcId="{C96B349E-22BE-3F4E-BB77-82A374204547}" destId="{881E320C-67E9-034A-A025-5C32768CED0D}" srcOrd="1" destOrd="0" presId="urn:microsoft.com/office/officeart/2005/8/layout/hierarchy1"/>
    <dgm:cxn modelId="{3BD82214-0425-C94D-86ED-36A10BBDF836}" type="presParOf" srcId="{25441B5B-BE34-A349-88AB-56D1E2194EBB}" destId="{8656763A-D593-5B44-B3B1-C393C0DE59F0}" srcOrd="1" destOrd="0" presId="urn:microsoft.com/office/officeart/2005/8/layout/hierarchy1"/>
    <dgm:cxn modelId="{48B98159-4BFB-5142-A3D4-2813FFFB1813}" type="presParOf" srcId="{8656763A-D593-5B44-B3B1-C393C0DE59F0}" destId="{FEB27A47-0340-AE43-B02B-50650E95FED9}" srcOrd="0" destOrd="0" presId="urn:microsoft.com/office/officeart/2005/8/layout/hierarchy1"/>
    <dgm:cxn modelId="{FCAB76E8-9BF2-484B-8E77-8DC993676906}" type="presParOf" srcId="{8656763A-D593-5B44-B3B1-C393C0DE59F0}" destId="{9516A97A-DDEC-3D41-8ADA-A9952076C745}" srcOrd="1" destOrd="0" presId="urn:microsoft.com/office/officeart/2005/8/layout/hierarchy1"/>
    <dgm:cxn modelId="{55963406-C2CF-FC4D-B8A8-986D3AA4280A}" type="presParOf" srcId="{9516A97A-DDEC-3D41-8ADA-A9952076C745}" destId="{F580CBEB-5480-EF40-B32C-E1189A2405E5}" srcOrd="0" destOrd="0" presId="urn:microsoft.com/office/officeart/2005/8/layout/hierarchy1"/>
    <dgm:cxn modelId="{4ACF77DB-1DE5-944C-BCBA-1C2CA3A57CC5}" type="presParOf" srcId="{F580CBEB-5480-EF40-B32C-E1189A2405E5}" destId="{7BDC02E1-9F05-5E47-90DD-EDAB8B6D6F98}" srcOrd="0" destOrd="0" presId="urn:microsoft.com/office/officeart/2005/8/layout/hierarchy1"/>
    <dgm:cxn modelId="{564938FA-3960-FE41-8219-CEFC2A204B8A}" type="presParOf" srcId="{F580CBEB-5480-EF40-B32C-E1189A2405E5}" destId="{F84EEEA0-2D50-7247-99DD-5032CF4EA5FC}" srcOrd="1" destOrd="0" presId="urn:microsoft.com/office/officeart/2005/8/layout/hierarchy1"/>
    <dgm:cxn modelId="{668F21B4-D6F5-9B4E-81FF-14F9882AC8E7}" type="presParOf" srcId="{9516A97A-DDEC-3D41-8ADA-A9952076C745}" destId="{F6EFD935-F48E-4E4F-9073-95128079480F}" srcOrd="1" destOrd="0" presId="urn:microsoft.com/office/officeart/2005/8/layout/hierarchy1"/>
    <dgm:cxn modelId="{EC7EEEE6-3224-4443-BE77-A087CBFE6E1D}" type="presParOf" srcId="{8656763A-D593-5B44-B3B1-C393C0DE59F0}" destId="{9A13FB67-6DD3-CA4F-9954-B441B8429D0B}" srcOrd="2" destOrd="0" presId="urn:microsoft.com/office/officeart/2005/8/layout/hierarchy1"/>
    <dgm:cxn modelId="{81257D20-024B-EA47-A6F9-025B6DEC4314}" type="presParOf" srcId="{8656763A-D593-5B44-B3B1-C393C0DE59F0}" destId="{48AF79BD-3491-F147-B85E-0A5DFF9D9C73}" srcOrd="3" destOrd="0" presId="urn:microsoft.com/office/officeart/2005/8/layout/hierarchy1"/>
    <dgm:cxn modelId="{80DBCCDE-E667-F640-9978-0E91C092F771}" type="presParOf" srcId="{48AF79BD-3491-F147-B85E-0A5DFF9D9C73}" destId="{5931B31B-804F-074D-8CC9-80EA9018D64D}" srcOrd="0" destOrd="0" presId="urn:microsoft.com/office/officeart/2005/8/layout/hierarchy1"/>
    <dgm:cxn modelId="{8DCC36C8-38C4-AD4B-A6FC-70DCA925F644}" type="presParOf" srcId="{5931B31B-804F-074D-8CC9-80EA9018D64D}" destId="{3D6E324C-C36A-7640-9852-B3329EE9630B}" srcOrd="0" destOrd="0" presId="urn:microsoft.com/office/officeart/2005/8/layout/hierarchy1"/>
    <dgm:cxn modelId="{87A0C429-54DA-CB42-8754-AECA02E36401}" type="presParOf" srcId="{5931B31B-804F-074D-8CC9-80EA9018D64D}" destId="{DDE044E8-99F1-7940-B41E-A6059507DF2B}" srcOrd="1" destOrd="0" presId="urn:microsoft.com/office/officeart/2005/8/layout/hierarchy1"/>
    <dgm:cxn modelId="{A66BE8C4-3D29-6943-BAFA-AA7BF4044261}" type="presParOf" srcId="{48AF79BD-3491-F147-B85E-0A5DFF9D9C73}" destId="{4CD3E583-5680-A642-B2C2-F770531BF2E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90731-14EB-AF48-9A57-76CECF095A55}"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09F83216-011E-AB45-823B-1F5F1C0872A0}">
      <dgm:prSet phldrT="[Text]"/>
      <dgm:spPr/>
      <dgm:t>
        <a:bodyPr/>
        <a:lstStyle/>
        <a:p>
          <a:r>
            <a:rPr lang="en-US" dirty="0" smtClean="0"/>
            <a:t>QRS </a:t>
          </a:r>
          <a:endParaRPr lang="en-US" dirty="0"/>
        </a:p>
      </dgm:t>
    </dgm:pt>
    <dgm:pt modelId="{7F7080E0-F943-6342-98A2-C7A0B241A79D}" type="parTrans" cxnId="{F5E27FF7-4A78-C540-98C6-6BA4D12F3D04}">
      <dgm:prSet/>
      <dgm:spPr/>
      <dgm:t>
        <a:bodyPr/>
        <a:lstStyle/>
        <a:p>
          <a:endParaRPr lang="en-US"/>
        </a:p>
      </dgm:t>
    </dgm:pt>
    <dgm:pt modelId="{7648504D-9100-CF4D-B5B5-5EED1A06F5A0}" type="sibTrans" cxnId="{F5E27FF7-4A78-C540-98C6-6BA4D12F3D04}">
      <dgm:prSet/>
      <dgm:spPr/>
      <dgm:t>
        <a:bodyPr/>
        <a:lstStyle/>
        <a:p>
          <a:endParaRPr lang="en-US"/>
        </a:p>
      </dgm:t>
    </dgm:pt>
    <dgm:pt modelId="{3CEDD2EB-D701-5D4B-93B6-8A865B51334A}">
      <dgm:prSet phldrT="[Text]"/>
      <dgm:spPr/>
      <dgm:t>
        <a:bodyPr/>
        <a:lstStyle/>
        <a:p>
          <a:r>
            <a:rPr lang="en-US" dirty="0" smtClean="0"/>
            <a:t>&gt; 0.12 WCT</a:t>
          </a:r>
          <a:endParaRPr lang="en-US" dirty="0"/>
        </a:p>
      </dgm:t>
    </dgm:pt>
    <dgm:pt modelId="{FEF0F5B6-4D27-484D-9D15-1D7CB2E0D89A}" type="parTrans" cxnId="{6A178C91-D943-6747-8D33-039BD5B3E0C9}">
      <dgm:prSet/>
      <dgm:spPr/>
      <dgm:t>
        <a:bodyPr/>
        <a:lstStyle/>
        <a:p>
          <a:endParaRPr lang="en-US" dirty="0"/>
        </a:p>
      </dgm:t>
    </dgm:pt>
    <dgm:pt modelId="{601E2988-5E44-9F49-9C77-0ACE1D2AFD9D}" type="sibTrans" cxnId="{6A178C91-D943-6747-8D33-039BD5B3E0C9}">
      <dgm:prSet/>
      <dgm:spPr/>
      <dgm:t>
        <a:bodyPr/>
        <a:lstStyle/>
        <a:p>
          <a:endParaRPr lang="en-US"/>
        </a:p>
      </dgm:t>
    </dgm:pt>
    <dgm:pt modelId="{CC570174-164D-DC49-84BA-0AD4FC0D5E2F}">
      <dgm:prSet phldrT="[Text]"/>
      <dgm:spPr/>
      <dgm:t>
        <a:bodyPr/>
        <a:lstStyle/>
        <a:p>
          <a:r>
            <a:rPr lang="en-US" dirty="0" smtClean="0"/>
            <a:t>Regular</a:t>
          </a:r>
          <a:endParaRPr lang="en-US" dirty="0"/>
        </a:p>
      </dgm:t>
    </dgm:pt>
    <dgm:pt modelId="{1B88541B-52A8-D249-B1AD-E70DA3415E15}" type="parTrans" cxnId="{36DDC646-56E3-F647-9640-FDA168A667CF}">
      <dgm:prSet/>
      <dgm:spPr/>
      <dgm:t>
        <a:bodyPr/>
        <a:lstStyle/>
        <a:p>
          <a:endParaRPr lang="en-US" dirty="0"/>
        </a:p>
      </dgm:t>
    </dgm:pt>
    <dgm:pt modelId="{A15F9A0A-6748-9241-AFC9-3F2E6ECA3607}" type="sibTrans" cxnId="{36DDC646-56E3-F647-9640-FDA168A667CF}">
      <dgm:prSet/>
      <dgm:spPr/>
      <dgm:t>
        <a:bodyPr/>
        <a:lstStyle/>
        <a:p>
          <a:endParaRPr lang="en-US"/>
        </a:p>
      </dgm:t>
    </dgm:pt>
    <dgm:pt modelId="{A47073D8-B21A-4041-9091-B9D99B51E181}">
      <dgm:prSet phldrT="[Text]"/>
      <dgm:spPr/>
      <dgm:t>
        <a:bodyPr/>
        <a:lstStyle/>
        <a:p>
          <a:r>
            <a:rPr lang="en-US" dirty="0" smtClean="0"/>
            <a:t>Irregular</a:t>
          </a:r>
          <a:endParaRPr lang="en-US" dirty="0"/>
        </a:p>
      </dgm:t>
    </dgm:pt>
    <dgm:pt modelId="{E16499A9-9AA0-9C47-AFD7-364B81D1B017}" type="parTrans" cxnId="{E2BC8741-1862-B54A-80E5-72633BF6F72E}">
      <dgm:prSet/>
      <dgm:spPr/>
      <dgm:t>
        <a:bodyPr/>
        <a:lstStyle/>
        <a:p>
          <a:endParaRPr lang="en-US" dirty="0"/>
        </a:p>
      </dgm:t>
    </dgm:pt>
    <dgm:pt modelId="{34473D80-30DD-C349-95A2-24453C16ABA2}" type="sibTrans" cxnId="{E2BC8741-1862-B54A-80E5-72633BF6F72E}">
      <dgm:prSet/>
      <dgm:spPr/>
      <dgm:t>
        <a:bodyPr/>
        <a:lstStyle/>
        <a:p>
          <a:endParaRPr lang="en-US"/>
        </a:p>
      </dgm:t>
    </dgm:pt>
    <dgm:pt modelId="{C98FCB0D-86B4-4B44-A077-579FF0BF4A4F}">
      <dgm:prSet phldrT="[Text]"/>
      <dgm:spPr/>
      <dgm:t>
        <a:bodyPr/>
        <a:lstStyle/>
        <a:p>
          <a:r>
            <a:rPr lang="en-US" dirty="0" smtClean="0"/>
            <a:t>&lt; 0.12 NCT</a:t>
          </a:r>
          <a:endParaRPr lang="en-US" dirty="0"/>
        </a:p>
      </dgm:t>
    </dgm:pt>
    <dgm:pt modelId="{6B13B19E-4493-2B43-B1BD-906947F2F3F9}" type="parTrans" cxnId="{AC4F0543-5260-5F46-92D9-482A06E92F83}">
      <dgm:prSet/>
      <dgm:spPr/>
      <dgm:t>
        <a:bodyPr/>
        <a:lstStyle/>
        <a:p>
          <a:endParaRPr lang="en-US" dirty="0"/>
        </a:p>
      </dgm:t>
    </dgm:pt>
    <dgm:pt modelId="{17E025F2-C035-A84C-87DC-7C3478B87A6A}" type="sibTrans" cxnId="{AC4F0543-5260-5F46-92D9-482A06E92F83}">
      <dgm:prSet/>
      <dgm:spPr/>
      <dgm:t>
        <a:bodyPr/>
        <a:lstStyle/>
        <a:p>
          <a:endParaRPr lang="en-US"/>
        </a:p>
      </dgm:t>
    </dgm:pt>
    <dgm:pt modelId="{7A9713B6-62EC-0F4E-8382-7B7653A39BE2}">
      <dgm:prSet phldrT="[Text]"/>
      <dgm:spPr/>
      <dgm:t>
        <a:bodyPr/>
        <a:lstStyle/>
        <a:p>
          <a:r>
            <a:rPr lang="en-US" dirty="0" smtClean="0"/>
            <a:t>Regular</a:t>
          </a:r>
          <a:endParaRPr lang="en-US" dirty="0"/>
        </a:p>
      </dgm:t>
    </dgm:pt>
    <dgm:pt modelId="{291B4769-3E45-494C-BA0A-1830F2E1265C}" type="parTrans" cxnId="{25F9B7B6-8583-934C-83D7-1FCC8728D94C}">
      <dgm:prSet/>
      <dgm:spPr/>
      <dgm:t>
        <a:bodyPr/>
        <a:lstStyle/>
        <a:p>
          <a:endParaRPr lang="en-US" dirty="0"/>
        </a:p>
      </dgm:t>
    </dgm:pt>
    <dgm:pt modelId="{00C5D4AE-23FD-1743-8451-0B9760BB512A}" type="sibTrans" cxnId="{25F9B7B6-8583-934C-83D7-1FCC8728D94C}">
      <dgm:prSet/>
      <dgm:spPr/>
      <dgm:t>
        <a:bodyPr/>
        <a:lstStyle/>
        <a:p>
          <a:endParaRPr lang="en-US"/>
        </a:p>
      </dgm:t>
    </dgm:pt>
    <dgm:pt modelId="{2DDBB922-348A-0643-A1F7-C65DDFA299C6}">
      <dgm:prSet/>
      <dgm:spPr/>
      <dgm:t>
        <a:bodyPr/>
        <a:lstStyle/>
        <a:p>
          <a:r>
            <a:rPr lang="en-US" dirty="0" smtClean="0"/>
            <a:t>irregular</a:t>
          </a:r>
          <a:endParaRPr lang="en-US" dirty="0"/>
        </a:p>
      </dgm:t>
    </dgm:pt>
    <dgm:pt modelId="{4B98E48E-F291-9640-9B7E-B67F86D336EF}" type="parTrans" cxnId="{FB40712F-9BE3-D64A-B02C-5CA94E57C6FA}">
      <dgm:prSet/>
      <dgm:spPr/>
      <dgm:t>
        <a:bodyPr/>
        <a:lstStyle/>
        <a:p>
          <a:endParaRPr lang="en-US" dirty="0"/>
        </a:p>
      </dgm:t>
    </dgm:pt>
    <dgm:pt modelId="{CC476679-0FA1-1647-9A5C-986B392C9134}" type="sibTrans" cxnId="{FB40712F-9BE3-D64A-B02C-5CA94E57C6FA}">
      <dgm:prSet/>
      <dgm:spPr/>
      <dgm:t>
        <a:bodyPr/>
        <a:lstStyle/>
        <a:p>
          <a:endParaRPr lang="en-US"/>
        </a:p>
      </dgm:t>
    </dgm:pt>
    <dgm:pt modelId="{504BF6A3-945E-DB42-A827-A3AAD72CE9AD}" type="pres">
      <dgm:prSet presAssocID="{0FC90731-14EB-AF48-9A57-76CECF095A55}" presName="hierChild1" presStyleCnt="0">
        <dgm:presLayoutVars>
          <dgm:chPref val="1"/>
          <dgm:dir/>
          <dgm:animOne val="branch"/>
          <dgm:animLvl val="lvl"/>
          <dgm:resizeHandles/>
        </dgm:presLayoutVars>
      </dgm:prSet>
      <dgm:spPr/>
      <dgm:t>
        <a:bodyPr/>
        <a:lstStyle/>
        <a:p>
          <a:endParaRPr lang="en-US"/>
        </a:p>
      </dgm:t>
    </dgm:pt>
    <dgm:pt modelId="{677791E8-B407-E940-A911-D575EC882B4D}" type="pres">
      <dgm:prSet presAssocID="{09F83216-011E-AB45-823B-1F5F1C0872A0}" presName="hierRoot1" presStyleCnt="0"/>
      <dgm:spPr/>
    </dgm:pt>
    <dgm:pt modelId="{872D4F4D-DF1E-0344-819A-B8D9584D98C9}" type="pres">
      <dgm:prSet presAssocID="{09F83216-011E-AB45-823B-1F5F1C0872A0}" presName="composite" presStyleCnt="0"/>
      <dgm:spPr/>
    </dgm:pt>
    <dgm:pt modelId="{9F34475B-440F-7843-9BD3-F5F18498A5A4}" type="pres">
      <dgm:prSet presAssocID="{09F83216-011E-AB45-823B-1F5F1C0872A0}" presName="background" presStyleLbl="node0" presStyleIdx="0" presStyleCnt="1"/>
      <dgm:spPr/>
    </dgm:pt>
    <dgm:pt modelId="{3EF32E44-E0D5-944D-B4DD-C06B85DB79F0}" type="pres">
      <dgm:prSet presAssocID="{09F83216-011E-AB45-823B-1F5F1C0872A0}" presName="text" presStyleLbl="fgAcc0" presStyleIdx="0" presStyleCnt="1">
        <dgm:presLayoutVars>
          <dgm:chPref val="3"/>
        </dgm:presLayoutVars>
      </dgm:prSet>
      <dgm:spPr/>
      <dgm:t>
        <a:bodyPr/>
        <a:lstStyle/>
        <a:p>
          <a:endParaRPr lang="en-US"/>
        </a:p>
      </dgm:t>
    </dgm:pt>
    <dgm:pt modelId="{2F1F51F3-C809-C14D-B5FF-3176F2852B7E}" type="pres">
      <dgm:prSet presAssocID="{09F83216-011E-AB45-823B-1F5F1C0872A0}" presName="hierChild2" presStyleCnt="0"/>
      <dgm:spPr/>
    </dgm:pt>
    <dgm:pt modelId="{9E43BBCD-CB2A-3948-8A5D-4E8A7E02BF31}" type="pres">
      <dgm:prSet presAssocID="{FEF0F5B6-4D27-484D-9D15-1D7CB2E0D89A}" presName="Name10" presStyleLbl="parChTrans1D2" presStyleIdx="0" presStyleCnt="2"/>
      <dgm:spPr/>
      <dgm:t>
        <a:bodyPr/>
        <a:lstStyle/>
        <a:p>
          <a:endParaRPr lang="en-US"/>
        </a:p>
      </dgm:t>
    </dgm:pt>
    <dgm:pt modelId="{BF01CB31-0780-104D-8F13-21461A83B558}" type="pres">
      <dgm:prSet presAssocID="{3CEDD2EB-D701-5D4B-93B6-8A865B51334A}" presName="hierRoot2" presStyleCnt="0"/>
      <dgm:spPr/>
    </dgm:pt>
    <dgm:pt modelId="{62768A50-88E8-7F47-84E7-5D8C8AAA052E}" type="pres">
      <dgm:prSet presAssocID="{3CEDD2EB-D701-5D4B-93B6-8A865B51334A}" presName="composite2" presStyleCnt="0"/>
      <dgm:spPr/>
    </dgm:pt>
    <dgm:pt modelId="{6987CC81-B0A4-7C4E-8BAC-7E819199A16E}" type="pres">
      <dgm:prSet presAssocID="{3CEDD2EB-D701-5D4B-93B6-8A865B51334A}" presName="background2" presStyleLbl="node2" presStyleIdx="0" presStyleCnt="2"/>
      <dgm:spPr/>
    </dgm:pt>
    <dgm:pt modelId="{68F2E40F-3B2C-9040-BBE9-01670823C17A}" type="pres">
      <dgm:prSet presAssocID="{3CEDD2EB-D701-5D4B-93B6-8A865B51334A}" presName="text2" presStyleLbl="fgAcc2" presStyleIdx="0" presStyleCnt="2">
        <dgm:presLayoutVars>
          <dgm:chPref val="3"/>
        </dgm:presLayoutVars>
      </dgm:prSet>
      <dgm:spPr/>
      <dgm:t>
        <a:bodyPr/>
        <a:lstStyle/>
        <a:p>
          <a:endParaRPr lang="en-US"/>
        </a:p>
      </dgm:t>
    </dgm:pt>
    <dgm:pt modelId="{AFA9F1D9-5C7E-D840-877D-7C1C7CD5CF2C}" type="pres">
      <dgm:prSet presAssocID="{3CEDD2EB-D701-5D4B-93B6-8A865B51334A}" presName="hierChild3" presStyleCnt="0"/>
      <dgm:spPr/>
    </dgm:pt>
    <dgm:pt modelId="{53F910A4-FD5F-8749-9DDD-B25FF3A46B6B}" type="pres">
      <dgm:prSet presAssocID="{1B88541B-52A8-D249-B1AD-E70DA3415E15}" presName="Name17" presStyleLbl="parChTrans1D3" presStyleIdx="0" presStyleCnt="4"/>
      <dgm:spPr/>
      <dgm:t>
        <a:bodyPr/>
        <a:lstStyle/>
        <a:p>
          <a:endParaRPr lang="en-US"/>
        </a:p>
      </dgm:t>
    </dgm:pt>
    <dgm:pt modelId="{E872F2B7-3F16-CB40-AE05-8EE1AA5CD2DF}" type="pres">
      <dgm:prSet presAssocID="{CC570174-164D-DC49-84BA-0AD4FC0D5E2F}" presName="hierRoot3" presStyleCnt="0"/>
      <dgm:spPr/>
    </dgm:pt>
    <dgm:pt modelId="{6D5418D5-FB9C-0342-9779-C88A4EA63AA3}" type="pres">
      <dgm:prSet presAssocID="{CC570174-164D-DC49-84BA-0AD4FC0D5E2F}" presName="composite3" presStyleCnt="0"/>
      <dgm:spPr/>
    </dgm:pt>
    <dgm:pt modelId="{53374D6F-3B66-A44C-8B25-8D23A410B29B}" type="pres">
      <dgm:prSet presAssocID="{CC570174-164D-DC49-84BA-0AD4FC0D5E2F}" presName="background3" presStyleLbl="node3" presStyleIdx="0" presStyleCnt="4"/>
      <dgm:spPr/>
    </dgm:pt>
    <dgm:pt modelId="{EC3E8988-6DAF-A842-A42B-4EEC3158DC7F}" type="pres">
      <dgm:prSet presAssocID="{CC570174-164D-DC49-84BA-0AD4FC0D5E2F}" presName="text3" presStyleLbl="fgAcc3" presStyleIdx="0" presStyleCnt="4">
        <dgm:presLayoutVars>
          <dgm:chPref val="3"/>
        </dgm:presLayoutVars>
      </dgm:prSet>
      <dgm:spPr/>
      <dgm:t>
        <a:bodyPr/>
        <a:lstStyle/>
        <a:p>
          <a:endParaRPr lang="en-US"/>
        </a:p>
      </dgm:t>
    </dgm:pt>
    <dgm:pt modelId="{DF411BC0-1D6A-6F43-A37C-74AB5C4BD61F}" type="pres">
      <dgm:prSet presAssocID="{CC570174-164D-DC49-84BA-0AD4FC0D5E2F}" presName="hierChild4" presStyleCnt="0"/>
      <dgm:spPr/>
    </dgm:pt>
    <dgm:pt modelId="{9F0BC1B0-BDF5-7B42-AF02-6D3227345FBB}" type="pres">
      <dgm:prSet presAssocID="{E16499A9-9AA0-9C47-AFD7-364B81D1B017}" presName="Name17" presStyleLbl="parChTrans1D3" presStyleIdx="1" presStyleCnt="4"/>
      <dgm:spPr/>
      <dgm:t>
        <a:bodyPr/>
        <a:lstStyle/>
        <a:p>
          <a:endParaRPr lang="en-US"/>
        </a:p>
      </dgm:t>
    </dgm:pt>
    <dgm:pt modelId="{86988744-FBE4-B745-801F-95022CD8C4B9}" type="pres">
      <dgm:prSet presAssocID="{A47073D8-B21A-4041-9091-B9D99B51E181}" presName="hierRoot3" presStyleCnt="0"/>
      <dgm:spPr/>
    </dgm:pt>
    <dgm:pt modelId="{3CF6D4C9-DBD0-D744-9FCE-1455E6FC13CC}" type="pres">
      <dgm:prSet presAssocID="{A47073D8-B21A-4041-9091-B9D99B51E181}" presName="composite3" presStyleCnt="0"/>
      <dgm:spPr/>
    </dgm:pt>
    <dgm:pt modelId="{E0BCEA52-ABD2-F543-B116-D62053E73926}" type="pres">
      <dgm:prSet presAssocID="{A47073D8-B21A-4041-9091-B9D99B51E181}" presName="background3" presStyleLbl="node3" presStyleIdx="1" presStyleCnt="4"/>
      <dgm:spPr/>
    </dgm:pt>
    <dgm:pt modelId="{52C2DF2D-B858-EC45-98B2-7C93CE507374}" type="pres">
      <dgm:prSet presAssocID="{A47073D8-B21A-4041-9091-B9D99B51E181}" presName="text3" presStyleLbl="fgAcc3" presStyleIdx="1" presStyleCnt="4">
        <dgm:presLayoutVars>
          <dgm:chPref val="3"/>
        </dgm:presLayoutVars>
      </dgm:prSet>
      <dgm:spPr/>
      <dgm:t>
        <a:bodyPr/>
        <a:lstStyle/>
        <a:p>
          <a:endParaRPr lang="en-US"/>
        </a:p>
      </dgm:t>
    </dgm:pt>
    <dgm:pt modelId="{6228BFC0-4E04-D84C-B820-6C862EAE0403}" type="pres">
      <dgm:prSet presAssocID="{A47073D8-B21A-4041-9091-B9D99B51E181}" presName="hierChild4" presStyleCnt="0"/>
      <dgm:spPr/>
    </dgm:pt>
    <dgm:pt modelId="{F25A6E72-08D3-1F4D-B214-1DB57998E723}" type="pres">
      <dgm:prSet presAssocID="{6B13B19E-4493-2B43-B1BD-906947F2F3F9}" presName="Name10" presStyleLbl="parChTrans1D2" presStyleIdx="1" presStyleCnt="2"/>
      <dgm:spPr/>
      <dgm:t>
        <a:bodyPr/>
        <a:lstStyle/>
        <a:p>
          <a:endParaRPr lang="en-US"/>
        </a:p>
      </dgm:t>
    </dgm:pt>
    <dgm:pt modelId="{E2DFEE61-881D-2C42-8BBB-4788BD41F9B3}" type="pres">
      <dgm:prSet presAssocID="{C98FCB0D-86B4-4B44-A077-579FF0BF4A4F}" presName="hierRoot2" presStyleCnt="0"/>
      <dgm:spPr/>
    </dgm:pt>
    <dgm:pt modelId="{3332C984-2AF0-D344-94C4-4024B1E4DA71}" type="pres">
      <dgm:prSet presAssocID="{C98FCB0D-86B4-4B44-A077-579FF0BF4A4F}" presName="composite2" presStyleCnt="0"/>
      <dgm:spPr/>
    </dgm:pt>
    <dgm:pt modelId="{9A5F5A96-8933-784E-83C3-64408FEE2BC5}" type="pres">
      <dgm:prSet presAssocID="{C98FCB0D-86B4-4B44-A077-579FF0BF4A4F}" presName="background2" presStyleLbl="node2" presStyleIdx="1" presStyleCnt="2"/>
      <dgm:spPr/>
    </dgm:pt>
    <dgm:pt modelId="{5EE5E0B9-A9EF-8146-BF41-23D61344F10A}" type="pres">
      <dgm:prSet presAssocID="{C98FCB0D-86B4-4B44-A077-579FF0BF4A4F}" presName="text2" presStyleLbl="fgAcc2" presStyleIdx="1" presStyleCnt="2">
        <dgm:presLayoutVars>
          <dgm:chPref val="3"/>
        </dgm:presLayoutVars>
      </dgm:prSet>
      <dgm:spPr/>
      <dgm:t>
        <a:bodyPr/>
        <a:lstStyle/>
        <a:p>
          <a:endParaRPr lang="en-US"/>
        </a:p>
      </dgm:t>
    </dgm:pt>
    <dgm:pt modelId="{14B2DEE5-4F31-4241-90C7-8D6425A45F88}" type="pres">
      <dgm:prSet presAssocID="{C98FCB0D-86B4-4B44-A077-579FF0BF4A4F}" presName="hierChild3" presStyleCnt="0"/>
      <dgm:spPr/>
    </dgm:pt>
    <dgm:pt modelId="{D06A4F82-ED78-1745-8B24-11F612ACBF52}" type="pres">
      <dgm:prSet presAssocID="{291B4769-3E45-494C-BA0A-1830F2E1265C}" presName="Name17" presStyleLbl="parChTrans1D3" presStyleIdx="2" presStyleCnt="4"/>
      <dgm:spPr/>
      <dgm:t>
        <a:bodyPr/>
        <a:lstStyle/>
        <a:p>
          <a:endParaRPr lang="en-US"/>
        </a:p>
      </dgm:t>
    </dgm:pt>
    <dgm:pt modelId="{808F2D44-48F8-BE4C-984E-A0A7A0262422}" type="pres">
      <dgm:prSet presAssocID="{7A9713B6-62EC-0F4E-8382-7B7653A39BE2}" presName="hierRoot3" presStyleCnt="0"/>
      <dgm:spPr/>
    </dgm:pt>
    <dgm:pt modelId="{5CBD3291-F752-7C42-B8A1-BEFAA4989891}" type="pres">
      <dgm:prSet presAssocID="{7A9713B6-62EC-0F4E-8382-7B7653A39BE2}" presName="composite3" presStyleCnt="0"/>
      <dgm:spPr/>
    </dgm:pt>
    <dgm:pt modelId="{D0C00657-D119-634A-B984-C267055E17AA}" type="pres">
      <dgm:prSet presAssocID="{7A9713B6-62EC-0F4E-8382-7B7653A39BE2}" presName="background3" presStyleLbl="node3" presStyleIdx="2" presStyleCnt="4"/>
      <dgm:spPr/>
    </dgm:pt>
    <dgm:pt modelId="{E5C71E9C-E23D-9E46-BB1E-F25A7C774739}" type="pres">
      <dgm:prSet presAssocID="{7A9713B6-62EC-0F4E-8382-7B7653A39BE2}" presName="text3" presStyleLbl="fgAcc3" presStyleIdx="2" presStyleCnt="4">
        <dgm:presLayoutVars>
          <dgm:chPref val="3"/>
        </dgm:presLayoutVars>
      </dgm:prSet>
      <dgm:spPr/>
      <dgm:t>
        <a:bodyPr/>
        <a:lstStyle/>
        <a:p>
          <a:endParaRPr lang="en-US"/>
        </a:p>
      </dgm:t>
    </dgm:pt>
    <dgm:pt modelId="{7FED25B3-9870-7940-B766-FE4AD015D658}" type="pres">
      <dgm:prSet presAssocID="{7A9713B6-62EC-0F4E-8382-7B7653A39BE2}" presName="hierChild4" presStyleCnt="0"/>
      <dgm:spPr/>
    </dgm:pt>
    <dgm:pt modelId="{5AC63419-B7B5-974B-B38E-B62468CA8120}" type="pres">
      <dgm:prSet presAssocID="{4B98E48E-F291-9640-9B7E-B67F86D336EF}" presName="Name17" presStyleLbl="parChTrans1D3" presStyleIdx="3" presStyleCnt="4"/>
      <dgm:spPr/>
      <dgm:t>
        <a:bodyPr/>
        <a:lstStyle/>
        <a:p>
          <a:endParaRPr lang="en-US"/>
        </a:p>
      </dgm:t>
    </dgm:pt>
    <dgm:pt modelId="{88CB121F-7F1A-DA4C-B9F9-5D75F40BE23A}" type="pres">
      <dgm:prSet presAssocID="{2DDBB922-348A-0643-A1F7-C65DDFA299C6}" presName="hierRoot3" presStyleCnt="0"/>
      <dgm:spPr/>
    </dgm:pt>
    <dgm:pt modelId="{D553E903-73D0-9548-A01E-97B924742BBC}" type="pres">
      <dgm:prSet presAssocID="{2DDBB922-348A-0643-A1F7-C65DDFA299C6}" presName="composite3" presStyleCnt="0"/>
      <dgm:spPr/>
    </dgm:pt>
    <dgm:pt modelId="{87F34DE7-2C14-1A47-8CE3-3C4D906BA774}" type="pres">
      <dgm:prSet presAssocID="{2DDBB922-348A-0643-A1F7-C65DDFA299C6}" presName="background3" presStyleLbl="node3" presStyleIdx="3" presStyleCnt="4"/>
      <dgm:spPr/>
    </dgm:pt>
    <dgm:pt modelId="{5725BFFB-0F77-FD4E-9013-FDD3E65BD36B}" type="pres">
      <dgm:prSet presAssocID="{2DDBB922-348A-0643-A1F7-C65DDFA299C6}" presName="text3" presStyleLbl="fgAcc3" presStyleIdx="3" presStyleCnt="4">
        <dgm:presLayoutVars>
          <dgm:chPref val="3"/>
        </dgm:presLayoutVars>
      </dgm:prSet>
      <dgm:spPr/>
      <dgm:t>
        <a:bodyPr/>
        <a:lstStyle/>
        <a:p>
          <a:endParaRPr lang="en-US"/>
        </a:p>
      </dgm:t>
    </dgm:pt>
    <dgm:pt modelId="{10F47D7E-133C-324B-BE90-A3319A1D6844}" type="pres">
      <dgm:prSet presAssocID="{2DDBB922-348A-0643-A1F7-C65DDFA299C6}" presName="hierChild4" presStyleCnt="0"/>
      <dgm:spPr/>
    </dgm:pt>
  </dgm:ptLst>
  <dgm:cxnLst>
    <dgm:cxn modelId="{6A178C91-D943-6747-8D33-039BD5B3E0C9}" srcId="{09F83216-011E-AB45-823B-1F5F1C0872A0}" destId="{3CEDD2EB-D701-5D4B-93B6-8A865B51334A}" srcOrd="0" destOrd="0" parTransId="{FEF0F5B6-4D27-484D-9D15-1D7CB2E0D89A}" sibTransId="{601E2988-5E44-9F49-9C77-0ACE1D2AFD9D}"/>
    <dgm:cxn modelId="{FB40712F-9BE3-D64A-B02C-5CA94E57C6FA}" srcId="{C98FCB0D-86B4-4B44-A077-579FF0BF4A4F}" destId="{2DDBB922-348A-0643-A1F7-C65DDFA299C6}" srcOrd="1" destOrd="0" parTransId="{4B98E48E-F291-9640-9B7E-B67F86D336EF}" sibTransId="{CC476679-0FA1-1647-9A5C-986B392C9134}"/>
    <dgm:cxn modelId="{3D1ECBBF-1956-374C-9C3E-1EEEB3DF370D}" type="presOf" srcId="{4B98E48E-F291-9640-9B7E-B67F86D336EF}" destId="{5AC63419-B7B5-974B-B38E-B62468CA8120}" srcOrd="0" destOrd="0" presId="urn:microsoft.com/office/officeart/2005/8/layout/hierarchy1"/>
    <dgm:cxn modelId="{33D78BEE-987B-3E4A-B66D-421B2375600D}" type="presOf" srcId="{FEF0F5B6-4D27-484D-9D15-1D7CB2E0D89A}" destId="{9E43BBCD-CB2A-3948-8A5D-4E8A7E02BF31}" srcOrd="0" destOrd="0" presId="urn:microsoft.com/office/officeart/2005/8/layout/hierarchy1"/>
    <dgm:cxn modelId="{E89CB8D0-AF0F-4843-A06C-831D9FCAB249}" type="presOf" srcId="{E16499A9-9AA0-9C47-AFD7-364B81D1B017}" destId="{9F0BC1B0-BDF5-7B42-AF02-6D3227345FBB}" srcOrd="0" destOrd="0" presId="urn:microsoft.com/office/officeart/2005/8/layout/hierarchy1"/>
    <dgm:cxn modelId="{49293AB7-C4C5-044E-A9CF-15B89E6AFB2A}" type="presOf" srcId="{6B13B19E-4493-2B43-B1BD-906947F2F3F9}" destId="{F25A6E72-08D3-1F4D-B214-1DB57998E723}" srcOrd="0" destOrd="0" presId="urn:microsoft.com/office/officeart/2005/8/layout/hierarchy1"/>
    <dgm:cxn modelId="{921E9451-24F2-0147-8B64-9516457E6861}" type="presOf" srcId="{2DDBB922-348A-0643-A1F7-C65DDFA299C6}" destId="{5725BFFB-0F77-FD4E-9013-FDD3E65BD36B}" srcOrd="0" destOrd="0" presId="urn:microsoft.com/office/officeart/2005/8/layout/hierarchy1"/>
    <dgm:cxn modelId="{CC3469E3-468A-5746-AAEB-2A6944DCCAFB}" type="presOf" srcId="{CC570174-164D-DC49-84BA-0AD4FC0D5E2F}" destId="{EC3E8988-6DAF-A842-A42B-4EEC3158DC7F}" srcOrd="0" destOrd="0" presId="urn:microsoft.com/office/officeart/2005/8/layout/hierarchy1"/>
    <dgm:cxn modelId="{7C6F0402-E64A-164C-9CEA-2CF900D9A228}" type="presOf" srcId="{09F83216-011E-AB45-823B-1F5F1C0872A0}" destId="{3EF32E44-E0D5-944D-B4DD-C06B85DB79F0}" srcOrd="0" destOrd="0" presId="urn:microsoft.com/office/officeart/2005/8/layout/hierarchy1"/>
    <dgm:cxn modelId="{2B0173EF-B7D1-F847-8A76-2B4A9643034C}" type="presOf" srcId="{3CEDD2EB-D701-5D4B-93B6-8A865B51334A}" destId="{68F2E40F-3B2C-9040-BBE9-01670823C17A}" srcOrd="0" destOrd="0" presId="urn:microsoft.com/office/officeart/2005/8/layout/hierarchy1"/>
    <dgm:cxn modelId="{F5710063-B8E0-024B-9BD1-45ACC47E6B36}" type="presOf" srcId="{7A9713B6-62EC-0F4E-8382-7B7653A39BE2}" destId="{E5C71E9C-E23D-9E46-BB1E-F25A7C774739}" srcOrd="0" destOrd="0" presId="urn:microsoft.com/office/officeart/2005/8/layout/hierarchy1"/>
    <dgm:cxn modelId="{ECED55E2-FD18-194C-BE16-636EECD0558D}" type="presOf" srcId="{0FC90731-14EB-AF48-9A57-76CECF095A55}" destId="{504BF6A3-945E-DB42-A827-A3AAD72CE9AD}" srcOrd="0" destOrd="0" presId="urn:microsoft.com/office/officeart/2005/8/layout/hierarchy1"/>
    <dgm:cxn modelId="{AC4F0543-5260-5F46-92D9-482A06E92F83}" srcId="{09F83216-011E-AB45-823B-1F5F1C0872A0}" destId="{C98FCB0D-86B4-4B44-A077-579FF0BF4A4F}" srcOrd="1" destOrd="0" parTransId="{6B13B19E-4493-2B43-B1BD-906947F2F3F9}" sibTransId="{17E025F2-C035-A84C-87DC-7C3478B87A6A}"/>
    <dgm:cxn modelId="{F5E27FF7-4A78-C540-98C6-6BA4D12F3D04}" srcId="{0FC90731-14EB-AF48-9A57-76CECF095A55}" destId="{09F83216-011E-AB45-823B-1F5F1C0872A0}" srcOrd="0" destOrd="0" parTransId="{7F7080E0-F943-6342-98A2-C7A0B241A79D}" sibTransId="{7648504D-9100-CF4D-B5B5-5EED1A06F5A0}"/>
    <dgm:cxn modelId="{461A893B-9C78-CA43-849E-98013C4B8F45}" type="presOf" srcId="{1B88541B-52A8-D249-B1AD-E70DA3415E15}" destId="{53F910A4-FD5F-8749-9DDD-B25FF3A46B6B}" srcOrd="0" destOrd="0" presId="urn:microsoft.com/office/officeart/2005/8/layout/hierarchy1"/>
    <dgm:cxn modelId="{25F9B7B6-8583-934C-83D7-1FCC8728D94C}" srcId="{C98FCB0D-86B4-4B44-A077-579FF0BF4A4F}" destId="{7A9713B6-62EC-0F4E-8382-7B7653A39BE2}" srcOrd="0" destOrd="0" parTransId="{291B4769-3E45-494C-BA0A-1830F2E1265C}" sibTransId="{00C5D4AE-23FD-1743-8451-0B9760BB512A}"/>
    <dgm:cxn modelId="{5F0A287C-D0CE-7244-8BF4-2C0BC713ECED}" type="presOf" srcId="{291B4769-3E45-494C-BA0A-1830F2E1265C}" destId="{D06A4F82-ED78-1745-8B24-11F612ACBF52}" srcOrd="0" destOrd="0" presId="urn:microsoft.com/office/officeart/2005/8/layout/hierarchy1"/>
    <dgm:cxn modelId="{E2BC8741-1862-B54A-80E5-72633BF6F72E}" srcId="{3CEDD2EB-D701-5D4B-93B6-8A865B51334A}" destId="{A47073D8-B21A-4041-9091-B9D99B51E181}" srcOrd="1" destOrd="0" parTransId="{E16499A9-9AA0-9C47-AFD7-364B81D1B017}" sibTransId="{34473D80-30DD-C349-95A2-24453C16ABA2}"/>
    <dgm:cxn modelId="{11C53CB6-3146-E742-B596-C9EE1F0A7A94}" type="presOf" srcId="{C98FCB0D-86B4-4B44-A077-579FF0BF4A4F}" destId="{5EE5E0B9-A9EF-8146-BF41-23D61344F10A}" srcOrd="0" destOrd="0" presId="urn:microsoft.com/office/officeart/2005/8/layout/hierarchy1"/>
    <dgm:cxn modelId="{36DDC646-56E3-F647-9640-FDA168A667CF}" srcId="{3CEDD2EB-D701-5D4B-93B6-8A865B51334A}" destId="{CC570174-164D-DC49-84BA-0AD4FC0D5E2F}" srcOrd="0" destOrd="0" parTransId="{1B88541B-52A8-D249-B1AD-E70DA3415E15}" sibTransId="{A15F9A0A-6748-9241-AFC9-3F2E6ECA3607}"/>
    <dgm:cxn modelId="{A4F22380-064C-8F49-A34E-A50CB1AAF9E5}" type="presOf" srcId="{A47073D8-B21A-4041-9091-B9D99B51E181}" destId="{52C2DF2D-B858-EC45-98B2-7C93CE507374}" srcOrd="0" destOrd="0" presId="urn:microsoft.com/office/officeart/2005/8/layout/hierarchy1"/>
    <dgm:cxn modelId="{2D61FF84-83CD-A245-ACDF-878DBCA60CA8}" type="presParOf" srcId="{504BF6A3-945E-DB42-A827-A3AAD72CE9AD}" destId="{677791E8-B407-E940-A911-D575EC882B4D}" srcOrd="0" destOrd="0" presId="urn:microsoft.com/office/officeart/2005/8/layout/hierarchy1"/>
    <dgm:cxn modelId="{4AD3E17E-E941-AF44-A303-5C6D125C40C6}" type="presParOf" srcId="{677791E8-B407-E940-A911-D575EC882B4D}" destId="{872D4F4D-DF1E-0344-819A-B8D9584D98C9}" srcOrd="0" destOrd="0" presId="urn:microsoft.com/office/officeart/2005/8/layout/hierarchy1"/>
    <dgm:cxn modelId="{5CB3278C-1350-BA49-B579-BACC4DA0614B}" type="presParOf" srcId="{872D4F4D-DF1E-0344-819A-B8D9584D98C9}" destId="{9F34475B-440F-7843-9BD3-F5F18498A5A4}" srcOrd="0" destOrd="0" presId="urn:microsoft.com/office/officeart/2005/8/layout/hierarchy1"/>
    <dgm:cxn modelId="{5B46F4AA-5C1B-834E-A3EA-8983436F6919}" type="presParOf" srcId="{872D4F4D-DF1E-0344-819A-B8D9584D98C9}" destId="{3EF32E44-E0D5-944D-B4DD-C06B85DB79F0}" srcOrd="1" destOrd="0" presId="urn:microsoft.com/office/officeart/2005/8/layout/hierarchy1"/>
    <dgm:cxn modelId="{AE63BEB7-3F36-D94F-9776-B144D8948D76}" type="presParOf" srcId="{677791E8-B407-E940-A911-D575EC882B4D}" destId="{2F1F51F3-C809-C14D-B5FF-3176F2852B7E}" srcOrd="1" destOrd="0" presId="urn:microsoft.com/office/officeart/2005/8/layout/hierarchy1"/>
    <dgm:cxn modelId="{32397DA9-BD7C-964F-B333-3861E83E35D8}" type="presParOf" srcId="{2F1F51F3-C809-C14D-B5FF-3176F2852B7E}" destId="{9E43BBCD-CB2A-3948-8A5D-4E8A7E02BF31}" srcOrd="0" destOrd="0" presId="urn:microsoft.com/office/officeart/2005/8/layout/hierarchy1"/>
    <dgm:cxn modelId="{83EBC4CE-FD97-004F-A7A2-57D2D1226830}" type="presParOf" srcId="{2F1F51F3-C809-C14D-B5FF-3176F2852B7E}" destId="{BF01CB31-0780-104D-8F13-21461A83B558}" srcOrd="1" destOrd="0" presId="urn:microsoft.com/office/officeart/2005/8/layout/hierarchy1"/>
    <dgm:cxn modelId="{C4E7DC9C-44E3-C441-B349-1F6265601A1B}" type="presParOf" srcId="{BF01CB31-0780-104D-8F13-21461A83B558}" destId="{62768A50-88E8-7F47-84E7-5D8C8AAA052E}" srcOrd="0" destOrd="0" presId="urn:microsoft.com/office/officeart/2005/8/layout/hierarchy1"/>
    <dgm:cxn modelId="{A0B1DDE5-CF86-6344-9A12-7998C9F3732E}" type="presParOf" srcId="{62768A50-88E8-7F47-84E7-5D8C8AAA052E}" destId="{6987CC81-B0A4-7C4E-8BAC-7E819199A16E}" srcOrd="0" destOrd="0" presId="urn:microsoft.com/office/officeart/2005/8/layout/hierarchy1"/>
    <dgm:cxn modelId="{5B7C396A-2883-434B-874F-A9EB10434EFE}" type="presParOf" srcId="{62768A50-88E8-7F47-84E7-5D8C8AAA052E}" destId="{68F2E40F-3B2C-9040-BBE9-01670823C17A}" srcOrd="1" destOrd="0" presId="urn:microsoft.com/office/officeart/2005/8/layout/hierarchy1"/>
    <dgm:cxn modelId="{BABD60B3-2466-A348-9DF6-A733B952B508}" type="presParOf" srcId="{BF01CB31-0780-104D-8F13-21461A83B558}" destId="{AFA9F1D9-5C7E-D840-877D-7C1C7CD5CF2C}" srcOrd="1" destOrd="0" presId="urn:microsoft.com/office/officeart/2005/8/layout/hierarchy1"/>
    <dgm:cxn modelId="{EDE3DDD7-3AD7-2E46-A95B-986570B5EBB8}" type="presParOf" srcId="{AFA9F1D9-5C7E-D840-877D-7C1C7CD5CF2C}" destId="{53F910A4-FD5F-8749-9DDD-B25FF3A46B6B}" srcOrd="0" destOrd="0" presId="urn:microsoft.com/office/officeart/2005/8/layout/hierarchy1"/>
    <dgm:cxn modelId="{207327B9-1048-CD4A-A756-6C84876C70A9}" type="presParOf" srcId="{AFA9F1D9-5C7E-D840-877D-7C1C7CD5CF2C}" destId="{E872F2B7-3F16-CB40-AE05-8EE1AA5CD2DF}" srcOrd="1" destOrd="0" presId="urn:microsoft.com/office/officeart/2005/8/layout/hierarchy1"/>
    <dgm:cxn modelId="{AE755D6C-4F1C-A348-B44B-AE2064A69157}" type="presParOf" srcId="{E872F2B7-3F16-CB40-AE05-8EE1AA5CD2DF}" destId="{6D5418D5-FB9C-0342-9779-C88A4EA63AA3}" srcOrd="0" destOrd="0" presId="urn:microsoft.com/office/officeart/2005/8/layout/hierarchy1"/>
    <dgm:cxn modelId="{AB38CF85-A2E5-C142-A08F-BFA3E27A6DFE}" type="presParOf" srcId="{6D5418D5-FB9C-0342-9779-C88A4EA63AA3}" destId="{53374D6F-3B66-A44C-8B25-8D23A410B29B}" srcOrd="0" destOrd="0" presId="urn:microsoft.com/office/officeart/2005/8/layout/hierarchy1"/>
    <dgm:cxn modelId="{AE96AF3C-D16A-164E-92CE-2C414832CDB4}" type="presParOf" srcId="{6D5418D5-FB9C-0342-9779-C88A4EA63AA3}" destId="{EC3E8988-6DAF-A842-A42B-4EEC3158DC7F}" srcOrd="1" destOrd="0" presId="urn:microsoft.com/office/officeart/2005/8/layout/hierarchy1"/>
    <dgm:cxn modelId="{815F0CDA-4D3E-7F46-A6A8-F72644480857}" type="presParOf" srcId="{E872F2B7-3F16-CB40-AE05-8EE1AA5CD2DF}" destId="{DF411BC0-1D6A-6F43-A37C-74AB5C4BD61F}" srcOrd="1" destOrd="0" presId="urn:microsoft.com/office/officeart/2005/8/layout/hierarchy1"/>
    <dgm:cxn modelId="{A62804FF-D5F6-4648-BF2B-ADFD97C11A83}" type="presParOf" srcId="{AFA9F1D9-5C7E-D840-877D-7C1C7CD5CF2C}" destId="{9F0BC1B0-BDF5-7B42-AF02-6D3227345FBB}" srcOrd="2" destOrd="0" presId="urn:microsoft.com/office/officeart/2005/8/layout/hierarchy1"/>
    <dgm:cxn modelId="{253204C6-7805-534B-B662-D55F985471E5}" type="presParOf" srcId="{AFA9F1D9-5C7E-D840-877D-7C1C7CD5CF2C}" destId="{86988744-FBE4-B745-801F-95022CD8C4B9}" srcOrd="3" destOrd="0" presId="urn:microsoft.com/office/officeart/2005/8/layout/hierarchy1"/>
    <dgm:cxn modelId="{EC684F66-FC83-154A-BCB2-13D4F6F0F36A}" type="presParOf" srcId="{86988744-FBE4-B745-801F-95022CD8C4B9}" destId="{3CF6D4C9-DBD0-D744-9FCE-1455E6FC13CC}" srcOrd="0" destOrd="0" presId="urn:microsoft.com/office/officeart/2005/8/layout/hierarchy1"/>
    <dgm:cxn modelId="{00D3082C-3697-0C48-B2EC-541A3A242EC4}" type="presParOf" srcId="{3CF6D4C9-DBD0-D744-9FCE-1455E6FC13CC}" destId="{E0BCEA52-ABD2-F543-B116-D62053E73926}" srcOrd="0" destOrd="0" presId="urn:microsoft.com/office/officeart/2005/8/layout/hierarchy1"/>
    <dgm:cxn modelId="{29CBD54D-3390-8944-92A9-8979CF5FECC4}" type="presParOf" srcId="{3CF6D4C9-DBD0-D744-9FCE-1455E6FC13CC}" destId="{52C2DF2D-B858-EC45-98B2-7C93CE507374}" srcOrd="1" destOrd="0" presId="urn:microsoft.com/office/officeart/2005/8/layout/hierarchy1"/>
    <dgm:cxn modelId="{15D42A79-7881-AA49-8500-8F98BFD9622C}" type="presParOf" srcId="{86988744-FBE4-B745-801F-95022CD8C4B9}" destId="{6228BFC0-4E04-D84C-B820-6C862EAE0403}" srcOrd="1" destOrd="0" presId="urn:microsoft.com/office/officeart/2005/8/layout/hierarchy1"/>
    <dgm:cxn modelId="{1FEEE2D7-E8DF-5345-AA75-248E3D6A75FE}" type="presParOf" srcId="{2F1F51F3-C809-C14D-B5FF-3176F2852B7E}" destId="{F25A6E72-08D3-1F4D-B214-1DB57998E723}" srcOrd="2" destOrd="0" presId="urn:microsoft.com/office/officeart/2005/8/layout/hierarchy1"/>
    <dgm:cxn modelId="{AB55CDDF-6904-E340-964D-08642FD8B3DC}" type="presParOf" srcId="{2F1F51F3-C809-C14D-B5FF-3176F2852B7E}" destId="{E2DFEE61-881D-2C42-8BBB-4788BD41F9B3}" srcOrd="3" destOrd="0" presId="urn:microsoft.com/office/officeart/2005/8/layout/hierarchy1"/>
    <dgm:cxn modelId="{31DC75BA-C10C-E241-BDE0-4419C3F0CCFE}" type="presParOf" srcId="{E2DFEE61-881D-2C42-8BBB-4788BD41F9B3}" destId="{3332C984-2AF0-D344-94C4-4024B1E4DA71}" srcOrd="0" destOrd="0" presId="urn:microsoft.com/office/officeart/2005/8/layout/hierarchy1"/>
    <dgm:cxn modelId="{4250609C-434E-3244-8686-E97F81621B2D}" type="presParOf" srcId="{3332C984-2AF0-D344-94C4-4024B1E4DA71}" destId="{9A5F5A96-8933-784E-83C3-64408FEE2BC5}" srcOrd="0" destOrd="0" presId="urn:microsoft.com/office/officeart/2005/8/layout/hierarchy1"/>
    <dgm:cxn modelId="{2283DA96-56DB-CB49-B403-7AB7FD3717B0}" type="presParOf" srcId="{3332C984-2AF0-D344-94C4-4024B1E4DA71}" destId="{5EE5E0B9-A9EF-8146-BF41-23D61344F10A}" srcOrd="1" destOrd="0" presId="urn:microsoft.com/office/officeart/2005/8/layout/hierarchy1"/>
    <dgm:cxn modelId="{5AEEA78C-FBF2-124D-9422-686DEDAF09C3}" type="presParOf" srcId="{E2DFEE61-881D-2C42-8BBB-4788BD41F9B3}" destId="{14B2DEE5-4F31-4241-90C7-8D6425A45F88}" srcOrd="1" destOrd="0" presId="urn:microsoft.com/office/officeart/2005/8/layout/hierarchy1"/>
    <dgm:cxn modelId="{934FDDAC-370A-754D-A142-57477550912A}" type="presParOf" srcId="{14B2DEE5-4F31-4241-90C7-8D6425A45F88}" destId="{D06A4F82-ED78-1745-8B24-11F612ACBF52}" srcOrd="0" destOrd="0" presId="urn:microsoft.com/office/officeart/2005/8/layout/hierarchy1"/>
    <dgm:cxn modelId="{C4854877-5445-A34F-8555-D765EE24C613}" type="presParOf" srcId="{14B2DEE5-4F31-4241-90C7-8D6425A45F88}" destId="{808F2D44-48F8-BE4C-984E-A0A7A0262422}" srcOrd="1" destOrd="0" presId="urn:microsoft.com/office/officeart/2005/8/layout/hierarchy1"/>
    <dgm:cxn modelId="{D2B9E813-4A56-2B4A-A1E8-7BF7E883069D}" type="presParOf" srcId="{808F2D44-48F8-BE4C-984E-A0A7A0262422}" destId="{5CBD3291-F752-7C42-B8A1-BEFAA4989891}" srcOrd="0" destOrd="0" presId="urn:microsoft.com/office/officeart/2005/8/layout/hierarchy1"/>
    <dgm:cxn modelId="{4BC3C146-5366-D643-AEDA-522740E2E8E8}" type="presParOf" srcId="{5CBD3291-F752-7C42-B8A1-BEFAA4989891}" destId="{D0C00657-D119-634A-B984-C267055E17AA}" srcOrd="0" destOrd="0" presId="urn:microsoft.com/office/officeart/2005/8/layout/hierarchy1"/>
    <dgm:cxn modelId="{734DE025-97FC-BA4B-BCD8-76BF1D05409D}" type="presParOf" srcId="{5CBD3291-F752-7C42-B8A1-BEFAA4989891}" destId="{E5C71E9C-E23D-9E46-BB1E-F25A7C774739}" srcOrd="1" destOrd="0" presId="urn:microsoft.com/office/officeart/2005/8/layout/hierarchy1"/>
    <dgm:cxn modelId="{6E836369-A541-E24A-95C3-19AB821EDDF2}" type="presParOf" srcId="{808F2D44-48F8-BE4C-984E-A0A7A0262422}" destId="{7FED25B3-9870-7940-B766-FE4AD015D658}" srcOrd="1" destOrd="0" presId="urn:microsoft.com/office/officeart/2005/8/layout/hierarchy1"/>
    <dgm:cxn modelId="{D92CEEFF-822D-C843-974B-4C159EBA7A6D}" type="presParOf" srcId="{14B2DEE5-4F31-4241-90C7-8D6425A45F88}" destId="{5AC63419-B7B5-974B-B38E-B62468CA8120}" srcOrd="2" destOrd="0" presId="urn:microsoft.com/office/officeart/2005/8/layout/hierarchy1"/>
    <dgm:cxn modelId="{CCD290F1-647D-F140-8AF1-5AE367E0F662}" type="presParOf" srcId="{14B2DEE5-4F31-4241-90C7-8D6425A45F88}" destId="{88CB121F-7F1A-DA4C-B9F9-5D75F40BE23A}" srcOrd="3" destOrd="0" presId="urn:microsoft.com/office/officeart/2005/8/layout/hierarchy1"/>
    <dgm:cxn modelId="{179B3D4F-A0C6-9943-998C-6DF3C60DF552}" type="presParOf" srcId="{88CB121F-7F1A-DA4C-B9F9-5D75F40BE23A}" destId="{D553E903-73D0-9548-A01E-97B924742BBC}" srcOrd="0" destOrd="0" presId="urn:microsoft.com/office/officeart/2005/8/layout/hierarchy1"/>
    <dgm:cxn modelId="{D8DDBE20-CDC4-3A48-9E28-A122A172D87A}" type="presParOf" srcId="{D553E903-73D0-9548-A01E-97B924742BBC}" destId="{87F34DE7-2C14-1A47-8CE3-3C4D906BA774}" srcOrd="0" destOrd="0" presId="urn:microsoft.com/office/officeart/2005/8/layout/hierarchy1"/>
    <dgm:cxn modelId="{C70CAFC5-C4F4-034E-82AA-ADE170A31804}" type="presParOf" srcId="{D553E903-73D0-9548-A01E-97B924742BBC}" destId="{5725BFFB-0F77-FD4E-9013-FDD3E65BD36B}" srcOrd="1" destOrd="0" presId="urn:microsoft.com/office/officeart/2005/8/layout/hierarchy1"/>
    <dgm:cxn modelId="{33D03D24-3020-7A4A-A781-AD6C3FD6F7B9}" type="presParOf" srcId="{88CB121F-7F1A-DA4C-B9F9-5D75F40BE23A}" destId="{10F47D7E-133C-324B-BE90-A3319A1D684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DBEF6-0C25-AB40-81DA-D8C2C0F65FD4}"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6D328BAC-9111-8242-8068-BAE79B626892}">
      <dgm:prSet phldrT="[Text]"/>
      <dgm:spPr/>
      <dgm:t>
        <a:bodyPr/>
        <a:lstStyle/>
        <a:p>
          <a:r>
            <a:rPr lang="en-US" dirty="0" smtClean="0"/>
            <a:t>Regular</a:t>
          </a:r>
          <a:endParaRPr lang="en-US" dirty="0"/>
        </a:p>
      </dgm:t>
    </dgm:pt>
    <dgm:pt modelId="{DA34C41C-A988-0F4D-9324-FC48A6B51787}" type="parTrans" cxnId="{ACF366A4-9C4B-7C4E-A555-3E4D60849E6B}">
      <dgm:prSet/>
      <dgm:spPr/>
      <dgm:t>
        <a:bodyPr/>
        <a:lstStyle/>
        <a:p>
          <a:endParaRPr lang="en-US"/>
        </a:p>
      </dgm:t>
    </dgm:pt>
    <dgm:pt modelId="{C01EA6FE-1E44-E24F-8179-0A61A93B0041}" type="sibTrans" cxnId="{ACF366A4-9C4B-7C4E-A555-3E4D60849E6B}">
      <dgm:prSet/>
      <dgm:spPr/>
      <dgm:t>
        <a:bodyPr/>
        <a:lstStyle/>
        <a:p>
          <a:endParaRPr lang="en-US"/>
        </a:p>
      </dgm:t>
    </dgm:pt>
    <dgm:pt modelId="{3EDA776C-F0CF-D54D-8C54-C23F9E8C7701}">
      <dgm:prSet phldrT="[Text]"/>
      <dgm:spPr/>
      <dgm:t>
        <a:bodyPr/>
        <a:lstStyle/>
        <a:p>
          <a:r>
            <a:rPr lang="en-US" dirty="0" smtClean="0"/>
            <a:t>SVT</a:t>
          </a:r>
          <a:endParaRPr lang="en-US" dirty="0"/>
        </a:p>
      </dgm:t>
    </dgm:pt>
    <dgm:pt modelId="{DAE0F93E-3BB3-7A46-B9FE-7A70EF2DA59F}" type="parTrans" cxnId="{36B3C42D-30BD-0C45-AADF-4F73669632B0}">
      <dgm:prSet/>
      <dgm:spPr/>
      <dgm:t>
        <a:bodyPr/>
        <a:lstStyle/>
        <a:p>
          <a:endParaRPr lang="en-US" dirty="0"/>
        </a:p>
      </dgm:t>
    </dgm:pt>
    <dgm:pt modelId="{589C12D6-6567-0A47-9E12-655A003E94F7}" type="sibTrans" cxnId="{36B3C42D-30BD-0C45-AADF-4F73669632B0}">
      <dgm:prSet/>
      <dgm:spPr/>
      <dgm:t>
        <a:bodyPr/>
        <a:lstStyle/>
        <a:p>
          <a:endParaRPr lang="en-US"/>
        </a:p>
      </dgm:t>
    </dgm:pt>
    <dgm:pt modelId="{9E786B96-0C99-8F41-82A8-825A84FBE3F3}">
      <dgm:prSet phldrT="[Text]"/>
      <dgm:spPr/>
      <dgm:t>
        <a:bodyPr/>
        <a:lstStyle/>
        <a:p>
          <a:r>
            <a:rPr lang="en-US" dirty="0" smtClean="0"/>
            <a:t>A flutter with block</a:t>
          </a:r>
          <a:endParaRPr lang="en-US" dirty="0"/>
        </a:p>
      </dgm:t>
    </dgm:pt>
    <dgm:pt modelId="{DFBD1141-78D0-DA4B-A441-B1960E550041}" type="parTrans" cxnId="{1E309208-2AA4-A942-9B5C-4FE9FCBC2240}">
      <dgm:prSet/>
      <dgm:spPr/>
      <dgm:t>
        <a:bodyPr/>
        <a:lstStyle/>
        <a:p>
          <a:endParaRPr lang="en-US" dirty="0"/>
        </a:p>
      </dgm:t>
    </dgm:pt>
    <dgm:pt modelId="{3C7D0222-E585-3147-83E0-8AB58903DFAE}" type="sibTrans" cxnId="{1E309208-2AA4-A942-9B5C-4FE9FCBC2240}">
      <dgm:prSet/>
      <dgm:spPr/>
      <dgm:t>
        <a:bodyPr/>
        <a:lstStyle/>
        <a:p>
          <a:endParaRPr lang="en-US"/>
        </a:p>
      </dgm:t>
    </dgm:pt>
    <dgm:pt modelId="{A5D6A89F-5A7D-8949-9DD9-55B24A16DC35}">
      <dgm:prSet phldrT="[Text]"/>
      <dgm:spPr/>
      <dgm:t>
        <a:bodyPr/>
        <a:lstStyle/>
        <a:p>
          <a:r>
            <a:rPr lang="en-US" dirty="0" smtClean="0"/>
            <a:t>Irregular</a:t>
          </a:r>
          <a:endParaRPr lang="en-US" dirty="0"/>
        </a:p>
      </dgm:t>
    </dgm:pt>
    <dgm:pt modelId="{19F66985-1A48-494D-9AE2-026005B41B9A}" type="parTrans" cxnId="{D152F529-69E0-2047-8926-5DEE17C33164}">
      <dgm:prSet/>
      <dgm:spPr/>
      <dgm:t>
        <a:bodyPr/>
        <a:lstStyle/>
        <a:p>
          <a:endParaRPr lang="en-US"/>
        </a:p>
      </dgm:t>
    </dgm:pt>
    <dgm:pt modelId="{F702BCB7-EBC3-6D4D-9C04-A78E330B1BC3}" type="sibTrans" cxnId="{D152F529-69E0-2047-8926-5DEE17C33164}">
      <dgm:prSet/>
      <dgm:spPr/>
      <dgm:t>
        <a:bodyPr/>
        <a:lstStyle/>
        <a:p>
          <a:endParaRPr lang="en-US"/>
        </a:p>
      </dgm:t>
    </dgm:pt>
    <dgm:pt modelId="{2823B988-86D0-1B41-A81C-E0D0B42760AB}">
      <dgm:prSet phldrT="[Text]"/>
      <dgm:spPr/>
      <dgm:t>
        <a:bodyPr/>
        <a:lstStyle/>
        <a:p>
          <a:r>
            <a:rPr lang="en-US" dirty="0" err="1" smtClean="0"/>
            <a:t>Atrial</a:t>
          </a:r>
          <a:r>
            <a:rPr lang="en-US" dirty="0" smtClean="0"/>
            <a:t> Fibrillation</a:t>
          </a:r>
          <a:endParaRPr lang="en-US" dirty="0"/>
        </a:p>
      </dgm:t>
    </dgm:pt>
    <dgm:pt modelId="{DB1CD567-C824-ED45-A085-73E16D284937}" type="parTrans" cxnId="{51EA24CC-3655-B64C-8BB6-CD0ED5942F88}">
      <dgm:prSet/>
      <dgm:spPr/>
      <dgm:t>
        <a:bodyPr/>
        <a:lstStyle/>
        <a:p>
          <a:endParaRPr lang="en-US" dirty="0"/>
        </a:p>
      </dgm:t>
    </dgm:pt>
    <dgm:pt modelId="{11252478-E06B-3C46-9B89-616F2FE6C4C1}" type="sibTrans" cxnId="{51EA24CC-3655-B64C-8BB6-CD0ED5942F88}">
      <dgm:prSet/>
      <dgm:spPr/>
      <dgm:t>
        <a:bodyPr/>
        <a:lstStyle/>
        <a:p>
          <a:endParaRPr lang="en-US"/>
        </a:p>
      </dgm:t>
    </dgm:pt>
    <dgm:pt modelId="{DEA4720F-D816-404E-BFC5-4A0B68728BD5}">
      <dgm:prSet phldrT="[Text]"/>
      <dgm:spPr/>
      <dgm:t>
        <a:bodyPr/>
        <a:lstStyle/>
        <a:p>
          <a:r>
            <a:rPr lang="en-US" dirty="0" smtClean="0"/>
            <a:t>A flutter with variable block</a:t>
          </a:r>
          <a:endParaRPr lang="en-US" dirty="0"/>
        </a:p>
      </dgm:t>
    </dgm:pt>
    <dgm:pt modelId="{53AB2EAB-D3D9-A940-B853-41728E266350}" type="parTrans" cxnId="{3BECDA17-6CAB-5242-BBD3-CEC723978A81}">
      <dgm:prSet/>
      <dgm:spPr/>
      <dgm:t>
        <a:bodyPr/>
        <a:lstStyle/>
        <a:p>
          <a:endParaRPr lang="en-US" dirty="0"/>
        </a:p>
      </dgm:t>
    </dgm:pt>
    <dgm:pt modelId="{772B36E8-72E8-8C4E-BC49-867F72251615}" type="sibTrans" cxnId="{3BECDA17-6CAB-5242-BBD3-CEC723978A81}">
      <dgm:prSet/>
      <dgm:spPr/>
      <dgm:t>
        <a:bodyPr/>
        <a:lstStyle/>
        <a:p>
          <a:endParaRPr lang="en-US"/>
        </a:p>
      </dgm:t>
    </dgm:pt>
    <dgm:pt modelId="{2CD3BA63-89E2-3E4D-85DD-BC9C0A1BC9FE}">
      <dgm:prSet phldrT="[Text]"/>
      <dgm:spPr/>
      <dgm:t>
        <a:bodyPr/>
        <a:lstStyle/>
        <a:p>
          <a:r>
            <a:rPr lang="en-US" dirty="0" smtClean="0"/>
            <a:t>Sinus Tachycardia</a:t>
          </a:r>
          <a:endParaRPr lang="en-US" dirty="0"/>
        </a:p>
      </dgm:t>
    </dgm:pt>
    <dgm:pt modelId="{8A394752-8EFF-4B47-9E85-E96D09570C70}" type="parTrans" cxnId="{2267CD84-AD42-DF4C-A81A-831C10DAC4BE}">
      <dgm:prSet/>
      <dgm:spPr/>
      <dgm:t>
        <a:bodyPr/>
        <a:lstStyle/>
        <a:p>
          <a:endParaRPr lang="en-US"/>
        </a:p>
      </dgm:t>
    </dgm:pt>
    <dgm:pt modelId="{08364F03-EB7F-A04A-9691-6632EBC12336}" type="sibTrans" cxnId="{2267CD84-AD42-DF4C-A81A-831C10DAC4BE}">
      <dgm:prSet/>
      <dgm:spPr/>
      <dgm:t>
        <a:bodyPr/>
        <a:lstStyle/>
        <a:p>
          <a:endParaRPr lang="en-US"/>
        </a:p>
      </dgm:t>
    </dgm:pt>
    <dgm:pt modelId="{3B5D4831-2123-CD42-9D5F-9C78A1C6ACE8}">
      <dgm:prSet phldrT="[Text]"/>
      <dgm:spPr/>
      <dgm:t>
        <a:bodyPr/>
        <a:lstStyle/>
        <a:p>
          <a:r>
            <a:rPr lang="en-US" dirty="0" smtClean="0"/>
            <a:t>Multi-focal </a:t>
          </a:r>
          <a:r>
            <a:rPr lang="en-US" dirty="0" err="1" smtClean="0"/>
            <a:t>Atrial</a:t>
          </a:r>
          <a:r>
            <a:rPr lang="en-US" dirty="0" smtClean="0"/>
            <a:t> Tachycardia</a:t>
          </a:r>
          <a:endParaRPr lang="en-US" dirty="0"/>
        </a:p>
      </dgm:t>
    </dgm:pt>
    <dgm:pt modelId="{2FD45EBB-7070-CB4C-BFF3-5787182F4BF4}" type="parTrans" cxnId="{17A68EE2-8603-F64A-A5A7-DC43B8DEC617}">
      <dgm:prSet/>
      <dgm:spPr/>
      <dgm:t>
        <a:bodyPr/>
        <a:lstStyle/>
        <a:p>
          <a:endParaRPr lang="en-US"/>
        </a:p>
      </dgm:t>
    </dgm:pt>
    <dgm:pt modelId="{D014336A-6222-384A-AC2A-F828F8A46C12}" type="sibTrans" cxnId="{17A68EE2-8603-F64A-A5A7-DC43B8DEC617}">
      <dgm:prSet/>
      <dgm:spPr/>
      <dgm:t>
        <a:bodyPr/>
        <a:lstStyle/>
        <a:p>
          <a:endParaRPr lang="en-US"/>
        </a:p>
      </dgm:t>
    </dgm:pt>
    <dgm:pt modelId="{0314B153-6533-6D41-8CC0-2380B742F515}" type="pres">
      <dgm:prSet presAssocID="{300DBEF6-0C25-AB40-81DA-D8C2C0F65FD4}" presName="diagram" presStyleCnt="0">
        <dgm:presLayoutVars>
          <dgm:chPref val="1"/>
          <dgm:dir/>
          <dgm:animOne val="branch"/>
          <dgm:animLvl val="lvl"/>
          <dgm:resizeHandles/>
        </dgm:presLayoutVars>
      </dgm:prSet>
      <dgm:spPr/>
      <dgm:t>
        <a:bodyPr/>
        <a:lstStyle/>
        <a:p>
          <a:endParaRPr lang="en-US"/>
        </a:p>
      </dgm:t>
    </dgm:pt>
    <dgm:pt modelId="{666DBF1B-1319-944B-8F00-EABA88F71B84}" type="pres">
      <dgm:prSet presAssocID="{6D328BAC-9111-8242-8068-BAE79B626892}" presName="root" presStyleCnt="0"/>
      <dgm:spPr/>
    </dgm:pt>
    <dgm:pt modelId="{618E9919-FD5A-5B46-9945-E1C364AA0B6B}" type="pres">
      <dgm:prSet presAssocID="{6D328BAC-9111-8242-8068-BAE79B626892}" presName="rootComposite" presStyleCnt="0"/>
      <dgm:spPr/>
    </dgm:pt>
    <dgm:pt modelId="{4FA02CAA-B349-7C46-AEE4-0D2B2002FD05}" type="pres">
      <dgm:prSet presAssocID="{6D328BAC-9111-8242-8068-BAE79B626892}" presName="rootText" presStyleLbl="node1" presStyleIdx="0" presStyleCnt="2"/>
      <dgm:spPr/>
      <dgm:t>
        <a:bodyPr/>
        <a:lstStyle/>
        <a:p>
          <a:endParaRPr lang="en-US"/>
        </a:p>
      </dgm:t>
    </dgm:pt>
    <dgm:pt modelId="{5C83651B-8C69-3A4B-A0FE-9DF3B6D60341}" type="pres">
      <dgm:prSet presAssocID="{6D328BAC-9111-8242-8068-BAE79B626892}" presName="rootConnector" presStyleLbl="node1" presStyleIdx="0" presStyleCnt="2"/>
      <dgm:spPr/>
      <dgm:t>
        <a:bodyPr/>
        <a:lstStyle/>
        <a:p>
          <a:endParaRPr lang="en-US"/>
        </a:p>
      </dgm:t>
    </dgm:pt>
    <dgm:pt modelId="{262B5B82-1E39-7B41-9609-E5231B2A5492}" type="pres">
      <dgm:prSet presAssocID="{6D328BAC-9111-8242-8068-BAE79B626892}" presName="childShape" presStyleCnt="0"/>
      <dgm:spPr/>
    </dgm:pt>
    <dgm:pt modelId="{F6F3DD50-C4E0-7E47-B727-6D499259709C}" type="pres">
      <dgm:prSet presAssocID="{8A394752-8EFF-4B47-9E85-E96D09570C70}" presName="Name13" presStyleLbl="parChTrans1D2" presStyleIdx="0" presStyleCnt="6"/>
      <dgm:spPr/>
      <dgm:t>
        <a:bodyPr/>
        <a:lstStyle/>
        <a:p>
          <a:endParaRPr lang="en-AU"/>
        </a:p>
      </dgm:t>
    </dgm:pt>
    <dgm:pt modelId="{2213C39B-1C42-DB47-9C43-B586787947B9}" type="pres">
      <dgm:prSet presAssocID="{2CD3BA63-89E2-3E4D-85DD-BC9C0A1BC9FE}" presName="childText" presStyleLbl="bgAcc1" presStyleIdx="0" presStyleCnt="6">
        <dgm:presLayoutVars>
          <dgm:bulletEnabled val="1"/>
        </dgm:presLayoutVars>
      </dgm:prSet>
      <dgm:spPr/>
      <dgm:t>
        <a:bodyPr/>
        <a:lstStyle/>
        <a:p>
          <a:endParaRPr lang="en-US"/>
        </a:p>
      </dgm:t>
    </dgm:pt>
    <dgm:pt modelId="{79833CC7-420B-E446-A6BE-257755743425}" type="pres">
      <dgm:prSet presAssocID="{DAE0F93E-3BB3-7A46-B9FE-7A70EF2DA59F}" presName="Name13" presStyleLbl="parChTrans1D2" presStyleIdx="1" presStyleCnt="6"/>
      <dgm:spPr/>
      <dgm:t>
        <a:bodyPr/>
        <a:lstStyle/>
        <a:p>
          <a:endParaRPr lang="en-US"/>
        </a:p>
      </dgm:t>
    </dgm:pt>
    <dgm:pt modelId="{AFC489A8-E772-D14C-8E3E-821B805BC1B0}" type="pres">
      <dgm:prSet presAssocID="{3EDA776C-F0CF-D54D-8C54-C23F9E8C7701}" presName="childText" presStyleLbl="bgAcc1" presStyleIdx="1" presStyleCnt="6">
        <dgm:presLayoutVars>
          <dgm:bulletEnabled val="1"/>
        </dgm:presLayoutVars>
      </dgm:prSet>
      <dgm:spPr/>
      <dgm:t>
        <a:bodyPr/>
        <a:lstStyle/>
        <a:p>
          <a:endParaRPr lang="en-US"/>
        </a:p>
      </dgm:t>
    </dgm:pt>
    <dgm:pt modelId="{90B664E0-5FF2-A046-B54E-2C1BAFE6A4FC}" type="pres">
      <dgm:prSet presAssocID="{DFBD1141-78D0-DA4B-A441-B1960E550041}" presName="Name13" presStyleLbl="parChTrans1D2" presStyleIdx="2" presStyleCnt="6"/>
      <dgm:spPr/>
      <dgm:t>
        <a:bodyPr/>
        <a:lstStyle/>
        <a:p>
          <a:endParaRPr lang="en-US"/>
        </a:p>
      </dgm:t>
    </dgm:pt>
    <dgm:pt modelId="{335B94BB-D1CC-DA45-B078-5A0FB723D54E}" type="pres">
      <dgm:prSet presAssocID="{9E786B96-0C99-8F41-82A8-825A84FBE3F3}" presName="childText" presStyleLbl="bgAcc1" presStyleIdx="2" presStyleCnt="6">
        <dgm:presLayoutVars>
          <dgm:bulletEnabled val="1"/>
        </dgm:presLayoutVars>
      </dgm:prSet>
      <dgm:spPr/>
      <dgm:t>
        <a:bodyPr/>
        <a:lstStyle/>
        <a:p>
          <a:endParaRPr lang="en-US"/>
        </a:p>
      </dgm:t>
    </dgm:pt>
    <dgm:pt modelId="{C331A40E-4CDF-1441-9918-020908FE9D19}" type="pres">
      <dgm:prSet presAssocID="{A5D6A89F-5A7D-8949-9DD9-55B24A16DC35}" presName="root" presStyleCnt="0"/>
      <dgm:spPr/>
    </dgm:pt>
    <dgm:pt modelId="{C3738204-0F6F-9944-A0CF-5B2D58440DFF}" type="pres">
      <dgm:prSet presAssocID="{A5D6A89F-5A7D-8949-9DD9-55B24A16DC35}" presName="rootComposite" presStyleCnt="0"/>
      <dgm:spPr/>
    </dgm:pt>
    <dgm:pt modelId="{4934493F-F467-874A-BAB4-28D0F826CE8C}" type="pres">
      <dgm:prSet presAssocID="{A5D6A89F-5A7D-8949-9DD9-55B24A16DC35}" presName="rootText" presStyleLbl="node1" presStyleIdx="1" presStyleCnt="2"/>
      <dgm:spPr/>
      <dgm:t>
        <a:bodyPr/>
        <a:lstStyle/>
        <a:p>
          <a:endParaRPr lang="en-US"/>
        </a:p>
      </dgm:t>
    </dgm:pt>
    <dgm:pt modelId="{AC444B8E-F4F2-1F4E-A883-50ACFD4F6799}" type="pres">
      <dgm:prSet presAssocID="{A5D6A89F-5A7D-8949-9DD9-55B24A16DC35}" presName="rootConnector" presStyleLbl="node1" presStyleIdx="1" presStyleCnt="2"/>
      <dgm:spPr/>
      <dgm:t>
        <a:bodyPr/>
        <a:lstStyle/>
        <a:p>
          <a:endParaRPr lang="en-US"/>
        </a:p>
      </dgm:t>
    </dgm:pt>
    <dgm:pt modelId="{79BEFC0E-23AE-7441-9117-8E57686734E3}" type="pres">
      <dgm:prSet presAssocID="{A5D6A89F-5A7D-8949-9DD9-55B24A16DC35}" presName="childShape" presStyleCnt="0"/>
      <dgm:spPr/>
    </dgm:pt>
    <dgm:pt modelId="{EC48E15B-AF97-A24B-B01B-DC3F1CA6BEE7}" type="pres">
      <dgm:prSet presAssocID="{DB1CD567-C824-ED45-A085-73E16D284937}" presName="Name13" presStyleLbl="parChTrans1D2" presStyleIdx="3" presStyleCnt="6"/>
      <dgm:spPr/>
      <dgm:t>
        <a:bodyPr/>
        <a:lstStyle/>
        <a:p>
          <a:endParaRPr lang="en-US"/>
        </a:p>
      </dgm:t>
    </dgm:pt>
    <dgm:pt modelId="{7A2612ED-0892-544F-8D2A-18D629AB9EC6}" type="pres">
      <dgm:prSet presAssocID="{2823B988-86D0-1B41-A81C-E0D0B42760AB}" presName="childText" presStyleLbl="bgAcc1" presStyleIdx="3" presStyleCnt="6">
        <dgm:presLayoutVars>
          <dgm:bulletEnabled val="1"/>
        </dgm:presLayoutVars>
      </dgm:prSet>
      <dgm:spPr/>
      <dgm:t>
        <a:bodyPr/>
        <a:lstStyle/>
        <a:p>
          <a:endParaRPr lang="en-US"/>
        </a:p>
      </dgm:t>
    </dgm:pt>
    <dgm:pt modelId="{D923261F-B095-B343-A76A-51545893CB3A}" type="pres">
      <dgm:prSet presAssocID="{53AB2EAB-D3D9-A940-B853-41728E266350}" presName="Name13" presStyleLbl="parChTrans1D2" presStyleIdx="4" presStyleCnt="6"/>
      <dgm:spPr/>
      <dgm:t>
        <a:bodyPr/>
        <a:lstStyle/>
        <a:p>
          <a:endParaRPr lang="en-US"/>
        </a:p>
      </dgm:t>
    </dgm:pt>
    <dgm:pt modelId="{12FA193E-8F94-5741-860C-147AEBCD3EBA}" type="pres">
      <dgm:prSet presAssocID="{DEA4720F-D816-404E-BFC5-4A0B68728BD5}" presName="childText" presStyleLbl="bgAcc1" presStyleIdx="4" presStyleCnt="6">
        <dgm:presLayoutVars>
          <dgm:bulletEnabled val="1"/>
        </dgm:presLayoutVars>
      </dgm:prSet>
      <dgm:spPr/>
      <dgm:t>
        <a:bodyPr/>
        <a:lstStyle/>
        <a:p>
          <a:endParaRPr lang="en-US"/>
        </a:p>
      </dgm:t>
    </dgm:pt>
    <dgm:pt modelId="{ABE79CDB-0F37-6A46-9D2F-4DCFC58F84CE}" type="pres">
      <dgm:prSet presAssocID="{2FD45EBB-7070-CB4C-BFF3-5787182F4BF4}" presName="Name13" presStyleLbl="parChTrans1D2" presStyleIdx="5" presStyleCnt="6"/>
      <dgm:spPr/>
      <dgm:t>
        <a:bodyPr/>
        <a:lstStyle/>
        <a:p>
          <a:endParaRPr lang="en-AU"/>
        </a:p>
      </dgm:t>
    </dgm:pt>
    <dgm:pt modelId="{219A9251-1BCC-BD4F-8B10-8B1815FEBAF5}" type="pres">
      <dgm:prSet presAssocID="{3B5D4831-2123-CD42-9D5F-9C78A1C6ACE8}" presName="childText" presStyleLbl="bgAcc1" presStyleIdx="5" presStyleCnt="6">
        <dgm:presLayoutVars>
          <dgm:bulletEnabled val="1"/>
        </dgm:presLayoutVars>
      </dgm:prSet>
      <dgm:spPr/>
      <dgm:t>
        <a:bodyPr/>
        <a:lstStyle/>
        <a:p>
          <a:endParaRPr lang="en-US"/>
        </a:p>
      </dgm:t>
    </dgm:pt>
  </dgm:ptLst>
  <dgm:cxnLst>
    <dgm:cxn modelId="{00C2C9AA-F89B-834E-98BF-E1CB30FC1E99}" type="presOf" srcId="{2FD45EBB-7070-CB4C-BFF3-5787182F4BF4}" destId="{ABE79CDB-0F37-6A46-9D2F-4DCFC58F84CE}" srcOrd="0" destOrd="0" presId="urn:microsoft.com/office/officeart/2005/8/layout/hierarchy3"/>
    <dgm:cxn modelId="{71874A1E-9DD9-CB42-B386-271E85EDB2F9}" type="presOf" srcId="{A5D6A89F-5A7D-8949-9DD9-55B24A16DC35}" destId="{AC444B8E-F4F2-1F4E-A883-50ACFD4F6799}" srcOrd="1" destOrd="0" presId="urn:microsoft.com/office/officeart/2005/8/layout/hierarchy3"/>
    <dgm:cxn modelId="{36B3C42D-30BD-0C45-AADF-4F73669632B0}" srcId="{6D328BAC-9111-8242-8068-BAE79B626892}" destId="{3EDA776C-F0CF-D54D-8C54-C23F9E8C7701}" srcOrd="1" destOrd="0" parTransId="{DAE0F93E-3BB3-7A46-B9FE-7A70EF2DA59F}" sibTransId="{589C12D6-6567-0A47-9E12-655A003E94F7}"/>
    <dgm:cxn modelId="{D152F529-69E0-2047-8926-5DEE17C33164}" srcId="{300DBEF6-0C25-AB40-81DA-D8C2C0F65FD4}" destId="{A5D6A89F-5A7D-8949-9DD9-55B24A16DC35}" srcOrd="1" destOrd="0" parTransId="{19F66985-1A48-494D-9AE2-026005B41B9A}" sibTransId="{F702BCB7-EBC3-6D4D-9C04-A78E330B1BC3}"/>
    <dgm:cxn modelId="{51EA24CC-3655-B64C-8BB6-CD0ED5942F88}" srcId="{A5D6A89F-5A7D-8949-9DD9-55B24A16DC35}" destId="{2823B988-86D0-1B41-A81C-E0D0B42760AB}" srcOrd="0" destOrd="0" parTransId="{DB1CD567-C824-ED45-A085-73E16D284937}" sibTransId="{11252478-E06B-3C46-9B89-616F2FE6C4C1}"/>
    <dgm:cxn modelId="{BFC367FD-E86B-AE42-B78D-844F5B100EA6}" type="presOf" srcId="{2CD3BA63-89E2-3E4D-85DD-BC9C0A1BC9FE}" destId="{2213C39B-1C42-DB47-9C43-B586787947B9}" srcOrd="0" destOrd="0" presId="urn:microsoft.com/office/officeart/2005/8/layout/hierarchy3"/>
    <dgm:cxn modelId="{DAF18C48-DEEE-C547-867C-4FC4E1696A69}" type="presOf" srcId="{53AB2EAB-D3D9-A940-B853-41728E266350}" destId="{D923261F-B095-B343-A76A-51545893CB3A}" srcOrd="0" destOrd="0" presId="urn:microsoft.com/office/officeart/2005/8/layout/hierarchy3"/>
    <dgm:cxn modelId="{2E3EE728-6898-EC49-8563-8A50F7C0E564}" type="presOf" srcId="{3B5D4831-2123-CD42-9D5F-9C78A1C6ACE8}" destId="{219A9251-1BCC-BD4F-8B10-8B1815FEBAF5}" srcOrd="0" destOrd="0" presId="urn:microsoft.com/office/officeart/2005/8/layout/hierarchy3"/>
    <dgm:cxn modelId="{1E309208-2AA4-A942-9B5C-4FE9FCBC2240}" srcId="{6D328BAC-9111-8242-8068-BAE79B626892}" destId="{9E786B96-0C99-8F41-82A8-825A84FBE3F3}" srcOrd="2" destOrd="0" parTransId="{DFBD1141-78D0-DA4B-A441-B1960E550041}" sibTransId="{3C7D0222-E585-3147-83E0-8AB58903DFAE}"/>
    <dgm:cxn modelId="{17A68EE2-8603-F64A-A5A7-DC43B8DEC617}" srcId="{A5D6A89F-5A7D-8949-9DD9-55B24A16DC35}" destId="{3B5D4831-2123-CD42-9D5F-9C78A1C6ACE8}" srcOrd="2" destOrd="0" parTransId="{2FD45EBB-7070-CB4C-BFF3-5787182F4BF4}" sibTransId="{D014336A-6222-384A-AC2A-F828F8A46C12}"/>
    <dgm:cxn modelId="{6A3C04F8-223A-9243-95C3-218971F307D5}" type="presOf" srcId="{8A394752-8EFF-4B47-9E85-E96D09570C70}" destId="{F6F3DD50-C4E0-7E47-B727-6D499259709C}" srcOrd="0" destOrd="0" presId="urn:microsoft.com/office/officeart/2005/8/layout/hierarchy3"/>
    <dgm:cxn modelId="{8E74E6B4-5BD6-0D49-8578-1BD8CCA1CA2E}" type="presOf" srcId="{300DBEF6-0C25-AB40-81DA-D8C2C0F65FD4}" destId="{0314B153-6533-6D41-8CC0-2380B742F515}" srcOrd="0" destOrd="0" presId="urn:microsoft.com/office/officeart/2005/8/layout/hierarchy3"/>
    <dgm:cxn modelId="{E5461E4F-B01A-2C4A-AFC1-CFD5194B59B4}" type="presOf" srcId="{6D328BAC-9111-8242-8068-BAE79B626892}" destId="{4FA02CAA-B349-7C46-AEE4-0D2B2002FD05}" srcOrd="0" destOrd="0" presId="urn:microsoft.com/office/officeart/2005/8/layout/hierarchy3"/>
    <dgm:cxn modelId="{351A439E-61AF-4E47-A46F-F33F496FD05E}" type="presOf" srcId="{DB1CD567-C824-ED45-A085-73E16D284937}" destId="{EC48E15B-AF97-A24B-B01B-DC3F1CA6BEE7}" srcOrd="0" destOrd="0" presId="urn:microsoft.com/office/officeart/2005/8/layout/hierarchy3"/>
    <dgm:cxn modelId="{ACF366A4-9C4B-7C4E-A555-3E4D60849E6B}" srcId="{300DBEF6-0C25-AB40-81DA-D8C2C0F65FD4}" destId="{6D328BAC-9111-8242-8068-BAE79B626892}" srcOrd="0" destOrd="0" parTransId="{DA34C41C-A988-0F4D-9324-FC48A6B51787}" sibTransId="{C01EA6FE-1E44-E24F-8179-0A61A93B0041}"/>
    <dgm:cxn modelId="{B507DDC5-A7CE-5949-A281-F3E2BE4430CC}" type="presOf" srcId="{DEA4720F-D816-404E-BFC5-4A0B68728BD5}" destId="{12FA193E-8F94-5741-860C-147AEBCD3EBA}" srcOrd="0" destOrd="0" presId="urn:microsoft.com/office/officeart/2005/8/layout/hierarchy3"/>
    <dgm:cxn modelId="{77B6D58E-001A-DE4D-B75B-45012D1D145F}" type="presOf" srcId="{A5D6A89F-5A7D-8949-9DD9-55B24A16DC35}" destId="{4934493F-F467-874A-BAB4-28D0F826CE8C}" srcOrd="0" destOrd="0" presId="urn:microsoft.com/office/officeart/2005/8/layout/hierarchy3"/>
    <dgm:cxn modelId="{D477C376-CE26-3540-8813-76CD0B222A02}" type="presOf" srcId="{DFBD1141-78D0-DA4B-A441-B1960E550041}" destId="{90B664E0-5FF2-A046-B54E-2C1BAFE6A4FC}" srcOrd="0" destOrd="0" presId="urn:microsoft.com/office/officeart/2005/8/layout/hierarchy3"/>
    <dgm:cxn modelId="{DAEAC6B8-F177-714D-9D7E-B940656FD4F2}" type="presOf" srcId="{6D328BAC-9111-8242-8068-BAE79B626892}" destId="{5C83651B-8C69-3A4B-A0FE-9DF3B6D60341}" srcOrd="1" destOrd="0" presId="urn:microsoft.com/office/officeart/2005/8/layout/hierarchy3"/>
    <dgm:cxn modelId="{2267CD84-AD42-DF4C-A81A-831C10DAC4BE}" srcId="{6D328BAC-9111-8242-8068-BAE79B626892}" destId="{2CD3BA63-89E2-3E4D-85DD-BC9C0A1BC9FE}" srcOrd="0" destOrd="0" parTransId="{8A394752-8EFF-4B47-9E85-E96D09570C70}" sibTransId="{08364F03-EB7F-A04A-9691-6632EBC12336}"/>
    <dgm:cxn modelId="{3BECDA17-6CAB-5242-BBD3-CEC723978A81}" srcId="{A5D6A89F-5A7D-8949-9DD9-55B24A16DC35}" destId="{DEA4720F-D816-404E-BFC5-4A0B68728BD5}" srcOrd="1" destOrd="0" parTransId="{53AB2EAB-D3D9-A940-B853-41728E266350}" sibTransId="{772B36E8-72E8-8C4E-BC49-867F72251615}"/>
    <dgm:cxn modelId="{87342A49-F7FD-0743-B3F2-C17F54080530}" type="presOf" srcId="{2823B988-86D0-1B41-A81C-E0D0B42760AB}" destId="{7A2612ED-0892-544F-8D2A-18D629AB9EC6}" srcOrd="0" destOrd="0" presId="urn:microsoft.com/office/officeart/2005/8/layout/hierarchy3"/>
    <dgm:cxn modelId="{A3308EF7-DEA3-194C-9F6B-5FF21C5A35DB}" type="presOf" srcId="{9E786B96-0C99-8F41-82A8-825A84FBE3F3}" destId="{335B94BB-D1CC-DA45-B078-5A0FB723D54E}" srcOrd="0" destOrd="0" presId="urn:microsoft.com/office/officeart/2005/8/layout/hierarchy3"/>
    <dgm:cxn modelId="{9165EE8C-034A-E14A-9D27-F06E478E7549}" type="presOf" srcId="{DAE0F93E-3BB3-7A46-B9FE-7A70EF2DA59F}" destId="{79833CC7-420B-E446-A6BE-257755743425}" srcOrd="0" destOrd="0" presId="urn:microsoft.com/office/officeart/2005/8/layout/hierarchy3"/>
    <dgm:cxn modelId="{58A8ED8B-E22F-654A-835B-715F78828465}" type="presOf" srcId="{3EDA776C-F0CF-D54D-8C54-C23F9E8C7701}" destId="{AFC489A8-E772-D14C-8E3E-821B805BC1B0}" srcOrd="0" destOrd="0" presId="urn:microsoft.com/office/officeart/2005/8/layout/hierarchy3"/>
    <dgm:cxn modelId="{71D32CB3-F76B-4B4F-9AFD-6CA0C364865F}" type="presParOf" srcId="{0314B153-6533-6D41-8CC0-2380B742F515}" destId="{666DBF1B-1319-944B-8F00-EABA88F71B84}" srcOrd="0" destOrd="0" presId="urn:microsoft.com/office/officeart/2005/8/layout/hierarchy3"/>
    <dgm:cxn modelId="{59C2CCBC-2E00-B949-A889-F007602E26DF}" type="presParOf" srcId="{666DBF1B-1319-944B-8F00-EABA88F71B84}" destId="{618E9919-FD5A-5B46-9945-E1C364AA0B6B}" srcOrd="0" destOrd="0" presId="urn:microsoft.com/office/officeart/2005/8/layout/hierarchy3"/>
    <dgm:cxn modelId="{47365921-B0A6-514C-92C4-AE32A01D54E5}" type="presParOf" srcId="{618E9919-FD5A-5B46-9945-E1C364AA0B6B}" destId="{4FA02CAA-B349-7C46-AEE4-0D2B2002FD05}" srcOrd="0" destOrd="0" presId="urn:microsoft.com/office/officeart/2005/8/layout/hierarchy3"/>
    <dgm:cxn modelId="{B67A7E30-0576-664F-B601-685C196935E5}" type="presParOf" srcId="{618E9919-FD5A-5B46-9945-E1C364AA0B6B}" destId="{5C83651B-8C69-3A4B-A0FE-9DF3B6D60341}" srcOrd="1" destOrd="0" presId="urn:microsoft.com/office/officeart/2005/8/layout/hierarchy3"/>
    <dgm:cxn modelId="{07E1DC81-F121-8D46-9DE2-B87FFD730C72}" type="presParOf" srcId="{666DBF1B-1319-944B-8F00-EABA88F71B84}" destId="{262B5B82-1E39-7B41-9609-E5231B2A5492}" srcOrd="1" destOrd="0" presId="urn:microsoft.com/office/officeart/2005/8/layout/hierarchy3"/>
    <dgm:cxn modelId="{AE168417-6B25-BE45-95E6-D658064DEEFE}" type="presParOf" srcId="{262B5B82-1E39-7B41-9609-E5231B2A5492}" destId="{F6F3DD50-C4E0-7E47-B727-6D499259709C}" srcOrd="0" destOrd="0" presId="urn:microsoft.com/office/officeart/2005/8/layout/hierarchy3"/>
    <dgm:cxn modelId="{C6A4E028-F6A5-0D43-B8A0-3F3D7CFB2B35}" type="presParOf" srcId="{262B5B82-1E39-7B41-9609-E5231B2A5492}" destId="{2213C39B-1C42-DB47-9C43-B586787947B9}" srcOrd="1" destOrd="0" presId="urn:microsoft.com/office/officeart/2005/8/layout/hierarchy3"/>
    <dgm:cxn modelId="{D5C1AF3B-0CC0-1443-83BE-C27621AB6904}" type="presParOf" srcId="{262B5B82-1E39-7B41-9609-E5231B2A5492}" destId="{79833CC7-420B-E446-A6BE-257755743425}" srcOrd="2" destOrd="0" presId="urn:microsoft.com/office/officeart/2005/8/layout/hierarchy3"/>
    <dgm:cxn modelId="{5A82B861-4989-4042-B228-15B62FE03EA9}" type="presParOf" srcId="{262B5B82-1E39-7B41-9609-E5231B2A5492}" destId="{AFC489A8-E772-D14C-8E3E-821B805BC1B0}" srcOrd="3" destOrd="0" presId="urn:microsoft.com/office/officeart/2005/8/layout/hierarchy3"/>
    <dgm:cxn modelId="{804EBB24-1C8F-1B4C-834A-E2F1FB48B8A1}" type="presParOf" srcId="{262B5B82-1E39-7B41-9609-E5231B2A5492}" destId="{90B664E0-5FF2-A046-B54E-2C1BAFE6A4FC}" srcOrd="4" destOrd="0" presId="urn:microsoft.com/office/officeart/2005/8/layout/hierarchy3"/>
    <dgm:cxn modelId="{CC0C3767-8F42-3B46-B197-E7128AB49D18}" type="presParOf" srcId="{262B5B82-1E39-7B41-9609-E5231B2A5492}" destId="{335B94BB-D1CC-DA45-B078-5A0FB723D54E}" srcOrd="5" destOrd="0" presId="urn:microsoft.com/office/officeart/2005/8/layout/hierarchy3"/>
    <dgm:cxn modelId="{7424AD8D-63D8-BD43-AD3A-DABE31CDA612}" type="presParOf" srcId="{0314B153-6533-6D41-8CC0-2380B742F515}" destId="{C331A40E-4CDF-1441-9918-020908FE9D19}" srcOrd="1" destOrd="0" presId="urn:microsoft.com/office/officeart/2005/8/layout/hierarchy3"/>
    <dgm:cxn modelId="{CBE87CB9-9222-A640-90BC-083F5DF78FC4}" type="presParOf" srcId="{C331A40E-4CDF-1441-9918-020908FE9D19}" destId="{C3738204-0F6F-9944-A0CF-5B2D58440DFF}" srcOrd="0" destOrd="0" presId="urn:microsoft.com/office/officeart/2005/8/layout/hierarchy3"/>
    <dgm:cxn modelId="{F24B5430-6672-E94A-917A-DF93C8806744}" type="presParOf" srcId="{C3738204-0F6F-9944-A0CF-5B2D58440DFF}" destId="{4934493F-F467-874A-BAB4-28D0F826CE8C}" srcOrd="0" destOrd="0" presId="urn:microsoft.com/office/officeart/2005/8/layout/hierarchy3"/>
    <dgm:cxn modelId="{7314D5DB-4713-6948-A432-E4690017E042}" type="presParOf" srcId="{C3738204-0F6F-9944-A0CF-5B2D58440DFF}" destId="{AC444B8E-F4F2-1F4E-A883-50ACFD4F6799}" srcOrd="1" destOrd="0" presId="urn:microsoft.com/office/officeart/2005/8/layout/hierarchy3"/>
    <dgm:cxn modelId="{FD9F90A0-5BA2-DF40-A610-61A4B44CD7F4}" type="presParOf" srcId="{C331A40E-4CDF-1441-9918-020908FE9D19}" destId="{79BEFC0E-23AE-7441-9117-8E57686734E3}" srcOrd="1" destOrd="0" presId="urn:microsoft.com/office/officeart/2005/8/layout/hierarchy3"/>
    <dgm:cxn modelId="{7480A7A7-7A27-D24E-A6A5-BA0BB91257F1}" type="presParOf" srcId="{79BEFC0E-23AE-7441-9117-8E57686734E3}" destId="{EC48E15B-AF97-A24B-B01B-DC3F1CA6BEE7}" srcOrd="0" destOrd="0" presId="urn:microsoft.com/office/officeart/2005/8/layout/hierarchy3"/>
    <dgm:cxn modelId="{4CA41B79-5B98-5346-A534-B0A15B88DC43}" type="presParOf" srcId="{79BEFC0E-23AE-7441-9117-8E57686734E3}" destId="{7A2612ED-0892-544F-8D2A-18D629AB9EC6}" srcOrd="1" destOrd="0" presId="urn:microsoft.com/office/officeart/2005/8/layout/hierarchy3"/>
    <dgm:cxn modelId="{319A8A0F-9B37-2F49-85D1-43E8DB1EDB1D}" type="presParOf" srcId="{79BEFC0E-23AE-7441-9117-8E57686734E3}" destId="{D923261F-B095-B343-A76A-51545893CB3A}" srcOrd="2" destOrd="0" presId="urn:microsoft.com/office/officeart/2005/8/layout/hierarchy3"/>
    <dgm:cxn modelId="{028DD7E0-4B4D-D648-AC51-D4A19896CAD5}" type="presParOf" srcId="{79BEFC0E-23AE-7441-9117-8E57686734E3}" destId="{12FA193E-8F94-5741-860C-147AEBCD3EBA}" srcOrd="3" destOrd="0" presId="urn:microsoft.com/office/officeart/2005/8/layout/hierarchy3"/>
    <dgm:cxn modelId="{CE0024E0-B1FB-C645-87FF-77F340CE4D02}" type="presParOf" srcId="{79BEFC0E-23AE-7441-9117-8E57686734E3}" destId="{ABE79CDB-0F37-6A46-9D2F-4DCFC58F84CE}" srcOrd="4" destOrd="0" presId="urn:microsoft.com/office/officeart/2005/8/layout/hierarchy3"/>
    <dgm:cxn modelId="{F10AF1A7-EB61-C040-91D1-5E57A09102B4}" type="presParOf" srcId="{79BEFC0E-23AE-7441-9117-8E57686734E3}" destId="{219A9251-1BCC-BD4F-8B10-8B1815FEBAF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13BA5E-BA32-EE46-A2C4-860AE7022F6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59DCA303-302D-794F-89E8-FB2EF4A35954}">
      <dgm:prSet phldrT="[Text]"/>
      <dgm:spPr/>
      <dgm:t>
        <a:bodyPr/>
        <a:lstStyle/>
        <a:p>
          <a:r>
            <a:rPr lang="en-US" dirty="0" smtClean="0"/>
            <a:t>Regular</a:t>
          </a:r>
          <a:endParaRPr lang="en-US" dirty="0"/>
        </a:p>
      </dgm:t>
    </dgm:pt>
    <dgm:pt modelId="{9D836625-9216-C746-8830-779E4C6A9C9A}" type="parTrans" cxnId="{4DA9974E-6CB6-7E47-964B-B555A9C18B0B}">
      <dgm:prSet/>
      <dgm:spPr/>
      <dgm:t>
        <a:bodyPr/>
        <a:lstStyle/>
        <a:p>
          <a:endParaRPr lang="en-US"/>
        </a:p>
      </dgm:t>
    </dgm:pt>
    <dgm:pt modelId="{9C81D3E1-ABB4-0648-9EFA-41BCFBCB7441}" type="sibTrans" cxnId="{4DA9974E-6CB6-7E47-964B-B555A9C18B0B}">
      <dgm:prSet/>
      <dgm:spPr/>
      <dgm:t>
        <a:bodyPr/>
        <a:lstStyle/>
        <a:p>
          <a:endParaRPr lang="en-US"/>
        </a:p>
      </dgm:t>
    </dgm:pt>
    <dgm:pt modelId="{144A279D-A9B9-4B41-8B38-6FDC06A25776}">
      <dgm:prSet phldrT="[Text]"/>
      <dgm:spPr/>
      <dgm:t>
        <a:bodyPr/>
        <a:lstStyle/>
        <a:p>
          <a:r>
            <a:rPr lang="en-US" dirty="0" smtClean="0"/>
            <a:t>VT</a:t>
          </a:r>
          <a:endParaRPr lang="en-US" dirty="0"/>
        </a:p>
      </dgm:t>
    </dgm:pt>
    <dgm:pt modelId="{DDEEC397-96EE-9241-A49E-AD82BE69BF43}" type="parTrans" cxnId="{8AE3A83B-D83D-F84B-87AE-66A372785305}">
      <dgm:prSet/>
      <dgm:spPr/>
      <dgm:t>
        <a:bodyPr/>
        <a:lstStyle/>
        <a:p>
          <a:endParaRPr lang="en-US" dirty="0"/>
        </a:p>
      </dgm:t>
    </dgm:pt>
    <dgm:pt modelId="{F60D3F93-7B65-FB41-AD93-CB6173E90FBC}" type="sibTrans" cxnId="{8AE3A83B-D83D-F84B-87AE-66A372785305}">
      <dgm:prSet/>
      <dgm:spPr/>
      <dgm:t>
        <a:bodyPr/>
        <a:lstStyle/>
        <a:p>
          <a:endParaRPr lang="en-US"/>
        </a:p>
      </dgm:t>
    </dgm:pt>
    <dgm:pt modelId="{64A9A539-6514-C64D-9501-6EB2A8FF415A}">
      <dgm:prSet phldrT="[Text]"/>
      <dgm:spPr/>
      <dgm:t>
        <a:bodyPr/>
        <a:lstStyle/>
        <a:p>
          <a:r>
            <a:rPr lang="en-US" dirty="0" smtClean="0"/>
            <a:t>BBB/aberrancy</a:t>
          </a:r>
          <a:endParaRPr lang="en-US" dirty="0"/>
        </a:p>
      </dgm:t>
    </dgm:pt>
    <dgm:pt modelId="{41233958-D9FD-4947-9893-C45E8865140A}" type="parTrans" cxnId="{FD5709E5-DCFA-D74F-88B1-4F04C0D443DD}">
      <dgm:prSet/>
      <dgm:spPr/>
      <dgm:t>
        <a:bodyPr/>
        <a:lstStyle/>
        <a:p>
          <a:endParaRPr lang="en-US" dirty="0"/>
        </a:p>
      </dgm:t>
    </dgm:pt>
    <dgm:pt modelId="{929DD8DB-3A3C-9341-A74A-67DDC1DA0AEF}" type="sibTrans" cxnId="{FD5709E5-DCFA-D74F-88B1-4F04C0D443DD}">
      <dgm:prSet/>
      <dgm:spPr/>
      <dgm:t>
        <a:bodyPr/>
        <a:lstStyle/>
        <a:p>
          <a:endParaRPr lang="en-US"/>
        </a:p>
      </dgm:t>
    </dgm:pt>
    <dgm:pt modelId="{25BD78DE-8BD3-0F43-B19F-12F40FB1B210}">
      <dgm:prSet phldrT="[Text]"/>
      <dgm:spPr/>
      <dgm:t>
        <a:bodyPr/>
        <a:lstStyle/>
        <a:p>
          <a:r>
            <a:rPr lang="en-US" dirty="0" smtClean="0"/>
            <a:t>Irregular</a:t>
          </a:r>
          <a:endParaRPr lang="en-US" dirty="0"/>
        </a:p>
      </dgm:t>
    </dgm:pt>
    <dgm:pt modelId="{5A78B14A-B8BD-354A-996E-94FAD3A74AD6}" type="parTrans" cxnId="{3A2DB339-B19A-E948-B822-EA03A83FE25F}">
      <dgm:prSet/>
      <dgm:spPr/>
      <dgm:t>
        <a:bodyPr/>
        <a:lstStyle/>
        <a:p>
          <a:endParaRPr lang="en-US"/>
        </a:p>
      </dgm:t>
    </dgm:pt>
    <dgm:pt modelId="{395B3082-926C-B341-BCB4-9D880FA34CA7}" type="sibTrans" cxnId="{3A2DB339-B19A-E948-B822-EA03A83FE25F}">
      <dgm:prSet/>
      <dgm:spPr/>
      <dgm:t>
        <a:bodyPr/>
        <a:lstStyle/>
        <a:p>
          <a:endParaRPr lang="en-US"/>
        </a:p>
      </dgm:t>
    </dgm:pt>
    <dgm:pt modelId="{C9BFFA04-B8B7-B84C-BD4B-46F311626B74}">
      <dgm:prSet phldrT="[Text]"/>
      <dgm:spPr/>
      <dgm:t>
        <a:bodyPr/>
        <a:lstStyle/>
        <a:p>
          <a:r>
            <a:rPr lang="en-US" dirty="0" smtClean="0"/>
            <a:t>BBB/aberrancy</a:t>
          </a:r>
        </a:p>
      </dgm:t>
    </dgm:pt>
    <dgm:pt modelId="{B109539A-874B-9646-B3CA-BB65EF860927}" type="parTrans" cxnId="{368F31F9-9E2F-A84E-9A8B-5B36B90DFC10}">
      <dgm:prSet/>
      <dgm:spPr/>
      <dgm:t>
        <a:bodyPr/>
        <a:lstStyle/>
        <a:p>
          <a:endParaRPr lang="en-US" dirty="0"/>
        </a:p>
      </dgm:t>
    </dgm:pt>
    <dgm:pt modelId="{6D6E5D52-8F12-CE46-9D05-A1781AEBF152}" type="sibTrans" cxnId="{368F31F9-9E2F-A84E-9A8B-5B36B90DFC10}">
      <dgm:prSet/>
      <dgm:spPr/>
      <dgm:t>
        <a:bodyPr/>
        <a:lstStyle/>
        <a:p>
          <a:endParaRPr lang="en-US"/>
        </a:p>
      </dgm:t>
    </dgm:pt>
    <dgm:pt modelId="{9133FE7F-55A2-4F44-AB32-25518DD315C6}">
      <dgm:prSet phldrT="[Text]"/>
      <dgm:spPr/>
      <dgm:t>
        <a:bodyPr/>
        <a:lstStyle/>
        <a:p>
          <a:r>
            <a:rPr lang="en-US" dirty="0" smtClean="0"/>
            <a:t>AF (WPW)</a:t>
          </a:r>
          <a:endParaRPr lang="en-US" dirty="0"/>
        </a:p>
      </dgm:t>
    </dgm:pt>
    <dgm:pt modelId="{B3F696BD-E7EB-9840-8D73-5BA62417D6E7}" type="parTrans" cxnId="{52DF03F0-8B9A-884E-ABBC-84FD5978F1CD}">
      <dgm:prSet/>
      <dgm:spPr/>
      <dgm:t>
        <a:bodyPr/>
        <a:lstStyle/>
        <a:p>
          <a:endParaRPr lang="en-US"/>
        </a:p>
      </dgm:t>
    </dgm:pt>
    <dgm:pt modelId="{3336DDF0-C59E-E345-AB6D-CAC27F3A88E6}" type="sibTrans" cxnId="{52DF03F0-8B9A-884E-ABBC-84FD5978F1CD}">
      <dgm:prSet/>
      <dgm:spPr/>
      <dgm:t>
        <a:bodyPr/>
        <a:lstStyle/>
        <a:p>
          <a:endParaRPr lang="en-US"/>
        </a:p>
      </dgm:t>
    </dgm:pt>
    <dgm:pt modelId="{C0D8C0DA-B8C2-BE40-BDD1-49A11E506EBA}">
      <dgm:prSet/>
      <dgm:spPr/>
      <dgm:t>
        <a:bodyPr/>
        <a:lstStyle/>
        <a:p>
          <a:r>
            <a:rPr lang="en-US" dirty="0" smtClean="0"/>
            <a:t>A flutter</a:t>
          </a:r>
          <a:endParaRPr lang="en-US" dirty="0"/>
        </a:p>
      </dgm:t>
    </dgm:pt>
    <dgm:pt modelId="{768A8567-D507-2C41-B4EB-0AEA45698925}" type="parTrans" cxnId="{C8B4724A-8A49-BB40-9B5D-B63A4CD34912}">
      <dgm:prSet/>
      <dgm:spPr/>
      <dgm:t>
        <a:bodyPr/>
        <a:lstStyle/>
        <a:p>
          <a:endParaRPr lang="en-US"/>
        </a:p>
      </dgm:t>
    </dgm:pt>
    <dgm:pt modelId="{FAB06809-8B0D-6045-B30A-4C74C70EE34B}" type="sibTrans" cxnId="{C8B4724A-8A49-BB40-9B5D-B63A4CD34912}">
      <dgm:prSet/>
      <dgm:spPr/>
      <dgm:t>
        <a:bodyPr/>
        <a:lstStyle/>
        <a:p>
          <a:endParaRPr lang="en-US"/>
        </a:p>
      </dgm:t>
    </dgm:pt>
    <dgm:pt modelId="{5F718292-6EDA-064D-96FC-38074796DED0}">
      <dgm:prSet/>
      <dgm:spPr/>
      <dgm:t>
        <a:bodyPr/>
        <a:lstStyle/>
        <a:p>
          <a:r>
            <a:rPr lang="en-US" dirty="0" smtClean="0"/>
            <a:t>A flutter (variable block)</a:t>
          </a:r>
          <a:endParaRPr lang="en-US" dirty="0"/>
        </a:p>
      </dgm:t>
    </dgm:pt>
    <dgm:pt modelId="{3920A067-8442-3240-8DFF-CF24A328A583}" type="parTrans" cxnId="{90B147F0-8107-F945-A606-5377BE06308C}">
      <dgm:prSet/>
      <dgm:spPr/>
      <dgm:t>
        <a:bodyPr/>
        <a:lstStyle/>
        <a:p>
          <a:endParaRPr lang="en-US"/>
        </a:p>
      </dgm:t>
    </dgm:pt>
    <dgm:pt modelId="{53CB0EC1-171C-0C4E-B72E-124D5DC4C24A}" type="sibTrans" cxnId="{90B147F0-8107-F945-A606-5377BE06308C}">
      <dgm:prSet/>
      <dgm:spPr/>
      <dgm:t>
        <a:bodyPr/>
        <a:lstStyle/>
        <a:p>
          <a:endParaRPr lang="en-US"/>
        </a:p>
      </dgm:t>
    </dgm:pt>
    <dgm:pt modelId="{0A0787A1-A54D-E749-B037-AF7D89B47693}">
      <dgm:prSet/>
      <dgm:spPr/>
      <dgm:t>
        <a:bodyPr/>
        <a:lstStyle/>
        <a:p>
          <a:r>
            <a:rPr lang="en-US" dirty="0" smtClean="0"/>
            <a:t>SVT</a:t>
          </a:r>
          <a:endParaRPr lang="en-US" dirty="0"/>
        </a:p>
      </dgm:t>
    </dgm:pt>
    <dgm:pt modelId="{C8A42B6F-3269-4349-80DA-B545292AD3C0}" type="parTrans" cxnId="{C47300E2-F9AC-2D42-BE99-7912585D66F8}">
      <dgm:prSet/>
      <dgm:spPr/>
      <dgm:t>
        <a:bodyPr/>
        <a:lstStyle/>
        <a:p>
          <a:endParaRPr lang="en-US"/>
        </a:p>
      </dgm:t>
    </dgm:pt>
    <dgm:pt modelId="{F30EC0B3-B985-4B40-BE34-C4894C7FF5B0}" type="sibTrans" cxnId="{C47300E2-F9AC-2D42-BE99-7912585D66F8}">
      <dgm:prSet/>
      <dgm:spPr/>
      <dgm:t>
        <a:bodyPr/>
        <a:lstStyle/>
        <a:p>
          <a:endParaRPr lang="en-US"/>
        </a:p>
      </dgm:t>
    </dgm:pt>
    <dgm:pt modelId="{AC754917-3732-E54C-8C2E-6FC0D98B27B8}">
      <dgm:prSet/>
      <dgm:spPr/>
      <dgm:t>
        <a:bodyPr/>
        <a:lstStyle/>
        <a:p>
          <a:r>
            <a:rPr lang="en-US" dirty="0" smtClean="0"/>
            <a:t>Sinus tachycardia</a:t>
          </a:r>
          <a:endParaRPr lang="en-US" dirty="0"/>
        </a:p>
      </dgm:t>
    </dgm:pt>
    <dgm:pt modelId="{CD36B373-64D5-534E-82F8-67C5232E0B1B}" type="parTrans" cxnId="{DD476A96-1668-0F4C-8D76-D72FCB09381F}">
      <dgm:prSet/>
      <dgm:spPr/>
      <dgm:t>
        <a:bodyPr/>
        <a:lstStyle/>
        <a:p>
          <a:endParaRPr lang="en-US"/>
        </a:p>
      </dgm:t>
    </dgm:pt>
    <dgm:pt modelId="{3169221E-CD13-8040-895D-1AB81E2E8131}" type="sibTrans" cxnId="{DD476A96-1668-0F4C-8D76-D72FCB09381F}">
      <dgm:prSet/>
      <dgm:spPr/>
      <dgm:t>
        <a:bodyPr/>
        <a:lstStyle/>
        <a:p>
          <a:endParaRPr lang="en-US"/>
        </a:p>
      </dgm:t>
    </dgm:pt>
    <dgm:pt modelId="{106497D0-C4E6-0948-B372-4C468AA023DE}">
      <dgm:prSet phldrT="[Text]"/>
      <dgm:spPr/>
      <dgm:t>
        <a:bodyPr/>
        <a:lstStyle/>
        <a:p>
          <a:r>
            <a:rPr lang="en-US" dirty="0" smtClean="0"/>
            <a:t>Polymorphic VT</a:t>
          </a:r>
          <a:endParaRPr lang="en-US" dirty="0"/>
        </a:p>
      </dgm:t>
    </dgm:pt>
    <dgm:pt modelId="{A5FFBA40-769A-4549-B9F8-5508CBDF4036}" type="sibTrans" cxnId="{000AC3E7-47E7-7C49-92A5-924B650FA5EC}">
      <dgm:prSet/>
      <dgm:spPr/>
      <dgm:t>
        <a:bodyPr/>
        <a:lstStyle/>
        <a:p>
          <a:endParaRPr lang="en-US"/>
        </a:p>
      </dgm:t>
    </dgm:pt>
    <dgm:pt modelId="{5A02B117-CC6E-114E-9AFB-47EE49F7FFD7}" type="parTrans" cxnId="{000AC3E7-47E7-7C49-92A5-924B650FA5EC}">
      <dgm:prSet/>
      <dgm:spPr/>
      <dgm:t>
        <a:bodyPr/>
        <a:lstStyle/>
        <a:p>
          <a:endParaRPr lang="en-US" dirty="0"/>
        </a:p>
      </dgm:t>
    </dgm:pt>
    <dgm:pt modelId="{7E9B634D-8AC2-2344-AD17-FA016A1D8900}" type="pres">
      <dgm:prSet presAssocID="{F713BA5E-BA32-EE46-A2C4-860AE7022F67}" presName="diagram" presStyleCnt="0">
        <dgm:presLayoutVars>
          <dgm:chPref val="1"/>
          <dgm:dir/>
          <dgm:animOne val="branch"/>
          <dgm:animLvl val="lvl"/>
          <dgm:resizeHandles/>
        </dgm:presLayoutVars>
      </dgm:prSet>
      <dgm:spPr/>
      <dgm:t>
        <a:bodyPr/>
        <a:lstStyle/>
        <a:p>
          <a:endParaRPr lang="en-US"/>
        </a:p>
      </dgm:t>
    </dgm:pt>
    <dgm:pt modelId="{55F12DA1-54E4-6B48-AE71-BA0BF3CA787C}" type="pres">
      <dgm:prSet presAssocID="{59DCA303-302D-794F-89E8-FB2EF4A35954}" presName="root" presStyleCnt="0"/>
      <dgm:spPr/>
    </dgm:pt>
    <dgm:pt modelId="{F1E9B4CF-A815-D545-AB52-600A48C0E699}" type="pres">
      <dgm:prSet presAssocID="{59DCA303-302D-794F-89E8-FB2EF4A35954}" presName="rootComposite" presStyleCnt="0"/>
      <dgm:spPr/>
    </dgm:pt>
    <dgm:pt modelId="{1A0EE725-1DE2-E94E-9240-8779FBFB6102}" type="pres">
      <dgm:prSet presAssocID="{59DCA303-302D-794F-89E8-FB2EF4A35954}" presName="rootText" presStyleLbl="node1" presStyleIdx="0" presStyleCnt="2"/>
      <dgm:spPr/>
      <dgm:t>
        <a:bodyPr/>
        <a:lstStyle/>
        <a:p>
          <a:endParaRPr lang="en-US"/>
        </a:p>
      </dgm:t>
    </dgm:pt>
    <dgm:pt modelId="{7A8A4CE1-20D3-354C-8219-E808E37E0282}" type="pres">
      <dgm:prSet presAssocID="{59DCA303-302D-794F-89E8-FB2EF4A35954}" presName="rootConnector" presStyleLbl="node1" presStyleIdx="0" presStyleCnt="2"/>
      <dgm:spPr/>
      <dgm:t>
        <a:bodyPr/>
        <a:lstStyle/>
        <a:p>
          <a:endParaRPr lang="en-US"/>
        </a:p>
      </dgm:t>
    </dgm:pt>
    <dgm:pt modelId="{6CE0D101-B98C-CD40-888D-4FD40E6C2528}" type="pres">
      <dgm:prSet presAssocID="{59DCA303-302D-794F-89E8-FB2EF4A35954}" presName="childShape" presStyleCnt="0"/>
      <dgm:spPr/>
    </dgm:pt>
    <dgm:pt modelId="{A5DFA186-6A9E-5B49-AE48-11B1C18DAA19}" type="pres">
      <dgm:prSet presAssocID="{DDEEC397-96EE-9241-A49E-AD82BE69BF43}" presName="Name13" presStyleLbl="parChTrans1D2" presStyleIdx="0" presStyleCnt="4"/>
      <dgm:spPr/>
      <dgm:t>
        <a:bodyPr/>
        <a:lstStyle/>
        <a:p>
          <a:endParaRPr lang="en-US"/>
        </a:p>
      </dgm:t>
    </dgm:pt>
    <dgm:pt modelId="{6D2924F5-CBD1-A043-9A6C-AB8DF39FEA0C}" type="pres">
      <dgm:prSet presAssocID="{144A279D-A9B9-4B41-8B38-6FDC06A25776}" presName="childText" presStyleLbl="bgAcc1" presStyleIdx="0" presStyleCnt="4">
        <dgm:presLayoutVars>
          <dgm:bulletEnabled val="1"/>
        </dgm:presLayoutVars>
      </dgm:prSet>
      <dgm:spPr/>
      <dgm:t>
        <a:bodyPr/>
        <a:lstStyle/>
        <a:p>
          <a:endParaRPr lang="en-US"/>
        </a:p>
      </dgm:t>
    </dgm:pt>
    <dgm:pt modelId="{E3422480-C8DD-6845-AFA6-587148087464}" type="pres">
      <dgm:prSet presAssocID="{41233958-D9FD-4947-9893-C45E8865140A}" presName="Name13" presStyleLbl="parChTrans1D2" presStyleIdx="1" presStyleCnt="4"/>
      <dgm:spPr/>
      <dgm:t>
        <a:bodyPr/>
        <a:lstStyle/>
        <a:p>
          <a:endParaRPr lang="en-US"/>
        </a:p>
      </dgm:t>
    </dgm:pt>
    <dgm:pt modelId="{369150C6-D271-6943-AC21-0D0A344A2DEF}" type="pres">
      <dgm:prSet presAssocID="{64A9A539-6514-C64D-9501-6EB2A8FF415A}" presName="childText" presStyleLbl="bgAcc1" presStyleIdx="1" presStyleCnt="4">
        <dgm:presLayoutVars>
          <dgm:bulletEnabled val="1"/>
        </dgm:presLayoutVars>
      </dgm:prSet>
      <dgm:spPr/>
      <dgm:t>
        <a:bodyPr/>
        <a:lstStyle/>
        <a:p>
          <a:endParaRPr lang="en-US"/>
        </a:p>
      </dgm:t>
    </dgm:pt>
    <dgm:pt modelId="{60537036-A66E-2847-A997-CCB3874880CB}" type="pres">
      <dgm:prSet presAssocID="{25BD78DE-8BD3-0F43-B19F-12F40FB1B210}" presName="root" presStyleCnt="0"/>
      <dgm:spPr/>
    </dgm:pt>
    <dgm:pt modelId="{ECCADAF1-ACBF-5844-961A-48B09533139A}" type="pres">
      <dgm:prSet presAssocID="{25BD78DE-8BD3-0F43-B19F-12F40FB1B210}" presName="rootComposite" presStyleCnt="0"/>
      <dgm:spPr/>
    </dgm:pt>
    <dgm:pt modelId="{7BEEA12E-A96F-994D-A729-D93FBA4559C0}" type="pres">
      <dgm:prSet presAssocID="{25BD78DE-8BD3-0F43-B19F-12F40FB1B210}" presName="rootText" presStyleLbl="node1" presStyleIdx="1" presStyleCnt="2"/>
      <dgm:spPr/>
      <dgm:t>
        <a:bodyPr/>
        <a:lstStyle/>
        <a:p>
          <a:endParaRPr lang="en-US"/>
        </a:p>
      </dgm:t>
    </dgm:pt>
    <dgm:pt modelId="{BF4E054B-8D48-0344-A611-B23D50F3E6AD}" type="pres">
      <dgm:prSet presAssocID="{25BD78DE-8BD3-0F43-B19F-12F40FB1B210}" presName="rootConnector" presStyleLbl="node1" presStyleIdx="1" presStyleCnt="2"/>
      <dgm:spPr/>
      <dgm:t>
        <a:bodyPr/>
        <a:lstStyle/>
        <a:p>
          <a:endParaRPr lang="en-US"/>
        </a:p>
      </dgm:t>
    </dgm:pt>
    <dgm:pt modelId="{D3D69084-7528-9F4E-B99A-19A16AB44293}" type="pres">
      <dgm:prSet presAssocID="{25BD78DE-8BD3-0F43-B19F-12F40FB1B210}" presName="childShape" presStyleCnt="0"/>
      <dgm:spPr/>
    </dgm:pt>
    <dgm:pt modelId="{6357E522-D650-5B4A-8888-0801B79B4524}" type="pres">
      <dgm:prSet presAssocID="{5A02B117-CC6E-114E-9AFB-47EE49F7FFD7}" presName="Name13" presStyleLbl="parChTrans1D2" presStyleIdx="2" presStyleCnt="4"/>
      <dgm:spPr/>
      <dgm:t>
        <a:bodyPr/>
        <a:lstStyle/>
        <a:p>
          <a:endParaRPr lang="en-US"/>
        </a:p>
      </dgm:t>
    </dgm:pt>
    <dgm:pt modelId="{41BA73FD-1A57-0846-A750-80DBA1B6140A}" type="pres">
      <dgm:prSet presAssocID="{106497D0-C4E6-0948-B372-4C468AA023DE}" presName="childText" presStyleLbl="bgAcc1" presStyleIdx="2" presStyleCnt="4">
        <dgm:presLayoutVars>
          <dgm:bulletEnabled val="1"/>
        </dgm:presLayoutVars>
      </dgm:prSet>
      <dgm:spPr/>
      <dgm:t>
        <a:bodyPr/>
        <a:lstStyle/>
        <a:p>
          <a:endParaRPr lang="en-US"/>
        </a:p>
      </dgm:t>
    </dgm:pt>
    <dgm:pt modelId="{4CCA3CA9-4A3D-3F49-AB3A-88A975B0C525}" type="pres">
      <dgm:prSet presAssocID="{B109539A-874B-9646-B3CA-BB65EF860927}" presName="Name13" presStyleLbl="parChTrans1D2" presStyleIdx="3" presStyleCnt="4"/>
      <dgm:spPr/>
      <dgm:t>
        <a:bodyPr/>
        <a:lstStyle/>
        <a:p>
          <a:endParaRPr lang="en-US"/>
        </a:p>
      </dgm:t>
    </dgm:pt>
    <dgm:pt modelId="{C8B6C240-ABB6-F548-825E-27D6C342F8EF}" type="pres">
      <dgm:prSet presAssocID="{C9BFFA04-B8B7-B84C-BD4B-46F311626B74}" presName="childText" presStyleLbl="bgAcc1" presStyleIdx="3" presStyleCnt="4">
        <dgm:presLayoutVars>
          <dgm:bulletEnabled val="1"/>
        </dgm:presLayoutVars>
      </dgm:prSet>
      <dgm:spPr/>
      <dgm:t>
        <a:bodyPr/>
        <a:lstStyle/>
        <a:p>
          <a:endParaRPr lang="en-US"/>
        </a:p>
      </dgm:t>
    </dgm:pt>
  </dgm:ptLst>
  <dgm:cxnLst>
    <dgm:cxn modelId="{8AE3A83B-D83D-F84B-87AE-66A372785305}" srcId="{59DCA303-302D-794F-89E8-FB2EF4A35954}" destId="{144A279D-A9B9-4B41-8B38-6FDC06A25776}" srcOrd="0" destOrd="0" parTransId="{DDEEC397-96EE-9241-A49E-AD82BE69BF43}" sibTransId="{F60D3F93-7B65-FB41-AD93-CB6173E90FBC}"/>
    <dgm:cxn modelId="{F7CFAD63-8066-B547-9A06-4C8563C0F8AE}" type="presOf" srcId="{25BD78DE-8BD3-0F43-B19F-12F40FB1B210}" destId="{7BEEA12E-A96F-994D-A729-D93FBA4559C0}" srcOrd="0" destOrd="0" presId="urn:microsoft.com/office/officeart/2005/8/layout/hierarchy3"/>
    <dgm:cxn modelId="{12CA6FC1-E866-5749-969E-D706DC643612}" type="presOf" srcId="{59DCA303-302D-794F-89E8-FB2EF4A35954}" destId="{1A0EE725-1DE2-E94E-9240-8779FBFB6102}" srcOrd="0" destOrd="0" presId="urn:microsoft.com/office/officeart/2005/8/layout/hierarchy3"/>
    <dgm:cxn modelId="{65ECD604-3BDF-8E45-B456-3109A5867612}" type="presOf" srcId="{144A279D-A9B9-4B41-8B38-6FDC06A25776}" destId="{6D2924F5-CBD1-A043-9A6C-AB8DF39FEA0C}" srcOrd="0" destOrd="0" presId="urn:microsoft.com/office/officeart/2005/8/layout/hierarchy3"/>
    <dgm:cxn modelId="{7C034ECE-C58E-634F-864F-33FD14B83648}" type="presOf" srcId="{59DCA303-302D-794F-89E8-FB2EF4A35954}" destId="{7A8A4CE1-20D3-354C-8219-E808E37E0282}" srcOrd="1" destOrd="0" presId="urn:microsoft.com/office/officeart/2005/8/layout/hierarchy3"/>
    <dgm:cxn modelId="{3A2DB339-B19A-E948-B822-EA03A83FE25F}" srcId="{F713BA5E-BA32-EE46-A2C4-860AE7022F67}" destId="{25BD78DE-8BD3-0F43-B19F-12F40FB1B210}" srcOrd="1" destOrd="0" parTransId="{5A78B14A-B8BD-354A-996E-94FAD3A74AD6}" sibTransId="{395B3082-926C-B341-BCB4-9D880FA34CA7}"/>
    <dgm:cxn modelId="{CFB1A8CE-C13F-264F-ACA9-832F25939300}" type="presOf" srcId="{41233958-D9FD-4947-9893-C45E8865140A}" destId="{E3422480-C8DD-6845-AFA6-587148087464}" srcOrd="0" destOrd="0" presId="urn:microsoft.com/office/officeart/2005/8/layout/hierarchy3"/>
    <dgm:cxn modelId="{52DF03F0-8B9A-884E-ABBC-84FD5978F1CD}" srcId="{C9BFFA04-B8B7-B84C-BD4B-46F311626B74}" destId="{9133FE7F-55A2-4F44-AB32-25518DD315C6}" srcOrd="0" destOrd="0" parTransId="{B3F696BD-E7EB-9840-8D73-5BA62417D6E7}" sibTransId="{3336DDF0-C59E-E345-AB6D-CAC27F3A88E6}"/>
    <dgm:cxn modelId="{6088EF20-0E19-3746-83D5-B9152B48D932}" type="presOf" srcId="{5A02B117-CC6E-114E-9AFB-47EE49F7FFD7}" destId="{6357E522-D650-5B4A-8888-0801B79B4524}" srcOrd="0" destOrd="0" presId="urn:microsoft.com/office/officeart/2005/8/layout/hierarchy3"/>
    <dgm:cxn modelId="{EB43C399-A21A-2A41-8B3F-828D40177640}" type="presOf" srcId="{AC754917-3732-E54C-8C2E-6FC0D98B27B8}" destId="{369150C6-D271-6943-AC21-0D0A344A2DEF}" srcOrd="0" destOrd="1" presId="urn:microsoft.com/office/officeart/2005/8/layout/hierarchy3"/>
    <dgm:cxn modelId="{CA0A52D9-1571-D84C-BFDC-7CEDEDBB0323}" type="presOf" srcId="{B109539A-874B-9646-B3CA-BB65EF860927}" destId="{4CCA3CA9-4A3D-3F49-AB3A-88A975B0C525}" srcOrd="0" destOrd="0" presId="urn:microsoft.com/office/officeart/2005/8/layout/hierarchy3"/>
    <dgm:cxn modelId="{90B147F0-8107-F945-A606-5377BE06308C}" srcId="{C9BFFA04-B8B7-B84C-BD4B-46F311626B74}" destId="{5F718292-6EDA-064D-96FC-38074796DED0}" srcOrd="1" destOrd="0" parTransId="{3920A067-8442-3240-8DFF-CF24A328A583}" sibTransId="{53CB0EC1-171C-0C4E-B72E-124D5DC4C24A}"/>
    <dgm:cxn modelId="{C8B4724A-8A49-BB40-9B5D-B63A4CD34912}" srcId="{64A9A539-6514-C64D-9501-6EB2A8FF415A}" destId="{C0D8C0DA-B8C2-BE40-BDD1-49A11E506EBA}" srcOrd="2" destOrd="0" parTransId="{768A8567-D507-2C41-B4EB-0AEA45698925}" sibTransId="{FAB06809-8B0D-6045-B30A-4C74C70EE34B}"/>
    <dgm:cxn modelId="{20599A1F-C6D7-6A48-B110-DC58D607BF42}" type="presOf" srcId="{5F718292-6EDA-064D-96FC-38074796DED0}" destId="{C8B6C240-ABB6-F548-825E-27D6C342F8EF}" srcOrd="0" destOrd="2" presId="urn:microsoft.com/office/officeart/2005/8/layout/hierarchy3"/>
    <dgm:cxn modelId="{000AC3E7-47E7-7C49-92A5-924B650FA5EC}" srcId="{25BD78DE-8BD3-0F43-B19F-12F40FB1B210}" destId="{106497D0-C4E6-0948-B372-4C468AA023DE}" srcOrd="0" destOrd="0" parTransId="{5A02B117-CC6E-114E-9AFB-47EE49F7FFD7}" sibTransId="{A5FFBA40-769A-4549-B9F8-5508CBDF4036}"/>
    <dgm:cxn modelId="{D29F68AD-5807-0F43-810A-D74858E46E3D}" type="presOf" srcId="{DDEEC397-96EE-9241-A49E-AD82BE69BF43}" destId="{A5DFA186-6A9E-5B49-AE48-11B1C18DAA19}" srcOrd="0" destOrd="0" presId="urn:microsoft.com/office/officeart/2005/8/layout/hierarchy3"/>
    <dgm:cxn modelId="{44C49DAE-B081-AA42-B558-D8544F6CCE3E}" type="presOf" srcId="{F713BA5E-BA32-EE46-A2C4-860AE7022F67}" destId="{7E9B634D-8AC2-2344-AD17-FA016A1D8900}" srcOrd="0" destOrd="0" presId="urn:microsoft.com/office/officeart/2005/8/layout/hierarchy3"/>
    <dgm:cxn modelId="{C47300E2-F9AC-2D42-BE99-7912585D66F8}" srcId="{64A9A539-6514-C64D-9501-6EB2A8FF415A}" destId="{0A0787A1-A54D-E749-B037-AF7D89B47693}" srcOrd="1" destOrd="0" parTransId="{C8A42B6F-3269-4349-80DA-B545292AD3C0}" sibTransId="{F30EC0B3-B985-4B40-BE34-C4894C7FF5B0}"/>
    <dgm:cxn modelId="{C864B57F-268F-F840-B149-51087D7A5E3F}" type="presOf" srcId="{64A9A539-6514-C64D-9501-6EB2A8FF415A}" destId="{369150C6-D271-6943-AC21-0D0A344A2DEF}" srcOrd="0" destOrd="0" presId="urn:microsoft.com/office/officeart/2005/8/layout/hierarchy3"/>
    <dgm:cxn modelId="{DD476A96-1668-0F4C-8D76-D72FCB09381F}" srcId="{64A9A539-6514-C64D-9501-6EB2A8FF415A}" destId="{AC754917-3732-E54C-8C2E-6FC0D98B27B8}" srcOrd="0" destOrd="0" parTransId="{CD36B373-64D5-534E-82F8-67C5232E0B1B}" sibTransId="{3169221E-CD13-8040-895D-1AB81E2E8131}"/>
    <dgm:cxn modelId="{7F1A27A5-A773-2C48-985E-79FCB0A549DD}" type="presOf" srcId="{C0D8C0DA-B8C2-BE40-BDD1-49A11E506EBA}" destId="{369150C6-D271-6943-AC21-0D0A344A2DEF}" srcOrd="0" destOrd="3" presId="urn:microsoft.com/office/officeart/2005/8/layout/hierarchy3"/>
    <dgm:cxn modelId="{EEB3A91B-C52A-BF43-BEF8-0D41F1378C86}" type="presOf" srcId="{106497D0-C4E6-0948-B372-4C468AA023DE}" destId="{41BA73FD-1A57-0846-A750-80DBA1B6140A}" srcOrd="0" destOrd="0" presId="urn:microsoft.com/office/officeart/2005/8/layout/hierarchy3"/>
    <dgm:cxn modelId="{FD5709E5-DCFA-D74F-88B1-4F04C0D443DD}" srcId="{59DCA303-302D-794F-89E8-FB2EF4A35954}" destId="{64A9A539-6514-C64D-9501-6EB2A8FF415A}" srcOrd="1" destOrd="0" parTransId="{41233958-D9FD-4947-9893-C45E8865140A}" sibTransId="{929DD8DB-3A3C-9341-A74A-67DDC1DA0AEF}"/>
    <dgm:cxn modelId="{368F31F9-9E2F-A84E-9A8B-5B36B90DFC10}" srcId="{25BD78DE-8BD3-0F43-B19F-12F40FB1B210}" destId="{C9BFFA04-B8B7-B84C-BD4B-46F311626B74}" srcOrd="1" destOrd="0" parTransId="{B109539A-874B-9646-B3CA-BB65EF860927}" sibTransId="{6D6E5D52-8F12-CE46-9D05-A1781AEBF152}"/>
    <dgm:cxn modelId="{79A3F752-BCC5-5143-A91C-4EB8D28451BB}" type="presOf" srcId="{9133FE7F-55A2-4F44-AB32-25518DD315C6}" destId="{C8B6C240-ABB6-F548-825E-27D6C342F8EF}" srcOrd="0" destOrd="1" presId="urn:microsoft.com/office/officeart/2005/8/layout/hierarchy3"/>
    <dgm:cxn modelId="{CF17AD45-A0EE-8945-A9F2-18D65C84411C}" type="presOf" srcId="{C9BFFA04-B8B7-B84C-BD4B-46F311626B74}" destId="{C8B6C240-ABB6-F548-825E-27D6C342F8EF}" srcOrd="0" destOrd="0" presId="urn:microsoft.com/office/officeart/2005/8/layout/hierarchy3"/>
    <dgm:cxn modelId="{4DA9974E-6CB6-7E47-964B-B555A9C18B0B}" srcId="{F713BA5E-BA32-EE46-A2C4-860AE7022F67}" destId="{59DCA303-302D-794F-89E8-FB2EF4A35954}" srcOrd="0" destOrd="0" parTransId="{9D836625-9216-C746-8830-779E4C6A9C9A}" sibTransId="{9C81D3E1-ABB4-0648-9EFA-41BCFBCB7441}"/>
    <dgm:cxn modelId="{5423520C-8001-EF4B-A53D-3F4E7E2CEDAF}" type="presOf" srcId="{0A0787A1-A54D-E749-B037-AF7D89B47693}" destId="{369150C6-D271-6943-AC21-0D0A344A2DEF}" srcOrd="0" destOrd="2" presId="urn:microsoft.com/office/officeart/2005/8/layout/hierarchy3"/>
    <dgm:cxn modelId="{1F0F836D-97BD-BD4C-811A-596602C93111}" type="presOf" srcId="{25BD78DE-8BD3-0F43-B19F-12F40FB1B210}" destId="{BF4E054B-8D48-0344-A611-B23D50F3E6AD}" srcOrd="1" destOrd="0" presId="urn:microsoft.com/office/officeart/2005/8/layout/hierarchy3"/>
    <dgm:cxn modelId="{22EBCF16-4C7F-6949-93B1-301E75D5DE93}" type="presParOf" srcId="{7E9B634D-8AC2-2344-AD17-FA016A1D8900}" destId="{55F12DA1-54E4-6B48-AE71-BA0BF3CA787C}" srcOrd="0" destOrd="0" presId="urn:microsoft.com/office/officeart/2005/8/layout/hierarchy3"/>
    <dgm:cxn modelId="{AB84185F-6874-A649-A11A-E861B1304CDF}" type="presParOf" srcId="{55F12DA1-54E4-6B48-AE71-BA0BF3CA787C}" destId="{F1E9B4CF-A815-D545-AB52-600A48C0E699}" srcOrd="0" destOrd="0" presId="urn:microsoft.com/office/officeart/2005/8/layout/hierarchy3"/>
    <dgm:cxn modelId="{846E4D58-A27C-7245-8FC7-2AF62E0B8EAF}" type="presParOf" srcId="{F1E9B4CF-A815-D545-AB52-600A48C0E699}" destId="{1A0EE725-1DE2-E94E-9240-8779FBFB6102}" srcOrd="0" destOrd="0" presId="urn:microsoft.com/office/officeart/2005/8/layout/hierarchy3"/>
    <dgm:cxn modelId="{985286F5-D5AE-574F-9B28-8AD14D6F4290}" type="presParOf" srcId="{F1E9B4CF-A815-D545-AB52-600A48C0E699}" destId="{7A8A4CE1-20D3-354C-8219-E808E37E0282}" srcOrd="1" destOrd="0" presId="urn:microsoft.com/office/officeart/2005/8/layout/hierarchy3"/>
    <dgm:cxn modelId="{B8967E4B-BF21-5643-84F7-60CD86F1F7CD}" type="presParOf" srcId="{55F12DA1-54E4-6B48-AE71-BA0BF3CA787C}" destId="{6CE0D101-B98C-CD40-888D-4FD40E6C2528}" srcOrd="1" destOrd="0" presId="urn:microsoft.com/office/officeart/2005/8/layout/hierarchy3"/>
    <dgm:cxn modelId="{5185CCEA-F839-3749-AF2F-2EFEB6B0A729}" type="presParOf" srcId="{6CE0D101-B98C-CD40-888D-4FD40E6C2528}" destId="{A5DFA186-6A9E-5B49-AE48-11B1C18DAA19}" srcOrd="0" destOrd="0" presId="urn:microsoft.com/office/officeart/2005/8/layout/hierarchy3"/>
    <dgm:cxn modelId="{74AEB3A7-81FC-664C-B341-A506AE628DE6}" type="presParOf" srcId="{6CE0D101-B98C-CD40-888D-4FD40E6C2528}" destId="{6D2924F5-CBD1-A043-9A6C-AB8DF39FEA0C}" srcOrd="1" destOrd="0" presId="urn:microsoft.com/office/officeart/2005/8/layout/hierarchy3"/>
    <dgm:cxn modelId="{5E6F596F-B9CA-5543-BE2E-B595494BCD30}" type="presParOf" srcId="{6CE0D101-B98C-CD40-888D-4FD40E6C2528}" destId="{E3422480-C8DD-6845-AFA6-587148087464}" srcOrd="2" destOrd="0" presId="urn:microsoft.com/office/officeart/2005/8/layout/hierarchy3"/>
    <dgm:cxn modelId="{EDCE2CBB-8779-4C44-B6D4-A3DE3665D74A}" type="presParOf" srcId="{6CE0D101-B98C-CD40-888D-4FD40E6C2528}" destId="{369150C6-D271-6943-AC21-0D0A344A2DEF}" srcOrd="3" destOrd="0" presId="urn:microsoft.com/office/officeart/2005/8/layout/hierarchy3"/>
    <dgm:cxn modelId="{92F1056D-2332-F944-867C-897F2D7FBB6F}" type="presParOf" srcId="{7E9B634D-8AC2-2344-AD17-FA016A1D8900}" destId="{60537036-A66E-2847-A997-CCB3874880CB}" srcOrd="1" destOrd="0" presId="urn:microsoft.com/office/officeart/2005/8/layout/hierarchy3"/>
    <dgm:cxn modelId="{94B45974-0F36-DF49-A00E-F3C91C065C8C}" type="presParOf" srcId="{60537036-A66E-2847-A997-CCB3874880CB}" destId="{ECCADAF1-ACBF-5844-961A-48B09533139A}" srcOrd="0" destOrd="0" presId="urn:microsoft.com/office/officeart/2005/8/layout/hierarchy3"/>
    <dgm:cxn modelId="{F512312F-B9ED-1A4F-8609-D9BB232CC327}" type="presParOf" srcId="{ECCADAF1-ACBF-5844-961A-48B09533139A}" destId="{7BEEA12E-A96F-994D-A729-D93FBA4559C0}" srcOrd="0" destOrd="0" presId="urn:microsoft.com/office/officeart/2005/8/layout/hierarchy3"/>
    <dgm:cxn modelId="{99B3659C-561E-274E-9DEB-8B056D57310C}" type="presParOf" srcId="{ECCADAF1-ACBF-5844-961A-48B09533139A}" destId="{BF4E054B-8D48-0344-A611-B23D50F3E6AD}" srcOrd="1" destOrd="0" presId="urn:microsoft.com/office/officeart/2005/8/layout/hierarchy3"/>
    <dgm:cxn modelId="{4877CD55-39ED-B246-9D05-F7096CB991B0}" type="presParOf" srcId="{60537036-A66E-2847-A997-CCB3874880CB}" destId="{D3D69084-7528-9F4E-B99A-19A16AB44293}" srcOrd="1" destOrd="0" presId="urn:microsoft.com/office/officeart/2005/8/layout/hierarchy3"/>
    <dgm:cxn modelId="{443155AB-2852-4742-A4D8-724CEBC9100B}" type="presParOf" srcId="{D3D69084-7528-9F4E-B99A-19A16AB44293}" destId="{6357E522-D650-5B4A-8888-0801B79B4524}" srcOrd="0" destOrd="0" presId="urn:microsoft.com/office/officeart/2005/8/layout/hierarchy3"/>
    <dgm:cxn modelId="{BC6F3BC0-E9F8-2A4E-981A-07E56D090224}" type="presParOf" srcId="{D3D69084-7528-9F4E-B99A-19A16AB44293}" destId="{41BA73FD-1A57-0846-A750-80DBA1B6140A}" srcOrd="1" destOrd="0" presId="urn:microsoft.com/office/officeart/2005/8/layout/hierarchy3"/>
    <dgm:cxn modelId="{182ED5EA-3690-1A41-9D19-8B0F78568DDF}" type="presParOf" srcId="{D3D69084-7528-9F4E-B99A-19A16AB44293}" destId="{4CCA3CA9-4A3D-3F49-AB3A-88A975B0C525}" srcOrd="2" destOrd="0" presId="urn:microsoft.com/office/officeart/2005/8/layout/hierarchy3"/>
    <dgm:cxn modelId="{7D1C46CB-5259-B94D-B5EA-B0CDB923B22D}" type="presParOf" srcId="{D3D69084-7528-9F4E-B99A-19A16AB44293}" destId="{C8B6C240-ABB6-F548-825E-27D6C342F8E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3FB67-6DD3-CA4F-9954-B441B8429D0B}">
      <dsp:nvSpPr>
        <dsp:cNvPr id="0" name=""/>
        <dsp:cNvSpPr/>
      </dsp:nvSpPr>
      <dsp:spPr>
        <a:xfrm>
          <a:off x="6123176" y="1921796"/>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B27A47-0340-AE43-B02B-50650E95FED9}">
      <dsp:nvSpPr>
        <dsp:cNvPr id="0" name=""/>
        <dsp:cNvSpPr/>
      </dsp:nvSpPr>
      <dsp:spPr>
        <a:xfrm>
          <a:off x="5071169" y="1921796"/>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901C3A-EBF5-ED41-99EC-5F6C3D428D6A}">
      <dsp:nvSpPr>
        <dsp:cNvPr id="0" name=""/>
        <dsp:cNvSpPr/>
      </dsp:nvSpPr>
      <dsp:spPr>
        <a:xfrm>
          <a:off x="1915150" y="1921796"/>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8A9946-F041-D549-98FA-0028417CE675}">
      <dsp:nvSpPr>
        <dsp:cNvPr id="0" name=""/>
        <dsp:cNvSpPr/>
      </dsp:nvSpPr>
      <dsp:spPr>
        <a:xfrm>
          <a:off x="863143" y="1921796"/>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D331F1-6F21-F94B-81F5-74D3F093572E}">
      <dsp:nvSpPr>
        <dsp:cNvPr id="0" name=""/>
        <dsp:cNvSpPr/>
      </dsp:nvSpPr>
      <dsp:spPr>
        <a:xfrm>
          <a:off x="1054417" y="82866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4BEF82-7F1A-EB4A-A51B-EA73CE99E7FE}">
      <dsp:nvSpPr>
        <dsp:cNvPr id="0" name=""/>
        <dsp:cNvSpPr/>
      </dsp:nvSpPr>
      <dsp:spPr>
        <a:xfrm>
          <a:off x="1245691" y="101037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Stable </a:t>
          </a:r>
          <a:endParaRPr lang="en-US" sz="2900" kern="1200" dirty="0"/>
        </a:p>
      </dsp:txBody>
      <dsp:txXfrm>
        <a:off x="1277708" y="1042393"/>
        <a:ext cx="1657431" cy="1029096"/>
      </dsp:txXfrm>
    </dsp:sp>
    <dsp:sp modelId="{3A63DF32-95A7-3048-9590-5B7F4E815693}">
      <dsp:nvSpPr>
        <dsp:cNvPr id="0" name=""/>
        <dsp:cNvSpPr/>
      </dsp:nvSpPr>
      <dsp:spPr>
        <a:xfrm>
          <a:off x="2411"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EBA4CB-0DE2-064D-857D-E65D2221A60D}">
      <dsp:nvSpPr>
        <dsp:cNvPr id="0" name=""/>
        <dsp:cNvSpPr/>
      </dsp:nvSpPr>
      <dsp:spPr>
        <a:xfrm>
          <a:off x="193684"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Fast</a:t>
          </a:r>
          <a:endParaRPr lang="en-US" sz="2900" kern="1200" dirty="0"/>
        </a:p>
      </dsp:txBody>
      <dsp:txXfrm>
        <a:off x="225701" y="2636183"/>
        <a:ext cx="1657431" cy="1029096"/>
      </dsp:txXfrm>
    </dsp:sp>
    <dsp:sp modelId="{22D5827C-8516-1049-BB8D-3C99169E5D02}">
      <dsp:nvSpPr>
        <dsp:cNvPr id="0" name=""/>
        <dsp:cNvSpPr/>
      </dsp:nvSpPr>
      <dsp:spPr>
        <a:xfrm>
          <a:off x="2106423"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74BCC6-EAFE-2644-B8A5-2AB2F666EC73}">
      <dsp:nvSpPr>
        <dsp:cNvPr id="0" name=""/>
        <dsp:cNvSpPr/>
      </dsp:nvSpPr>
      <dsp:spPr>
        <a:xfrm>
          <a:off x="2297697"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Slow</a:t>
          </a:r>
          <a:endParaRPr lang="en-US" sz="2900" kern="1200" dirty="0"/>
        </a:p>
      </dsp:txBody>
      <dsp:txXfrm>
        <a:off x="2329714" y="2636183"/>
        <a:ext cx="1657431" cy="1029096"/>
      </dsp:txXfrm>
    </dsp:sp>
    <dsp:sp modelId="{EACA5BCA-CA1D-E14F-BC29-CC44FA61922D}">
      <dsp:nvSpPr>
        <dsp:cNvPr id="0" name=""/>
        <dsp:cNvSpPr/>
      </dsp:nvSpPr>
      <dsp:spPr>
        <a:xfrm>
          <a:off x="5262443" y="82866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1E320C-67E9-034A-A025-5C32768CED0D}">
      <dsp:nvSpPr>
        <dsp:cNvPr id="0" name=""/>
        <dsp:cNvSpPr/>
      </dsp:nvSpPr>
      <dsp:spPr>
        <a:xfrm>
          <a:off x="5453717" y="101037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Unstable</a:t>
          </a:r>
          <a:endParaRPr lang="en-US" sz="2900" kern="1200" dirty="0"/>
        </a:p>
      </dsp:txBody>
      <dsp:txXfrm>
        <a:off x="5485734" y="1042393"/>
        <a:ext cx="1657431" cy="1029096"/>
      </dsp:txXfrm>
    </dsp:sp>
    <dsp:sp modelId="{7BDC02E1-9F05-5E47-90DD-EDAB8B6D6F98}">
      <dsp:nvSpPr>
        <dsp:cNvPr id="0" name=""/>
        <dsp:cNvSpPr/>
      </dsp:nvSpPr>
      <dsp:spPr>
        <a:xfrm>
          <a:off x="4210436"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4EEEA0-2D50-7247-99DD-5032CF4EA5FC}">
      <dsp:nvSpPr>
        <dsp:cNvPr id="0" name=""/>
        <dsp:cNvSpPr/>
      </dsp:nvSpPr>
      <dsp:spPr>
        <a:xfrm>
          <a:off x="4401710"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Shock</a:t>
          </a:r>
          <a:endParaRPr lang="en-US" sz="2900" kern="1200" dirty="0"/>
        </a:p>
      </dsp:txBody>
      <dsp:txXfrm>
        <a:off x="4433727" y="2636183"/>
        <a:ext cx="1657431" cy="1029096"/>
      </dsp:txXfrm>
    </dsp:sp>
    <dsp:sp modelId="{3D6E324C-C36A-7640-9852-B3329EE9630B}">
      <dsp:nvSpPr>
        <dsp:cNvPr id="0" name=""/>
        <dsp:cNvSpPr/>
      </dsp:nvSpPr>
      <dsp:spPr>
        <a:xfrm>
          <a:off x="6314449" y="2422456"/>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E044E8-99F1-7940-B41E-A6059507DF2B}">
      <dsp:nvSpPr>
        <dsp:cNvPr id="0" name=""/>
        <dsp:cNvSpPr/>
      </dsp:nvSpPr>
      <dsp:spPr>
        <a:xfrm>
          <a:off x="6505723" y="2604166"/>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Cardiac arrest</a:t>
          </a:r>
          <a:endParaRPr lang="en-US" sz="2900" kern="1200" dirty="0"/>
        </a:p>
      </dsp:txBody>
      <dsp:txXfrm>
        <a:off x="6537740" y="2636183"/>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63419-B7B5-974B-B38E-B62468CA8120}">
      <dsp:nvSpPr>
        <dsp:cNvPr id="0" name=""/>
        <dsp:cNvSpPr/>
      </dsp:nvSpPr>
      <dsp:spPr>
        <a:xfrm>
          <a:off x="6123176" y="2718691"/>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6A4F82-ED78-1745-8B24-11F612ACBF52}">
      <dsp:nvSpPr>
        <dsp:cNvPr id="0" name=""/>
        <dsp:cNvSpPr/>
      </dsp:nvSpPr>
      <dsp:spPr>
        <a:xfrm>
          <a:off x="5071169" y="2718691"/>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5A6E72-08D3-1F4D-B214-1DB57998E723}">
      <dsp:nvSpPr>
        <dsp:cNvPr id="0" name=""/>
        <dsp:cNvSpPr/>
      </dsp:nvSpPr>
      <dsp:spPr>
        <a:xfrm>
          <a:off x="4019163" y="1124901"/>
          <a:ext cx="2104012" cy="500659"/>
        </a:xfrm>
        <a:custGeom>
          <a:avLst/>
          <a:gdLst/>
          <a:ahLst/>
          <a:cxnLst/>
          <a:rect l="0" t="0" r="0" b="0"/>
          <a:pathLst>
            <a:path>
              <a:moveTo>
                <a:pt x="0" y="0"/>
              </a:moveTo>
              <a:lnTo>
                <a:pt x="0" y="341184"/>
              </a:lnTo>
              <a:lnTo>
                <a:pt x="2104012" y="341184"/>
              </a:lnTo>
              <a:lnTo>
                <a:pt x="2104012"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0BC1B0-BDF5-7B42-AF02-6D3227345FBB}">
      <dsp:nvSpPr>
        <dsp:cNvPr id="0" name=""/>
        <dsp:cNvSpPr/>
      </dsp:nvSpPr>
      <dsp:spPr>
        <a:xfrm>
          <a:off x="1915150" y="2718691"/>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F910A4-FD5F-8749-9DDD-B25FF3A46B6B}">
      <dsp:nvSpPr>
        <dsp:cNvPr id="0" name=""/>
        <dsp:cNvSpPr/>
      </dsp:nvSpPr>
      <dsp:spPr>
        <a:xfrm>
          <a:off x="863143" y="2718691"/>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43BBCD-CB2A-3948-8A5D-4E8A7E02BF31}">
      <dsp:nvSpPr>
        <dsp:cNvPr id="0" name=""/>
        <dsp:cNvSpPr/>
      </dsp:nvSpPr>
      <dsp:spPr>
        <a:xfrm>
          <a:off x="1915150" y="1124901"/>
          <a:ext cx="2104012" cy="500659"/>
        </a:xfrm>
        <a:custGeom>
          <a:avLst/>
          <a:gdLst/>
          <a:ahLst/>
          <a:cxnLst/>
          <a:rect l="0" t="0" r="0" b="0"/>
          <a:pathLst>
            <a:path>
              <a:moveTo>
                <a:pt x="2104012" y="0"/>
              </a:moveTo>
              <a:lnTo>
                <a:pt x="2104012"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34475B-440F-7843-9BD3-F5F18498A5A4}">
      <dsp:nvSpPr>
        <dsp:cNvPr id="0" name=""/>
        <dsp:cNvSpPr/>
      </dsp:nvSpPr>
      <dsp:spPr>
        <a:xfrm>
          <a:off x="3158430" y="3177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F32E44-E0D5-944D-B4DD-C06B85DB79F0}">
      <dsp:nvSpPr>
        <dsp:cNvPr id="0" name=""/>
        <dsp:cNvSpPr/>
      </dsp:nvSpPr>
      <dsp:spPr>
        <a:xfrm>
          <a:off x="3349704" y="21348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QRS </a:t>
          </a:r>
          <a:endParaRPr lang="en-US" sz="2900" kern="1200" dirty="0"/>
        </a:p>
      </dsp:txBody>
      <dsp:txXfrm>
        <a:off x="3381721" y="245498"/>
        <a:ext cx="1657431" cy="1029096"/>
      </dsp:txXfrm>
    </dsp:sp>
    <dsp:sp modelId="{6987CC81-B0A4-7C4E-8BAC-7E819199A16E}">
      <dsp:nvSpPr>
        <dsp:cNvPr id="0" name=""/>
        <dsp:cNvSpPr/>
      </dsp:nvSpPr>
      <dsp:spPr>
        <a:xfrm>
          <a:off x="1054417"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F2E40F-3B2C-9040-BBE9-01670823C17A}">
      <dsp:nvSpPr>
        <dsp:cNvPr id="0" name=""/>
        <dsp:cNvSpPr/>
      </dsp:nvSpPr>
      <dsp:spPr>
        <a:xfrm>
          <a:off x="1245691"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&gt; 0.12 WCT</a:t>
          </a:r>
          <a:endParaRPr lang="en-US" sz="2900" kern="1200" dirty="0"/>
        </a:p>
      </dsp:txBody>
      <dsp:txXfrm>
        <a:off x="1277708" y="1839288"/>
        <a:ext cx="1657431" cy="1029096"/>
      </dsp:txXfrm>
    </dsp:sp>
    <dsp:sp modelId="{53374D6F-3B66-A44C-8B25-8D23A410B29B}">
      <dsp:nvSpPr>
        <dsp:cNvPr id="0" name=""/>
        <dsp:cNvSpPr/>
      </dsp:nvSpPr>
      <dsp:spPr>
        <a:xfrm>
          <a:off x="2411"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3E8988-6DAF-A842-A42B-4EEC3158DC7F}">
      <dsp:nvSpPr>
        <dsp:cNvPr id="0" name=""/>
        <dsp:cNvSpPr/>
      </dsp:nvSpPr>
      <dsp:spPr>
        <a:xfrm>
          <a:off x="193684"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Regular</a:t>
          </a:r>
          <a:endParaRPr lang="en-US" sz="2900" kern="1200" dirty="0"/>
        </a:p>
      </dsp:txBody>
      <dsp:txXfrm>
        <a:off x="225701" y="3433078"/>
        <a:ext cx="1657431" cy="1029096"/>
      </dsp:txXfrm>
    </dsp:sp>
    <dsp:sp modelId="{E0BCEA52-ABD2-F543-B116-D62053E73926}">
      <dsp:nvSpPr>
        <dsp:cNvPr id="0" name=""/>
        <dsp:cNvSpPr/>
      </dsp:nvSpPr>
      <dsp:spPr>
        <a:xfrm>
          <a:off x="2106423"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C2DF2D-B858-EC45-98B2-7C93CE507374}">
      <dsp:nvSpPr>
        <dsp:cNvPr id="0" name=""/>
        <dsp:cNvSpPr/>
      </dsp:nvSpPr>
      <dsp:spPr>
        <a:xfrm>
          <a:off x="2297697"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Irregular</a:t>
          </a:r>
          <a:endParaRPr lang="en-US" sz="2900" kern="1200" dirty="0"/>
        </a:p>
      </dsp:txBody>
      <dsp:txXfrm>
        <a:off x="2329714" y="3433078"/>
        <a:ext cx="1657431" cy="1029096"/>
      </dsp:txXfrm>
    </dsp:sp>
    <dsp:sp modelId="{9A5F5A96-8933-784E-83C3-64408FEE2BC5}">
      <dsp:nvSpPr>
        <dsp:cNvPr id="0" name=""/>
        <dsp:cNvSpPr/>
      </dsp:nvSpPr>
      <dsp:spPr>
        <a:xfrm>
          <a:off x="5262443" y="162556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E5E0B9-A9EF-8146-BF41-23D61344F10A}">
      <dsp:nvSpPr>
        <dsp:cNvPr id="0" name=""/>
        <dsp:cNvSpPr/>
      </dsp:nvSpPr>
      <dsp:spPr>
        <a:xfrm>
          <a:off x="5453717" y="180727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&lt; 0.12 NCT</a:t>
          </a:r>
          <a:endParaRPr lang="en-US" sz="2900" kern="1200" dirty="0"/>
        </a:p>
      </dsp:txBody>
      <dsp:txXfrm>
        <a:off x="5485734" y="1839288"/>
        <a:ext cx="1657431" cy="1029096"/>
      </dsp:txXfrm>
    </dsp:sp>
    <dsp:sp modelId="{D0C00657-D119-634A-B984-C267055E17AA}">
      <dsp:nvSpPr>
        <dsp:cNvPr id="0" name=""/>
        <dsp:cNvSpPr/>
      </dsp:nvSpPr>
      <dsp:spPr>
        <a:xfrm>
          <a:off x="4210436"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C71E9C-E23D-9E46-BB1E-F25A7C774739}">
      <dsp:nvSpPr>
        <dsp:cNvPr id="0" name=""/>
        <dsp:cNvSpPr/>
      </dsp:nvSpPr>
      <dsp:spPr>
        <a:xfrm>
          <a:off x="4401710"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Regular</a:t>
          </a:r>
          <a:endParaRPr lang="en-US" sz="2900" kern="1200" dirty="0"/>
        </a:p>
      </dsp:txBody>
      <dsp:txXfrm>
        <a:off x="4433727" y="3433078"/>
        <a:ext cx="1657431" cy="1029096"/>
      </dsp:txXfrm>
    </dsp:sp>
    <dsp:sp modelId="{87F34DE7-2C14-1A47-8CE3-3C4D906BA774}">
      <dsp:nvSpPr>
        <dsp:cNvPr id="0" name=""/>
        <dsp:cNvSpPr/>
      </dsp:nvSpPr>
      <dsp:spPr>
        <a:xfrm>
          <a:off x="6314449" y="3219351"/>
          <a:ext cx="1721465" cy="10931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25BFFB-0F77-FD4E-9013-FDD3E65BD36B}">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irregular</a:t>
          </a:r>
          <a:endParaRPr lang="en-US" sz="2900" kern="1200" dirty="0"/>
        </a:p>
      </dsp:txBody>
      <dsp:txXfrm>
        <a:off x="6537740" y="3433078"/>
        <a:ext cx="1657431" cy="1029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02CAA-B349-7C46-AEE4-0D2B2002FD05}">
      <dsp:nvSpPr>
        <dsp:cNvPr id="0" name=""/>
        <dsp:cNvSpPr/>
      </dsp:nvSpPr>
      <dsp:spPr>
        <a:xfrm>
          <a:off x="1972009" y="1147"/>
          <a:ext cx="1904702" cy="9523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Regular</a:t>
          </a:r>
          <a:endParaRPr lang="en-US" sz="3800" kern="1200" dirty="0"/>
        </a:p>
      </dsp:txBody>
      <dsp:txXfrm>
        <a:off x="1999902" y="29040"/>
        <a:ext cx="1848916" cy="896565"/>
      </dsp:txXfrm>
    </dsp:sp>
    <dsp:sp modelId="{F6F3DD50-C4E0-7E47-B727-6D499259709C}">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13C39B-1C42-DB47-9C43-B586787947B9}">
      <dsp:nvSpPr>
        <dsp:cNvPr id="0" name=""/>
        <dsp:cNvSpPr/>
      </dsp:nvSpPr>
      <dsp:spPr>
        <a:xfrm>
          <a:off x="2352950" y="1191586"/>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Sinus Tachycardia</a:t>
          </a:r>
          <a:endParaRPr lang="en-US" sz="2000" kern="1200" dirty="0"/>
        </a:p>
      </dsp:txBody>
      <dsp:txXfrm>
        <a:off x="2380843" y="1219479"/>
        <a:ext cx="1467975" cy="896565"/>
      </dsp:txXfrm>
    </dsp:sp>
    <dsp:sp modelId="{79833CC7-420B-E446-A6BE-257755743425}">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C489A8-E772-D14C-8E3E-821B805BC1B0}">
      <dsp:nvSpPr>
        <dsp:cNvPr id="0" name=""/>
        <dsp:cNvSpPr/>
      </dsp:nvSpPr>
      <dsp:spPr>
        <a:xfrm>
          <a:off x="2352950" y="2382025"/>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SVT</a:t>
          </a:r>
          <a:endParaRPr lang="en-US" sz="2000" kern="1200" dirty="0"/>
        </a:p>
      </dsp:txBody>
      <dsp:txXfrm>
        <a:off x="2380843" y="2409918"/>
        <a:ext cx="1467975" cy="896565"/>
      </dsp:txXfrm>
    </dsp:sp>
    <dsp:sp modelId="{90B664E0-5FF2-A046-B54E-2C1BAFE6A4FC}">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5B94BB-D1CC-DA45-B078-5A0FB723D54E}">
      <dsp:nvSpPr>
        <dsp:cNvPr id="0" name=""/>
        <dsp:cNvSpPr/>
      </dsp:nvSpPr>
      <dsp:spPr>
        <a:xfrm>
          <a:off x="2352950" y="3572464"/>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 flutter with block</a:t>
          </a:r>
          <a:endParaRPr lang="en-US" sz="2000" kern="1200" dirty="0"/>
        </a:p>
      </dsp:txBody>
      <dsp:txXfrm>
        <a:off x="2380843" y="3600357"/>
        <a:ext cx="1467975" cy="896565"/>
      </dsp:txXfrm>
    </dsp:sp>
    <dsp:sp modelId="{4934493F-F467-874A-BAB4-28D0F826CE8C}">
      <dsp:nvSpPr>
        <dsp:cNvPr id="0" name=""/>
        <dsp:cNvSpPr/>
      </dsp:nvSpPr>
      <dsp:spPr>
        <a:xfrm>
          <a:off x="4352887" y="1147"/>
          <a:ext cx="1904702" cy="9523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Irregular</a:t>
          </a:r>
          <a:endParaRPr lang="en-US" sz="3800" kern="1200" dirty="0"/>
        </a:p>
      </dsp:txBody>
      <dsp:txXfrm>
        <a:off x="4380780" y="29040"/>
        <a:ext cx="1848916" cy="896565"/>
      </dsp:txXfrm>
    </dsp:sp>
    <dsp:sp modelId="{EC48E15B-AF97-A24B-B01B-DC3F1CA6BEE7}">
      <dsp:nvSpPr>
        <dsp:cNvPr id="0" name=""/>
        <dsp:cNvSpPr/>
      </dsp:nvSpPr>
      <dsp:spPr>
        <a:xfrm>
          <a:off x="4543358" y="953498"/>
          <a:ext cx="190470" cy="714263"/>
        </a:xfrm>
        <a:custGeom>
          <a:avLst/>
          <a:gdLst/>
          <a:ahLst/>
          <a:cxnLst/>
          <a:rect l="0" t="0" r="0" b="0"/>
          <a:pathLst>
            <a:path>
              <a:moveTo>
                <a:pt x="0" y="0"/>
              </a:moveTo>
              <a:lnTo>
                <a:pt x="0" y="714263"/>
              </a:lnTo>
              <a:lnTo>
                <a:pt x="190470" y="7142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2612ED-0892-544F-8D2A-18D629AB9EC6}">
      <dsp:nvSpPr>
        <dsp:cNvPr id="0" name=""/>
        <dsp:cNvSpPr/>
      </dsp:nvSpPr>
      <dsp:spPr>
        <a:xfrm>
          <a:off x="4733828" y="1191586"/>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Atrial</a:t>
          </a:r>
          <a:r>
            <a:rPr lang="en-US" sz="2000" kern="1200" dirty="0" smtClean="0"/>
            <a:t> Fibrillation</a:t>
          </a:r>
          <a:endParaRPr lang="en-US" sz="2000" kern="1200" dirty="0"/>
        </a:p>
      </dsp:txBody>
      <dsp:txXfrm>
        <a:off x="4761721" y="1219479"/>
        <a:ext cx="1467975" cy="896565"/>
      </dsp:txXfrm>
    </dsp:sp>
    <dsp:sp modelId="{D923261F-B095-B343-A76A-51545893CB3A}">
      <dsp:nvSpPr>
        <dsp:cNvPr id="0" name=""/>
        <dsp:cNvSpPr/>
      </dsp:nvSpPr>
      <dsp:spPr>
        <a:xfrm>
          <a:off x="4543358" y="953498"/>
          <a:ext cx="190470" cy="1904702"/>
        </a:xfrm>
        <a:custGeom>
          <a:avLst/>
          <a:gdLst/>
          <a:ahLst/>
          <a:cxnLst/>
          <a:rect l="0" t="0" r="0" b="0"/>
          <a:pathLst>
            <a:path>
              <a:moveTo>
                <a:pt x="0" y="0"/>
              </a:moveTo>
              <a:lnTo>
                <a:pt x="0" y="1904702"/>
              </a:lnTo>
              <a:lnTo>
                <a:pt x="190470" y="19047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FA193E-8F94-5741-860C-147AEBCD3EBA}">
      <dsp:nvSpPr>
        <dsp:cNvPr id="0" name=""/>
        <dsp:cNvSpPr/>
      </dsp:nvSpPr>
      <dsp:spPr>
        <a:xfrm>
          <a:off x="4733828" y="2382025"/>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 flutter with variable block</a:t>
          </a:r>
          <a:endParaRPr lang="en-US" sz="2000" kern="1200" dirty="0"/>
        </a:p>
      </dsp:txBody>
      <dsp:txXfrm>
        <a:off x="4761721" y="2409918"/>
        <a:ext cx="1467975" cy="896565"/>
      </dsp:txXfrm>
    </dsp:sp>
    <dsp:sp modelId="{ABE79CDB-0F37-6A46-9D2F-4DCFC58F84CE}">
      <dsp:nvSpPr>
        <dsp:cNvPr id="0" name=""/>
        <dsp:cNvSpPr/>
      </dsp:nvSpPr>
      <dsp:spPr>
        <a:xfrm>
          <a:off x="4543358" y="953498"/>
          <a:ext cx="190470" cy="3095141"/>
        </a:xfrm>
        <a:custGeom>
          <a:avLst/>
          <a:gdLst/>
          <a:ahLst/>
          <a:cxnLst/>
          <a:rect l="0" t="0" r="0" b="0"/>
          <a:pathLst>
            <a:path>
              <a:moveTo>
                <a:pt x="0" y="0"/>
              </a:moveTo>
              <a:lnTo>
                <a:pt x="0" y="3095141"/>
              </a:lnTo>
              <a:lnTo>
                <a:pt x="190470" y="30951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9A9251-1BCC-BD4F-8B10-8B1815FEBAF5}">
      <dsp:nvSpPr>
        <dsp:cNvPr id="0" name=""/>
        <dsp:cNvSpPr/>
      </dsp:nvSpPr>
      <dsp:spPr>
        <a:xfrm>
          <a:off x="4733828" y="3572464"/>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Multi-focal </a:t>
          </a:r>
          <a:r>
            <a:rPr lang="en-US" sz="2000" kern="1200" dirty="0" err="1" smtClean="0"/>
            <a:t>Atrial</a:t>
          </a:r>
          <a:r>
            <a:rPr lang="en-US" sz="2000" kern="1200" dirty="0" smtClean="0"/>
            <a:t> Tachycardia</a:t>
          </a:r>
          <a:endParaRPr lang="en-US" sz="2000" kern="1200" dirty="0"/>
        </a:p>
      </dsp:txBody>
      <dsp:txXfrm>
        <a:off x="4761721" y="3600357"/>
        <a:ext cx="1467975" cy="896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EE725-1DE2-E94E-9240-8779FBFB6102}">
      <dsp:nvSpPr>
        <dsp:cNvPr id="0" name=""/>
        <dsp:cNvSpPr/>
      </dsp:nvSpPr>
      <dsp:spPr>
        <a:xfrm>
          <a:off x="1208019" y="2152"/>
          <a:ext cx="2583805" cy="1291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smtClean="0"/>
            <a:t>Regular</a:t>
          </a:r>
          <a:endParaRPr lang="en-US" sz="5200" kern="1200" dirty="0"/>
        </a:p>
      </dsp:txBody>
      <dsp:txXfrm>
        <a:off x="1245858" y="39991"/>
        <a:ext cx="2508127" cy="1216224"/>
      </dsp:txXfrm>
    </dsp:sp>
    <dsp:sp modelId="{A5DFA186-6A9E-5B49-AE48-11B1C18DAA19}">
      <dsp:nvSpPr>
        <dsp:cNvPr id="0" name=""/>
        <dsp:cNvSpPr/>
      </dsp:nvSpPr>
      <dsp:spPr>
        <a:xfrm>
          <a:off x="1466399" y="1294054"/>
          <a:ext cx="258380" cy="968926"/>
        </a:xfrm>
        <a:custGeom>
          <a:avLst/>
          <a:gdLst/>
          <a:ahLst/>
          <a:cxnLst/>
          <a:rect l="0" t="0" r="0" b="0"/>
          <a:pathLst>
            <a:path>
              <a:moveTo>
                <a:pt x="0" y="0"/>
              </a:moveTo>
              <a:lnTo>
                <a:pt x="0" y="968926"/>
              </a:lnTo>
              <a:lnTo>
                <a:pt x="258380" y="9689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924F5-CBD1-A043-9A6C-AB8DF39FEA0C}">
      <dsp:nvSpPr>
        <dsp:cNvPr id="0" name=""/>
        <dsp:cNvSpPr/>
      </dsp:nvSpPr>
      <dsp:spPr>
        <a:xfrm>
          <a:off x="1724780" y="1617030"/>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VT</a:t>
          </a:r>
          <a:endParaRPr lang="en-US" sz="2100" kern="1200" dirty="0"/>
        </a:p>
      </dsp:txBody>
      <dsp:txXfrm>
        <a:off x="1762619" y="1654869"/>
        <a:ext cx="1991366" cy="1216224"/>
      </dsp:txXfrm>
    </dsp:sp>
    <dsp:sp modelId="{E3422480-C8DD-6845-AFA6-587148087464}">
      <dsp:nvSpPr>
        <dsp:cNvPr id="0" name=""/>
        <dsp:cNvSpPr/>
      </dsp:nvSpPr>
      <dsp:spPr>
        <a:xfrm>
          <a:off x="1466399" y="1294054"/>
          <a:ext cx="258380" cy="2583805"/>
        </a:xfrm>
        <a:custGeom>
          <a:avLst/>
          <a:gdLst/>
          <a:ahLst/>
          <a:cxnLst/>
          <a:rect l="0" t="0" r="0" b="0"/>
          <a:pathLst>
            <a:path>
              <a:moveTo>
                <a:pt x="0" y="0"/>
              </a:moveTo>
              <a:lnTo>
                <a:pt x="0" y="2583805"/>
              </a:lnTo>
              <a:lnTo>
                <a:pt x="258380" y="2583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9150C6-D271-6943-AC21-0D0A344A2DEF}">
      <dsp:nvSpPr>
        <dsp:cNvPr id="0" name=""/>
        <dsp:cNvSpPr/>
      </dsp:nvSpPr>
      <dsp:spPr>
        <a:xfrm>
          <a:off x="1724780" y="3231908"/>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t" anchorCtr="0">
          <a:noAutofit/>
        </a:bodyPr>
        <a:lstStyle/>
        <a:p>
          <a:pPr lvl="0" algn="l" defTabSz="933450">
            <a:lnSpc>
              <a:spcPct val="90000"/>
            </a:lnSpc>
            <a:spcBef>
              <a:spcPct val="0"/>
            </a:spcBef>
            <a:spcAft>
              <a:spcPct val="35000"/>
            </a:spcAft>
          </a:pPr>
          <a:r>
            <a:rPr lang="en-US" sz="2100" kern="1200" dirty="0" smtClean="0"/>
            <a:t>BBB/aberrancy</a:t>
          </a:r>
          <a:endParaRPr lang="en-US" sz="2100" kern="1200" dirty="0"/>
        </a:p>
        <a:p>
          <a:pPr marL="171450" lvl="1" indent="-171450" algn="l" defTabSz="711200">
            <a:lnSpc>
              <a:spcPct val="90000"/>
            </a:lnSpc>
            <a:spcBef>
              <a:spcPct val="0"/>
            </a:spcBef>
            <a:spcAft>
              <a:spcPct val="15000"/>
            </a:spcAft>
            <a:buChar char="••"/>
          </a:pPr>
          <a:r>
            <a:rPr lang="en-US" sz="1600" kern="1200" dirty="0" smtClean="0"/>
            <a:t>Sinus tachycardia</a:t>
          </a:r>
          <a:endParaRPr lang="en-US" sz="1600" kern="1200" dirty="0"/>
        </a:p>
        <a:p>
          <a:pPr marL="171450" lvl="1" indent="-171450" algn="l" defTabSz="711200">
            <a:lnSpc>
              <a:spcPct val="90000"/>
            </a:lnSpc>
            <a:spcBef>
              <a:spcPct val="0"/>
            </a:spcBef>
            <a:spcAft>
              <a:spcPct val="15000"/>
            </a:spcAft>
            <a:buChar char="••"/>
          </a:pPr>
          <a:r>
            <a:rPr lang="en-US" sz="1600" kern="1200" dirty="0" smtClean="0"/>
            <a:t>SVT</a:t>
          </a:r>
          <a:endParaRPr lang="en-US" sz="1600" kern="1200" dirty="0"/>
        </a:p>
        <a:p>
          <a:pPr marL="171450" lvl="1" indent="-171450" algn="l" defTabSz="711200">
            <a:lnSpc>
              <a:spcPct val="90000"/>
            </a:lnSpc>
            <a:spcBef>
              <a:spcPct val="0"/>
            </a:spcBef>
            <a:spcAft>
              <a:spcPct val="15000"/>
            </a:spcAft>
            <a:buChar char="••"/>
          </a:pPr>
          <a:r>
            <a:rPr lang="en-US" sz="1600" kern="1200" dirty="0" smtClean="0"/>
            <a:t>A flutter</a:t>
          </a:r>
          <a:endParaRPr lang="en-US" sz="1600" kern="1200" dirty="0"/>
        </a:p>
      </dsp:txBody>
      <dsp:txXfrm>
        <a:off x="1762619" y="3269747"/>
        <a:ext cx="1991366" cy="1216224"/>
      </dsp:txXfrm>
    </dsp:sp>
    <dsp:sp modelId="{7BEEA12E-A96F-994D-A729-D93FBA4559C0}">
      <dsp:nvSpPr>
        <dsp:cNvPr id="0" name=""/>
        <dsp:cNvSpPr/>
      </dsp:nvSpPr>
      <dsp:spPr>
        <a:xfrm>
          <a:off x="4437775" y="2152"/>
          <a:ext cx="2583805" cy="1291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a:lnSpc>
              <a:spcPct val="90000"/>
            </a:lnSpc>
            <a:spcBef>
              <a:spcPct val="0"/>
            </a:spcBef>
            <a:spcAft>
              <a:spcPct val="35000"/>
            </a:spcAft>
          </a:pPr>
          <a:r>
            <a:rPr lang="en-US" sz="5200" kern="1200" dirty="0" smtClean="0"/>
            <a:t>Irregular</a:t>
          </a:r>
          <a:endParaRPr lang="en-US" sz="5200" kern="1200" dirty="0"/>
        </a:p>
      </dsp:txBody>
      <dsp:txXfrm>
        <a:off x="4475614" y="39991"/>
        <a:ext cx="2508127" cy="1216224"/>
      </dsp:txXfrm>
    </dsp:sp>
    <dsp:sp modelId="{6357E522-D650-5B4A-8888-0801B79B4524}">
      <dsp:nvSpPr>
        <dsp:cNvPr id="0" name=""/>
        <dsp:cNvSpPr/>
      </dsp:nvSpPr>
      <dsp:spPr>
        <a:xfrm>
          <a:off x="4696156" y="1294054"/>
          <a:ext cx="258380" cy="968926"/>
        </a:xfrm>
        <a:custGeom>
          <a:avLst/>
          <a:gdLst/>
          <a:ahLst/>
          <a:cxnLst/>
          <a:rect l="0" t="0" r="0" b="0"/>
          <a:pathLst>
            <a:path>
              <a:moveTo>
                <a:pt x="0" y="0"/>
              </a:moveTo>
              <a:lnTo>
                <a:pt x="0" y="968926"/>
              </a:lnTo>
              <a:lnTo>
                <a:pt x="258380" y="9689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BA73FD-1A57-0846-A750-80DBA1B6140A}">
      <dsp:nvSpPr>
        <dsp:cNvPr id="0" name=""/>
        <dsp:cNvSpPr/>
      </dsp:nvSpPr>
      <dsp:spPr>
        <a:xfrm>
          <a:off x="4954536" y="1617030"/>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Polymorphic VT</a:t>
          </a:r>
          <a:endParaRPr lang="en-US" sz="2100" kern="1200" dirty="0"/>
        </a:p>
      </dsp:txBody>
      <dsp:txXfrm>
        <a:off x="4992375" y="1654869"/>
        <a:ext cx="1991366" cy="1216224"/>
      </dsp:txXfrm>
    </dsp:sp>
    <dsp:sp modelId="{4CCA3CA9-4A3D-3F49-AB3A-88A975B0C525}">
      <dsp:nvSpPr>
        <dsp:cNvPr id="0" name=""/>
        <dsp:cNvSpPr/>
      </dsp:nvSpPr>
      <dsp:spPr>
        <a:xfrm>
          <a:off x="4696156" y="1294054"/>
          <a:ext cx="258380" cy="2583805"/>
        </a:xfrm>
        <a:custGeom>
          <a:avLst/>
          <a:gdLst/>
          <a:ahLst/>
          <a:cxnLst/>
          <a:rect l="0" t="0" r="0" b="0"/>
          <a:pathLst>
            <a:path>
              <a:moveTo>
                <a:pt x="0" y="0"/>
              </a:moveTo>
              <a:lnTo>
                <a:pt x="0" y="2583805"/>
              </a:lnTo>
              <a:lnTo>
                <a:pt x="258380" y="2583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B6C240-ABB6-F548-825E-27D6C342F8EF}">
      <dsp:nvSpPr>
        <dsp:cNvPr id="0" name=""/>
        <dsp:cNvSpPr/>
      </dsp:nvSpPr>
      <dsp:spPr>
        <a:xfrm>
          <a:off x="4954536" y="3231908"/>
          <a:ext cx="2067044" cy="1291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t" anchorCtr="0">
          <a:noAutofit/>
        </a:bodyPr>
        <a:lstStyle/>
        <a:p>
          <a:pPr lvl="0" algn="l" defTabSz="933450">
            <a:lnSpc>
              <a:spcPct val="90000"/>
            </a:lnSpc>
            <a:spcBef>
              <a:spcPct val="0"/>
            </a:spcBef>
            <a:spcAft>
              <a:spcPct val="35000"/>
            </a:spcAft>
          </a:pPr>
          <a:r>
            <a:rPr lang="en-US" sz="2100" kern="1200" dirty="0" smtClean="0"/>
            <a:t>BBB/aberrancy</a:t>
          </a:r>
        </a:p>
        <a:p>
          <a:pPr marL="171450" lvl="1" indent="-171450" algn="l" defTabSz="711200">
            <a:lnSpc>
              <a:spcPct val="90000"/>
            </a:lnSpc>
            <a:spcBef>
              <a:spcPct val="0"/>
            </a:spcBef>
            <a:spcAft>
              <a:spcPct val="15000"/>
            </a:spcAft>
            <a:buChar char="••"/>
          </a:pPr>
          <a:r>
            <a:rPr lang="en-US" sz="1600" kern="1200" dirty="0" smtClean="0"/>
            <a:t>AF (WPW)</a:t>
          </a:r>
          <a:endParaRPr lang="en-US" sz="1600" kern="1200" dirty="0"/>
        </a:p>
        <a:p>
          <a:pPr marL="171450" lvl="1" indent="-171450" algn="l" defTabSz="711200">
            <a:lnSpc>
              <a:spcPct val="90000"/>
            </a:lnSpc>
            <a:spcBef>
              <a:spcPct val="0"/>
            </a:spcBef>
            <a:spcAft>
              <a:spcPct val="15000"/>
            </a:spcAft>
            <a:buChar char="••"/>
          </a:pPr>
          <a:r>
            <a:rPr lang="en-US" sz="1600" kern="1200" dirty="0" smtClean="0"/>
            <a:t>A flutter (variable block)</a:t>
          </a:r>
          <a:endParaRPr lang="en-US" sz="1600" kern="1200" dirty="0"/>
        </a:p>
      </dsp:txBody>
      <dsp:txXfrm>
        <a:off x="4992375" y="3269747"/>
        <a:ext cx="1991366" cy="12162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03352-2B13-43B2-99C6-D97C71244ED1}" type="datetime6">
              <a:rPr lang="en-AU" smtClean="0"/>
              <a:pPr/>
              <a:t>August 12</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dirty="0" smtClean="0"/>
              <a:t>Copyright statement</a:t>
            </a:r>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762712-518D-4591-A21A-4701C4BAB7D1}" type="slidenum">
              <a:rPr lang="en-AU" smtClean="0"/>
              <a:pPr/>
              <a:t>‹#›</a:t>
            </a:fld>
            <a:endParaRPr lang="en-AU" dirty="0"/>
          </a:p>
        </p:txBody>
      </p:sp>
    </p:spTree>
    <p:extLst>
      <p:ext uri="{BB962C8B-B14F-4D97-AF65-F5344CB8AC3E}">
        <p14:creationId xmlns:p14="http://schemas.microsoft.com/office/powerpoint/2010/main" val="370767588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415F6-8BB0-4673-901D-581A8796FCAD}" type="datetime6">
              <a:rPr lang="en-AU" smtClean="0"/>
              <a:pPr/>
              <a:t>August 12</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AU" dirty="0" smtClean="0"/>
              <a:t>Copyright statement</a:t>
            </a:r>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E8E74-D84D-4F81-8EBF-E4440E5A0570}" type="slidenum">
              <a:rPr lang="en-AU" smtClean="0"/>
              <a:pPr/>
              <a:t>‹#›</a:t>
            </a:fld>
            <a:endParaRPr lang="en-AU" dirty="0"/>
          </a:p>
        </p:txBody>
      </p:sp>
    </p:spTree>
    <p:extLst>
      <p:ext uri="{BB962C8B-B14F-4D97-AF65-F5344CB8AC3E}">
        <p14:creationId xmlns:p14="http://schemas.microsoft.com/office/powerpoint/2010/main" val="264975726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image" Target="../media/image16.gif"/></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proxy14.use.hcn.com.au/content.aspx?aid=600810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orsades.org" TargetMode="External"/><Relationship Id="rId4" Type="http://schemas.openxmlformats.org/officeDocument/2006/relationships/hyperlink" Target="http://www.azcert.org"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Very quick</a:t>
            </a:r>
            <a:r>
              <a:rPr lang="en-AU" baseline="0" dirty="0" smtClean="0"/>
              <a:t> round the room to assess stage of professional development for each participant.  </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a:t>
            </a:fld>
            <a:endParaRPr lang="en-AU" dirty="0"/>
          </a:p>
        </p:txBody>
      </p:sp>
    </p:spTree>
    <p:extLst>
      <p:ext uri="{BB962C8B-B14F-4D97-AF65-F5344CB8AC3E}">
        <p14:creationId xmlns:p14="http://schemas.microsoft.com/office/powerpoint/2010/main" val="221644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72843"/>
            <a:ext cx="5486400" cy="4185357"/>
          </a:xfrm>
        </p:spPr>
        <p:txBody>
          <a:bodyPr/>
          <a:lstStyle/>
          <a:p>
            <a:r>
              <a:rPr lang="en-US" sz="1000" u="sng" dirty="0" smtClean="0"/>
              <a:t>Types of SVTs</a:t>
            </a:r>
          </a:p>
          <a:p>
            <a:r>
              <a:rPr lang="en-US" sz="1000" dirty="0" smtClean="0"/>
              <a:t>The above is a 12 lead ECG showing a narrow-complex tachycardia that is regular. Within this group, there are a number of arrhythmia which may manifest as such. Clinically, the range of the ventricular rate and the effect of the drug adenosine assists in distinguishing one from the other. The P waves are often difficult to see and hence using this as a clinical pointer is unrealistic.</a:t>
            </a:r>
          </a:p>
          <a:p>
            <a:endParaRPr lang="en-US" sz="1000" dirty="0" smtClean="0"/>
          </a:p>
          <a:p>
            <a:r>
              <a:rPr lang="en-US" sz="1000" dirty="0" smtClean="0"/>
              <a:t>AVNRT – atrioventricular node reentry tachycardia</a:t>
            </a:r>
          </a:p>
          <a:p>
            <a:r>
              <a:rPr lang="en-US" sz="1000" dirty="0" smtClean="0"/>
              <a:t>AVRT – atrioventricular reentry tachycardia with an accessory pathway. </a:t>
            </a:r>
          </a:p>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15</a:t>
            </a:fld>
            <a:endParaRPr lang="en-AU" dirty="0"/>
          </a:p>
        </p:txBody>
      </p:sp>
      <p:graphicFrame>
        <p:nvGraphicFramePr>
          <p:cNvPr id="7" name="Table 6"/>
          <p:cNvGraphicFramePr>
            <a:graphicFrameLocks noGrp="1"/>
          </p:cNvGraphicFramePr>
          <p:nvPr>
            <p:extLst>
              <p:ext uri="{D42A27DB-BD31-4B8C-83A1-F6EECF244321}">
                <p14:modId xmlns:p14="http://schemas.microsoft.com/office/powerpoint/2010/main" val="948246598"/>
              </p:ext>
            </p:extLst>
          </p:nvPr>
        </p:nvGraphicFramePr>
        <p:xfrm>
          <a:off x="1143000" y="5678310"/>
          <a:ext cx="4653840" cy="2895600"/>
        </p:xfrm>
        <a:graphic>
          <a:graphicData uri="http://schemas.openxmlformats.org/drawingml/2006/table">
            <a:tbl>
              <a:tblPr firstRow="1" bandRow="1">
                <a:tableStyleId>{FABFCF23-3B69-468F-B69F-88F6DE6A72F2}</a:tableStyleId>
              </a:tblPr>
              <a:tblGrid>
                <a:gridCol w="775640"/>
                <a:gridCol w="775640"/>
                <a:gridCol w="775640"/>
                <a:gridCol w="775640"/>
                <a:gridCol w="775640"/>
                <a:gridCol w="775640"/>
              </a:tblGrid>
              <a:tr h="339855">
                <a:tc>
                  <a:txBody>
                    <a:bodyPr/>
                    <a:lstStyle/>
                    <a:p>
                      <a:r>
                        <a:rPr lang="en-US" sz="1000" dirty="0" smtClean="0"/>
                        <a:t>Rhythm</a:t>
                      </a:r>
                      <a:endParaRPr lang="en-US" sz="1000" dirty="0"/>
                    </a:p>
                  </a:txBody>
                  <a:tcPr/>
                </a:tc>
                <a:tc>
                  <a:txBody>
                    <a:bodyPr/>
                    <a:lstStyle/>
                    <a:p>
                      <a:r>
                        <a:rPr lang="en-US" sz="1000" dirty="0" smtClean="0"/>
                        <a:t>Origin</a:t>
                      </a:r>
                      <a:endParaRPr lang="en-US" sz="1000" dirty="0"/>
                    </a:p>
                  </a:txBody>
                  <a:tcPr/>
                </a:tc>
                <a:tc>
                  <a:txBody>
                    <a:bodyPr/>
                    <a:lstStyle/>
                    <a:p>
                      <a:r>
                        <a:rPr lang="en-US" sz="1000" dirty="0" smtClean="0"/>
                        <a:t>P wave</a:t>
                      </a:r>
                      <a:endParaRPr lang="en-US" sz="1000" dirty="0"/>
                    </a:p>
                  </a:txBody>
                  <a:tcPr/>
                </a:tc>
                <a:tc>
                  <a:txBody>
                    <a:bodyPr/>
                    <a:lstStyle/>
                    <a:p>
                      <a:r>
                        <a:rPr lang="en-US" sz="1000" dirty="0" smtClean="0"/>
                        <a:t>Atrial rate</a:t>
                      </a:r>
                      <a:endParaRPr lang="en-US" sz="1000" dirty="0"/>
                    </a:p>
                  </a:txBody>
                  <a:tcPr/>
                </a:tc>
                <a:tc>
                  <a:txBody>
                    <a:bodyPr/>
                    <a:lstStyle/>
                    <a:p>
                      <a:r>
                        <a:rPr lang="en-US" sz="1000" dirty="0" smtClean="0"/>
                        <a:t>Ventricular</a:t>
                      </a:r>
                      <a:r>
                        <a:rPr lang="en-US" sz="1000" baseline="0" dirty="0" smtClean="0"/>
                        <a:t> rate</a:t>
                      </a:r>
                      <a:endParaRPr lang="en-US" sz="1000" dirty="0"/>
                    </a:p>
                  </a:txBody>
                  <a:tcPr/>
                </a:tc>
                <a:tc>
                  <a:txBody>
                    <a:bodyPr/>
                    <a:lstStyle/>
                    <a:p>
                      <a:r>
                        <a:rPr lang="en-US" sz="1000" dirty="0" smtClean="0"/>
                        <a:t>Effect of </a:t>
                      </a:r>
                    </a:p>
                    <a:p>
                      <a:r>
                        <a:rPr lang="en-US" sz="1000" dirty="0" smtClean="0"/>
                        <a:t>adenosine</a:t>
                      </a:r>
                      <a:endParaRPr lang="en-US" sz="1000" dirty="0"/>
                    </a:p>
                  </a:txBody>
                  <a:tcPr/>
                </a:tc>
              </a:tr>
              <a:tr h="209141">
                <a:tc>
                  <a:txBody>
                    <a:bodyPr/>
                    <a:lstStyle/>
                    <a:p>
                      <a:r>
                        <a:rPr lang="en-US" sz="1000" dirty="0" smtClean="0"/>
                        <a:t>AVNRT</a:t>
                      </a:r>
                      <a:endParaRPr lang="en-US" sz="1000" dirty="0"/>
                    </a:p>
                  </a:txBody>
                  <a:tcPr/>
                </a:tc>
                <a:tc>
                  <a:txBody>
                    <a:bodyPr/>
                    <a:lstStyle/>
                    <a:p>
                      <a:r>
                        <a:rPr lang="en-US" sz="1000" dirty="0" smtClean="0"/>
                        <a:t>AV</a:t>
                      </a:r>
                      <a:r>
                        <a:rPr lang="en-US" sz="1000" baseline="0" dirty="0" smtClean="0"/>
                        <a:t> node</a:t>
                      </a:r>
                      <a:endParaRPr lang="en-US" sz="1000" dirty="0"/>
                    </a:p>
                  </a:txBody>
                  <a:tcPr/>
                </a:tc>
                <a:tc>
                  <a:txBody>
                    <a:bodyPr/>
                    <a:lstStyle/>
                    <a:p>
                      <a:r>
                        <a:rPr lang="en-US" sz="1000" dirty="0" smtClean="0"/>
                        <a:t>Within QRS</a:t>
                      </a:r>
                      <a:endParaRPr lang="en-US" sz="1000" dirty="0"/>
                    </a:p>
                  </a:txBody>
                  <a:tcPr/>
                </a:tc>
                <a:tc>
                  <a:txBody>
                    <a:bodyPr/>
                    <a:lstStyle/>
                    <a:p>
                      <a:r>
                        <a:rPr lang="en-US" sz="1000" dirty="0" smtClean="0"/>
                        <a:t>180-250</a:t>
                      </a:r>
                      <a:endParaRPr lang="en-US" sz="1000" dirty="0"/>
                    </a:p>
                  </a:txBody>
                  <a:tcPr/>
                </a:tc>
                <a:tc>
                  <a:txBody>
                    <a:bodyPr/>
                    <a:lstStyle/>
                    <a:p>
                      <a:r>
                        <a:rPr lang="en-US" sz="1000" dirty="0" smtClean="0"/>
                        <a:t>180-250</a:t>
                      </a:r>
                      <a:endParaRPr lang="en-US" sz="1000" dirty="0"/>
                    </a:p>
                  </a:txBody>
                  <a:tcPr/>
                </a:tc>
                <a:tc>
                  <a:txBody>
                    <a:bodyPr/>
                    <a:lstStyle/>
                    <a:p>
                      <a:r>
                        <a:rPr lang="en-US" sz="1000" dirty="0" smtClean="0"/>
                        <a:t>Stops</a:t>
                      </a:r>
                      <a:endParaRPr lang="en-US" sz="1000" dirty="0"/>
                    </a:p>
                  </a:txBody>
                  <a:tcPr/>
                </a:tc>
              </a:tr>
              <a:tr h="862708">
                <a:tc>
                  <a:txBody>
                    <a:bodyPr/>
                    <a:lstStyle/>
                    <a:p>
                      <a:r>
                        <a:rPr lang="en-US" sz="1000" dirty="0" smtClean="0"/>
                        <a:t>AVRT with accessory pathway</a:t>
                      </a:r>
                    </a:p>
                    <a:p>
                      <a:r>
                        <a:rPr lang="en-US" sz="1000" dirty="0" smtClean="0"/>
                        <a:t>Orthodromic conduction</a:t>
                      </a:r>
                      <a:endParaRPr lang="en-US" sz="1000" dirty="0"/>
                    </a:p>
                  </a:txBody>
                  <a:tcPr/>
                </a:tc>
                <a:tc>
                  <a:txBody>
                    <a:bodyPr/>
                    <a:lstStyle/>
                    <a:p>
                      <a:r>
                        <a:rPr lang="en-US" sz="1000" dirty="0" smtClean="0"/>
                        <a:t>AV node</a:t>
                      </a:r>
                      <a:endParaRPr lang="en-US" sz="1000" dirty="0"/>
                    </a:p>
                  </a:txBody>
                  <a:tcPr/>
                </a:tc>
                <a:tc>
                  <a:txBody>
                    <a:bodyPr/>
                    <a:lstStyle/>
                    <a:p>
                      <a:r>
                        <a:rPr lang="en-US" sz="1000" dirty="0" smtClean="0"/>
                        <a:t>RP interval</a:t>
                      </a:r>
                      <a:r>
                        <a:rPr lang="en-US" sz="1000" baseline="0" dirty="0" smtClean="0"/>
                        <a:t> is less than PR interval</a:t>
                      </a:r>
                      <a:endParaRPr lang="en-US" sz="1000" dirty="0"/>
                    </a:p>
                  </a:txBody>
                  <a:tcPr/>
                </a:tc>
                <a:tc>
                  <a:txBody>
                    <a:bodyPr/>
                    <a:lstStyle/>
                    <a:p>
                      <a:r>
                        <a:rPr lang="en-US" sz="1000" dirty="0" smtClean="0"/>
                        <a:t>150-250</a:t>
                      </a:r>
                      <a:endParaRPr lang="en-US" sz="1000" dirty="0"/>
                    </a:p>
                  </a:txBody>
                  <a:tcPr/>
                </a:tc>
                <a:tc>
                  <a:txBody>
                    <a:bodyPr/>
                    <a:lstStyle/>
                    <a:p>
                      <a:r>
                        <a:rPr lang="en-US" sz="1000" dirty="0" smtClean="0"/>
                        <a:t>150-250</a:t>
                      </a:r>
                      <a:endParaRPr lang="en-US" sz="1000" dirty="0"/>
                    </a:p>
                  </a:txBody>
                  <a:tcPr/>
                </a:tc>
                <a:tc>
                  <a:txBody>
                    <a:bodyPr/>
                    <a:lstStyle/>
                    <a:p>
                      <a:r>
                        <a:rPr lang="en-US" sz="1000" dirty="0" smtClean="0"/>
                        <a:t>Stops</a:t>
                      </a:r>
                      <a:endParaRPr lang="en-US" sz="1000" dirty="0"/>
                    </a:p>
                  </a:txBody>
                  <a:tcPr/>
                </a:tc>
              </a:tr>
              <a:tr h="470568">
                <a:tc>
                  <a:txBody>
                    <a:bodyPr/>
                    <a:lstStyle/>
                    <a:p>
                      <a:r>
                        <a:rPr lang="en-US" sz="1000" dirty="0" smtClean="0"/>
                        <a:t>Atrial tachycardia</a:t>
                      </a:r>
                      <a:endParaRPr lang="en-US" sz="1000" dirty="0"/>
                    </a:p>
                  </a:txBody>
                  <a:tcPr/>
                </a:tc>
                <a:tc>
                  <a:txBody>
                    <a:bodyPr/>
                    <a:lstStyle/>
                    <a:p>
                      <a:r>
                        <a:rPr lang="en-US" sz="1000" dirty="0" smtClean="0"/>
                        <a:t>Atria</a:t>
                      </a:r>
                      <a:endParaRPr lang="en-US" sz="1000" dirty="0"/>
                    </a:p>
                  </a:txBody>
                  <a:tcPr/>
                </a:tc>
                <a:tc>
                  <a:txBody>
                    <a:bodyPr/>
                    <a:lstStyle/>
                    <a:p>
                      <a:r>
                        <a:rPr lang="en-US" sz="1000" dirty="0" smtClean="0"/>
                        <a:t>Precedes QRS</a:t>
                      </a:r>
                      <a:endParaRPr lang="en-US" sz="1000" dirty="0"/>
                    </a:p>
                  </a:txBody>
                  <a:tcPr/>
                </a:tc>
                <a:tc>
                  <a:txBody>
                    <a:bodyPr/>
                    <a:lstStyle/>
                    <a:p>
                      <a:r>
                        <a:rPr lang="en-US" sz="1000" dirty="0" smtClean="0"/>
                        <a:t>120-250</a:t>
                      </a:r>
                      <a:endParaRPr lang="en-US" sz="1000" dirty="0"/>
                    </a:p>
                  </a:txBody>
                  <a:tcPr/>
                </a:tc>
                <a:tc>
                  <a:txBody>
                    <a:bodyPr/>
                    <a:lstStyle/>
                    <a:p>
                      <a:r>
                        <a:rPr lang="en-US" sz="1000" dirty="0" smtClean="0"/>
                        <a:t>75-200</a:t>
                      </a:r>
                      <a:endParaRPr lang="en-US" sz="1000" dirty="0"/>
                    </a:p>
                  </a:txBody>
                  <a:tcPr/>
                </a:tc>
                <a:tc>
                  <a:txBody>
                    <a:bodyPr/>
                    <a:lstStyle/>
                    <a:p>
                      <a:r>
                        <a:rPr lang="en-US" sz="1000" dirty="0" smtClean="0"/>
                        <a:t>Temporary</a:t>
                      </a:r>
                      <a:r>
                        <a:rPr lang="en-US" sz="1000" baseline="0" dirty="0" smtClean="0"/>
                        <a:t> AV node blockage</a:t>
                      </a:r>
                      <a:endParaRPr lang="en-US" sz="1000" dirty="0"/>
                    </a:p>
                  </a:txBody>
                  <a:tcPr/>
                </a:tc>
              </a:tr>
              <a:tr h="601281">
                <a:tc>
                  <a:txBody>
                    <a:bodyPr/>
                    <a:lstStyle/>
                    <a:p>
                      <a:r>
                        <a:rPr lang="en-US" sz="1000" dirty="0" smtClean="0"/>
                        <a:t>AV junctional tachycardia</a:t>
                      </a:r>
                      <a:endParaRPr lang="en-US" sz="1000" dirty="0"/>
                    </a:p>
                  </a:txBody>
                  <a:tcPr/>
                </a:tc>
                <a:tc>
                  <a:txBody>
                    <a:bodyPr/>
                    <a:lstStyle/>
                    <a:p>
                      <a:r>
                        <a:rPr lang="en-US" sz="1000" dirty="0" smtClean="0"/>
                        <a:t>AV node</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RP interval</a:t>
                      </a:r>
                      <a:r>
                        <a:rPr lang="en-US" sz="1000" baseline="0" dirty="0" smtClean="0"/>
                        <a:t> is less than PR interval</a:t>
                      </a:r>
                      <a:endParaRPr lang="en-US" sz="1000" dirty="0" smtClean="0"/>
                    </a:p>
                    <a:p>
                      <a:endParaRPr lang="en-US" sz="1000" dirty="0"/>
                    </a:p>
                  </a:txBody>
                  <a:tcPr/>
                </a:tc>
                <a:tc>
                  <a:txBody>
                    <a:bodyPr/>
                    <a:lstStyle/>
                    <a:p>
                      <a:r>
                        <a:rPr lang="en-US" sz="1000" dirty="0" smtClean="0"/>
                        <a:t>60-100</a:t>
                      </a:r>
                      <a:endParaRPr lang="en-US" sz="1000" dirty="0"/>
                    </a:p>
                  </a:txBody>
                  <a:tcPr/>
                </a:tc>
                <a:tc>
                  <a:txBody>
                    <a:bodyPr/>
                    <a:lstStyle/>
                    <a:p>
                      <a:r>
                        <a:rPr lang="en-US" sz="1000" dirty="0" smtClean="0"/>
                        <a:t>60-100</a:t>
                      </a:r>
                      <a:endParaRPr lang="en-US" sz="1000" dirty="0"/>
                    </a:p>
                  </a:txBody>
                  <a:tcPr/>
                </a:tc>
                <a:tc>
                  <a:txBody>
                    <a:bodyPr/>
                    <a:lstStyle/>
                    <a:p>
                      <a:r>
                        <a:rPr lang="en-US" sz="1000" dirty="0" smtClean="0"/>
                        <a:t>Decreases the rate</a:t>
                      </a:r>
                      <a:endParaRPr lang="en-US" sz="1000" dirty="0"/>
                    </a:p>
                  </a:txBody>
                  <a:tcPr/>
                </a:tc>
              </a:tr>
            </a:tbl>
          </a:graphicData>
        </a:graphic>
      </p:graphicFrame>
    </p:spTree>
    <p:extLst>
      <p:ext uri="{BB962C8B-B14F-4D97-AF65-F5344CB8AC3E}">
        <p14:creationId xmlns:p14="http://schemas.microsoft.com/office/powerpoint/2010/main" val="426065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800" dirty="0"/>
              <a:t>Unstable patient – synchronised </a:t>
            </a:r>
            <a:r>
              <a:rPr lang="en-AU" sz="800" dirty="0" smtClean="0"/>
              <a:t>cardioversion,</a:t>
            </a:r>
            <a:r>
              <a:rPr lang="en-AU" sz="800" baseline="0" dirty="0" smtClean="0"/>
              <a:t> sedation and analgesia may be required prior.</a:t>
            </a:r>
            <a:endParaRPr lang="en-AU" sz="800" dirty="0" smtClean="0"/>
          </a:p>
          <a:p>
            <a:r>
              <a:rPr lang="en-AU" sz="800" dirty="0"/>
              <a:t>Stable patient</a:t>
            </a:r>
          </a:p>
          <a:p>
            <a:pPr marL="228600" lvl="0" indent="-228600">
              <a:buAutoNum type="arabicPeriod"/>
            </a:pPr>
            <a:r>
              <a:rPr lang="en-AU" sz="800" dirty="0" smtClean="0"/>
              <a:t>Vagal </a:t>
            </a:r>
            <a:r>
              <a:rPr lang="en-AU" sz="800" dirty="0"/>
              <a:t>manoeuvre </a:t>
            </a:r>
            <a:r>
              <a:rPr lang="en-AU" sz="800" dirty="0" smtClean="0"/>
              <a:t>: Valsalva manoeuvre in the supine patient is most effective. Carotid sinus massage is not recommended in elderly patients or those with a carotid bruit. Success rate is 20-25%.</a:t>
            </a:r>
          </a:p>
          <a:p>
            <a:pPr marL="228600" lvl="0" indent="-228600">
              <a:buAutoNum type="arabicPeriod"/>
            </a:pPr>
            <a:r>
              <a:rPr lang="en-AU" sz="800" dirty="0" smtClean="0"/>
              <a:t>Adenosine: this is the first line drug used for NCT. </a:t>
            </a:r>
            <a:endParaRPr lang="en-AU" sz="800" dirty="0"/>
          </a:p>
          <a:p>
            <a:pPr lvl="0"/>
            <a:r>
              <a:rPr lang="en-AU" sz="800" dirty="0"/>
              <a:t>First line drug: </a:t>
            </a:r>
            <a:r>
              <a:rPr lang="en-AU" sz="800" dirty="0" smtClean="0"/>
              <a:t>adenosine acts at the AVN and is said to convert &gt; 90% of re-entrant SVT. It has no sustained anti-arrhythmic effects. Hence recurrence may occur in up to 25% of patients. Importantly it has no negative inotropic effects hence it is safe to use in patients with chest pain or hypotension. It is also safe in pregnancy.</a:t>
            </a:r>
          </a:p>
          <a:p>
            <a:pPr lvl="0"/>
            <a:r>
              <a:rPr lang="en-AU" sz="800" dirty="0" smtClean="0"/>
              <a:t>Adenosine has a half life of 10secs and effect up to 20 sec. A second dose can be given if no effect is present in 2 mins. The dose must be given rapidly with a large IV flush immediately</a:t>
            </a:r>
            <a:r>
              <a:rPr lang="en-AU" sz="800" baseline="0" dirty="0" smtClean="0"/>
              <a:t> following.</a:t>
            </a:r>
            <a:endParaRPr lang="en-AU" sz="800" dirty="0" smtClean="0"/>
          </a:p>
          <a:p>
            <a:pPr lvl="0"/>
            <a:r>
              <a:rPr lang="en-AU" sz="800" dirty="0" smtClean="0"/>
              <a:t>Dose: 6mg </a:t>
            </a:r>
            <a:r>
              <a:rPr lang="en-AU" sz="800" dirty="0"/>
              <a:t>or 0.1mg/kg IV rapid IV bolus. Can give a second dose if no effect in 2 mins. No proven effect if more than 2 doses or &gt; 20mg in </a:t>
            </a:r>
            <a:r>
              <a:rPr lang="en-AU" sz="800" dirty="0" smtClean="0"/>
              <a:t>total</a:t>
            </a:r>
          </a:p>
          <a:p>
            <a:pPr lvl="0"/>
            <a:r>
              <a:rPr lang="en-AU" sz="800" dirty="0" smtClean="0"/>
              <a:t>Effect: It may reveal atrial flutter waves. Note that at least 50% of patients experience chest pain and flushing and should be warned of this prior. These effects are transient</a:t>
            </a:r>
          </a:p>
          <a:p>
            <a:pPr lvl="0"/>
            <a:endParaRPr lang="en-AU" sz="800" dirty="0" smtClean="0"/>
          </a:p>
          <a:p>
            <a:pPr lvl="0"/>
            <a:r>
              <a:rPr lang="en-AU" sz="800" dirty="0" smtClean="0"/>
              <a:t>3. Verapamil </a:t>
            </a:r>
            <a:r>
              <a:rPr lang="en-AU" sz="800" dirty="0"/>
              <a:t>2.5-5.0mg IV over 2mins, 3mins in older </a:t>
            </a:r>
            <a:r>
              <a:rPr lang="en-AU" sz="800" dirty="0" smtClean="0"/>
              <a:t>patients. It may be repeated, </a:t>
            </a:r>
            <a:r>
              <a:rPr lang="en-AU" sz="800" dirty="0"/>
              <a:t>5-10mg at 15mins up to 20 </a:t>
            </a:r>
            <a:r>
              <a:rPr lang="en-AU" sz="800" dirty="0" smtClean="0"/>
              <a:t>mg</a:t>
            </a:r>
          </a:p>
          <a:p>
            <a:pPr lvl="0"/>
            <a:r>
              <a:rPr lang="en-AU" sz="800" dirty="0" smtClean="0"/>
              <a:t>Effect: Verapamil </a:t>
            </a:r>
            <a:r>
              <a:rPr lang="en-AU" sz="800" dirty="0"/>
              <a:t>c</a:t>
            </a:r>
            <a:r>
              <a:rPr lang="en-AU" sz="800" dirty="0" smtClean="0"/>
              <a:t>an </a:t>
            </a:r>
            <a:r>
              <a:rPr lang="en-AU" sz="800" dirty="0"/>
              <a:t>induce </a:t>
            </a:r>
            <a:r>
              <a:rPr lang="en-AU" sz="800" dirty="0" smtClean="0"/>
              <a:t>hypotension. This can be </a:t>
            </a:r>
            <a:r>
              <a:rPr lang="en-AU" sz="800" dirty="0"/>
              <a:t>treated with calcium chloride 500-1000mg IV every 10 mins </a:t>
            </a:r>
            <a:r>
              <a:rPr lang="en-AU" sz="800" dirty="0" smtClean="0"/>
              <a:t>.</a:t>
            </a:r>
          </a:p>
          <a:p>
            <a:pPr lvl="0"/>
            <a:r>
              <a:rPr lang="en-AU" sz="800" dirty="0" smtClean="0"/>
              <a:t>Contraindications to verapamil: hypotension, presence of heart failure, chronic pulmonary lung disease, or use</a:t>
            </a:r>
            <a:r>
              <a:rPr lang="en-AU" sz="800" baseline="0" dirty="0" smtClean="0"/>
              <a:t> of beta-blockers. </a:t>
            </a:r>
          </a:p>
          <a:p>
            <a:pPr lvl="0"/>
            <a:endParaRPr lang="en-AU" sz="800" dirty="0" smtClean="0"/>
          </a:p>
          <a:p>
            <a:r>
              <a:rPr lang="en-AU" sz="800" dirty="0" smtClean="0"/>
              <a:t>4. Beta blockers can be used instead of verapamil although the contraindications are similar, including use of calcium channel blockers.</a:t>
            </a:r>
          </a:p>
          <a:p>
            <a:pPr lvl="0"/>
            <a:r>
              <a:rPr lang="en-AU" sz="800" dirty="0" smtClean="0"/>
              <a:t>Dose: </a:t>
            </a:r>
            <a:r>
              <a:rPr lang="en-AU" sz="800" dirty="0" err="1" smtClean="0"/>
              <a:t>Metoprolol</a:t>
            </a:r>
            <a:r>
              <a:rPr lang="en-AU" sz="800" dirty="0" smtClean="0"/>
              <a:t> 5mg </a:t>
            </a:r>
            <a:r>
              <a:rPr lang="en-AU" sz="800" dirty="0"/>
              <a:t>IV every 5 mins up to 15 </a:t>
            </a:r>
            <a:r>
              <a:rPr lang="en-AU" sz="800" dirty="0" smtClean="0"/>
              <a:t>mins</a:t>
            </a:r>
          </a:p>
          <a:p>
            <a:pPr lvl="0"/>
            <a:r>
              <a:rPr lang="en-AU" sz="800" dirty="0" smtClean="0"/>
              <a:t>Contraindications: VT, hypotension, Severe cardiac failure, history of asthma or chronic pulmonary lung disease</a:t>
            </a:r>
            <a:endParaRPr lang="en-AU" sz="800" dirty="0"/>
          </a:p>
          <a:p>
            <a:pPr lvl="2"/>
            <a:r>
              <a:rPr lang="en-AU" dirty="0"/>
              <a:t> </a:t>
            </a:r>
            <a:endParaRPr lang="en-AU" sz="1050" dirty="0"/>
          </a:p>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16</a:t>
            </a:fld>
            <a:endParaRPr lang="en-AU" dirty="0"/>
          </a:p>
        </p:txBody>
      </p:sp>
    </p:spTree>
    <p:extLst>
      <p:ext uri="{BB962C8B-B14F-4D97-AF65-F5344CB8AC3E}">
        <p14:creationId xmlns:p14="http://schemas.microsoft.com/office/powerpoint/2010/main" val="24827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Narrow complex tachycardia with irregular rate:</a:t>
            </a:r>
          </a:p>
          <a:p>
            <a:r>
              <a:rPr lang="en-US" sz="800" dirty="0" smtClean="0"/>
              <a:t>Atrial fibrillation is the commonest cause. Atrial flutter with variable block may present as a NCT with irregular rate. The distinguishing features are as follows:</a:t>
            </a:r>
          </a:p>
          <a:p>
            <a:pPr marL="228600" indent="-228600">
              <a:buAutoNum type="arabicPeriod"/>
            </a:pPr>
            <a:r>
              <a:rPr lang="en-US" sz="800" dirty="0" smtClean="0"/>
              <a:t>In AF, the P wave is absent. In atrial flutter, look at lead II for the negatively orientated saw tooth wave</a:t>
            </a:r>
          </a:p>
          <a:p>
            <a:pPr marL="228600" indent="-228600">
              <a:buAutoNum type="arabicPeriod"/>
            </a:pPr>
            <a:r>
              <a:rPr lang="en-US" sz="800" dirty="0" smtClean="0"/>
              <a:t>In AF, the atrial frequency is 400-600/min. The ventricular response is between 75-180/min.</a:t>
            </a:r>
          </a:p>
          <a:p>
            <a:pPr marL="228600" indent="-228600">
              <a:buAutoNum type="arabicPeriod"/>
            </a:pPr>
            <a:r>
              <a:rPr lang="en-US" sz="800" dirty="0" smtClean="0"/>
              <a:t>In Atrial flutter, the atria frequency is 250-350/min. The ventricular response is a ratio of 300 depending on the block. Hence 2:1 block has a ventricular rate of 150/min. A 3: 1 block has a ventricular response of 100/min. </a:t>
            </a:r>
            <a:endParaRPr lang="en-US" sz="800" dirty="0"/>
          </a:p>
          <a:p>
            <a:pPr marL="228600" indent="-228600">
              <a:buAutoNum type="arabicPeriod"/>
            </a:pPr>
            <a:r>
              <a:rPr lang="en-US" sz="800" dirty="0" smtClean="0"/>
              <a:t>Adenosine will temporarily slow both of these rhythms. In atrial flutter, the saw-tooth wave may become more evident in lead II</a:t>
            </a:r>
          </a:p>
          <a:p>
            <a:pPr marL="228600" indent="-228600">
              <a:buAutoNum type="arabicPeriod"/>
            </a:pPr>
            <a:endParaRPr lang="en-US" dirty="0"/>
          </a:p>
          <a:p>
            <a:pPr marL="228600" indent="-228600">
              <a:buAutoNum type="arabicPeriod"/>
            </a:pPr>
            <a:endParaRPr lang="en-US" dirty="0" smtClean="0"/>
          </a:p>
          <a:p>
            <a:pPr marL="228600" indent="-228600">
              <a:buAutoNum type="arabicPeriod"/>
            </a:pPr>
            <a:endParaRPr lang="en-US" dirty="0"/>
          </a:p>
          <a:p>
            <a:pPr marL="228600" indent="-228600">
              <a:buAutoNum type="arabicPeriod"/>
            </a:pPr>
            <a:endParaRPr lang="en-US" dirty="0" smtClean="0"/>
          </a:p>
          <a:p>
            <a:pPr marL="228600" indent="-228600">
              <a:buAutoNum type="arabicPeriod"/>
            </a:pPr>
            <a:endParaRPr lang="en-US" dirty="0"/>
          </a:p>
          <a:p>
            <a:r>
              <a:rPr lang="en-US" sz="800" dirty="0" smtClean="0"/>
              <a:t>5. Atrial Fibrillation is categorized into groups that have implications for long-term management:</a:t>
            </a:r>
          </a:p>
          <a:p>
            <a:pPr lvl="0"/>
            <a:r>
              <a:rPr lang="en-AU" sz="800" dirty="0" smtClean="0"/>
              <a:t>- new onset</a:t>
            </a:r>
            <a:endParaRPr lang="en-AU" sz="800" dirty="0"/>
          </a:p>
          <a:p>
            <a:pPr lvl="0"/>
            <a:r>
              <a:rPr lang="en-AU" sz="800" dirty="0" smtClean="0"/>
              <a:t>- Paroxysmal </a:t>
            </a:r>
            <a:r>
              <a:rPr lang="en-AU" sz="800" dirty="0"/>
              <a:t>: short bursts of sudden </a:t>
            </a:r>
            <a:r>
              <a:rPr lang="en-AU" sz="800" dirty="0" smtClean="0"/>
              <a:t>onset. Spontaneous reversion to sinus </a:t>
            </a:r>
            <a:r>
              <a:rPr lang="en-US" sz="800" dirty="0" smtClean="0"/>
              <a:t>rhythm within</a:t>
            </a:r>
            <a:r>
              <a:rPr lang="en-AU" sz="800" dirty="0" smtClean="0"/>
              <a:t> </a:t>
            </a:r>
            <a:r>
              <a:rPr lang="en-AU" sz="800" dirty="0"/>
              <a:t>7 days </a:t>
            </a:r>
            <a:r>
              <a:rPr lang="en-AU" sz="800" dirty="0" smtClean="0"/>
              <a:t>and usually </a:t>
            </a:r>
            <a:r>
              <a:rPr lang="en-AU" sz="800" dirty="0"/>
              <a:t>within 24 hours</a:t>
            </a:r>
          </a:p>
          <a:p>
            <a:pPr lvl="0"/>
            <a:r>
              <a:rPr lang="en-AU" sz="800" dirty="0" smtClean="0"/>
              <a:t>- Persistent</a:t>
            </a:r>
            <a:r>
              <a:rPr lang="en-AU" sz="800" dirty="0"/>
              <a:t>: lasts for more than 7 days, requires either drugs or electrical </a:t>
            </a:r>
            <a:r>
              <a:rPr lang="en-AU" sz="800" dirty="0" smtClean="0"/>
              <a:t>cardioversion</a:t>
            </a:r>
            <a:endParaRPr lang="en-AU" sz="800" dirty="0"/>
          </a:p>
          <a:p>
            <a:pPr lvl="0"/>
            <a:r>
              <a:rPr lang="en-AU" sz="800" dirty="0" smtClean="0"/>
              <a:t>- Permanent</a:t>
            </a:r>
            <a:r>
              <a:rPr lang="en-AU" sz="800" dirty="0"/>
              <a:t>: due to underlying cause </a:t>
            </a:r>
            <a:r>
              <a:rPr lang="en-AU" sz="800" dirty="0" smtClean="0"/>
              <a:t>especially structural heart disease and this group is refractory to cardioversion</a:t>
            </a:r>
            <a:endParaRPr lang="en-AU" sz="800" dirty="0"/>
          </a:p>
          <a:p>
            <a:r>
              <a:rPr lang="en-AU" sz="800" dirty="0"/>
              <a:t> </a:t>
            </a:r>
            <a:endParaRPr lang="en-AU" sz="1050" dirty="0"/>
          </a:p>
          <a:p>
            <a:endParaRPr lang="en-US" sz="800"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18</a:t>
            </a:fld>
            <a:endParaRPr lang="en-AU" dirty="0"/>
          </a:p>
        </p:txBody>
      </p:sp>
      <p:pic>
        <p:nvPicPr>
          <p:cNvPr id="7" name="Picture 6" descr="atrial%20Flutter.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4122" y="5468057"/>
            <a:ext cx="3786288" cy="901497"/>
          </a:xfrm>
          <a:prstGeom prst="rect">
            <a:avLst/>
          </a:prstGeom>
        </p:spPr>
      </p:pic>
    </p:spTree>
    <p:extLst>
      <p:ext uri="{BB962C8B-B14F-4D97-AF65-F5344CB8AC3E}">
        <p14:creationId xmlns:p14="http://schemas.microsoft.com/office/powerpoint/2010/main" val="206638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585178" cy="4557889"/>
          </a:xfrm>
        </p:spPr>
        <p:txBody>
          <a:bodyPr/>
          <a:lstStyle/>
          <a:p>
            <a:r>
              <a:rPr lang="en-AU" sz="800" dirty="0" smtClean="0"/>
              <a:t>Unstable </a:t>
            </a:r>
            <a:r>
              <a:rPr lang="en-AU" sz="800" dirty="0"/>
              <a:t>patient: synchronised cardioversion</a:t>
            </a:r>
            <a:r>
              <a:rPr lang="en-AU" sz="800" dirty="0" smtClean="0"/>
              <a:t> with</a:t>
            </a:r>
            <a:r>
              <a:rPr lang="en-AU" sz="800" baseline="0" dirty="0" smtClean="0"/>
              <a:t> procedural sedation and analgesia</a:t>
            </a:r>
            <a:endParaRPr lang="en-AU" sz="800" dirty="0" smtClean="0"/>
          </a:p>
          <a:p>
            <a:r>
              <a:rPr lang="en-AU" sz="800" dirty="0"/>
              <a:t> </a:t>
            </a:r>
            <a:r>
              <a:rPr lang="en-AU" sz="800" dirty="0" smtClean="0"/>
              <a:t>- Biphasic waveform, use 200J</a:t>
            </a:r>
          </a:p>
          <a:p>
            <a:pPr>
              <a:buFontTx/>
              <a:buChar char="-"/>
            </a:pPr>
            <a:r>
              <a:rPr lang="en-AU" sz="800" dirty="0" smtClean="0"/>
              <a:t>If AF has been present for &gt; 48 hours, there is a risk of thromboembolism if cardioversion occurs without anticoagulation,</a:t>
            </a:r>
            <a:r>
              <a:rPr lang="en-AU" sz="800" baseline="0" dirty="0" smtClean="0"/>
              <a:t> though this is balanced against the haemodynamic instability.</a:t>
            </a:r>
          </a:p>
          <a:p>
            <a:pPr>
              <a:buFontTx/>
              <a:buNone/>
            </a:pPr>
            <a:endParaRPr lang="en-AU" sz="800" dirty="0" smtClean="0"/>
          </a:p>
          <a:p>
            <a:r>
              <a:rPr lang="en-AU" sz="800" dirty="0"/>
              <a:t>Stable </a:t>
            </a:r>
            <a:r>
              <a:rPr lang="en-AU" sz="800" dirty="0" smtClean="0"/>
              <a:t>patient: The priorities of treatment considered</a:t>
            </a:r>
            <a:r>
              <a:rPr lang="en-AU" sz="800" baseline="0" dirty="0" smtClean="0"/>
              <a:t> are</a:t>
            </a:r>
            <a:endParaRPr lang="en-AU" sz="800" dirty="0" smtClean="0"/>
          </a:p>
          <a:p>
            <a:r>
              <a:rPr lang="en-AU" sz="800" dirty="0" smtClean="0"/>
              <a:t>Rate </a:t>
            </a:r>
            <a:r>
              <a:rPr lang="en-AU" sz="800" dirty="0" err="1" smtClean="0"/>
              <a:t>vs</a:t>
            </a:r>
            <a:r>
              <a:rPr lang="en-AU" sz="800" baseline="0" dirty="0" smtClean="0"/>
              <a:t> </a:t>
            </a:r>
            <a:r>
              <a:rPr lang="en-AU" sz="800" dirty="0" smtClean="0"/>
              <a:t>Rhythm </a:t>
            </a:r>
            <a:r>
              <a:rPr lang="en-AU" sz="800" dirty="0"/>
              <a:t>control </a:t>
            </a:r>
            <a:r>
              <a:rPr lang="en-AU" sz="800" dirty="0" smtClean="0"/>
              <a:t>by cardioversion, (drugs or electricity). The choice of which strategy to use can be controversial.</a:t>
            </a:r>
            <a:r>
              <a:rPr lang="en-AU" sz="800" baseline="0" dirty="0" smtClean="0"/>
              <a:t> Rhythm control is used for those with significant arrhythmia related symptoms, younger people and those with congestive cardiac failure.  </a:t>
            </a:r>
            <a:endParaRPr lang="en-AU" sz="800" dirty="0" smtClean="0"/>
          </a:p>
          <a:p>
            <a:r>
              <a:rPr lang="en-AU" sz="800" dirty="0" smtClean="0"/>
              <a:t>Prevent </a:t>
            </a:r>
            <a:r>
              <a:rPr lang="en-AU" sz="800" dirty="0" err="1"/>
              <a:t>thromboembolic</a:t>
            </a:r>
            <a:r>
              <a:rPr lang="en-AU" sz="800" dirty="0"/>
              <a:t> </a:t>
            </a:r>
            <a:r>
              <a:rPr lang="en-AU" sz="800" dirty="0" smtClean="0"/>
              <a:t>event – the risk of </a:t>
            </a:r>
            <a:r>
              <a:rPr lang="en-AU" sz="800" dirty="0" err="1" smtClean="0"/>
              <a:t>thromboembolic</a:t>
            </a:r>
            <a:r>
              <a:rPr lang="en-AU" sz="800" baseline="0" dirty="0" smtClean="0"/>
              <a:t> complication significantly rises after 48 hours of AF, thus anticoagulation and referral to cardiology are the preferred choice in </a:t>
            </a:r>
            <a:r>
              <a:rPr lang="en-AU" sz="800" baseline="0" dirty="0" err="1" smtClean="0"/>
              <a:t>haemodynamically</a:t>
            </a:r>
            <a:r>
              <a:rPr lang="en-AU" sz="800" baseline="0" dirty="0" smtClean="0"/>
              <a:t> stable patients with a prolonged duration. Less that 48 hours a CHADS2 score should be calculated to guide anticoagulation choice (CHADS2 – Chronic Heart Failure (1), Hypertension (1), Age &gt;75 (1), Diabetes (1), Stroke (2)). Aspirin, Clopidogrel, Heparin, </a:t>
            </a:r>
            <a:r>
              <a:rPr lang="en-AU" sz="800" baseline="0" dirty="0" err="1" smtClean="0"/>
              <a:t>Warfarin</a:t>
            </a:r>
            <a:r>
              <a:rPr lang="en-AU" sz="800" baseline="0" dirty="0" smtClean="0"/>
              <a:t> and </a:t>
            </a:r>
            <a:r>
              <a:rPr lang="en-AU" sz="800" baseline="0" dirty="0" err="1" smtClean="0"/>
              <a:t>Diagabatrin</a:t>
            </a:r>
            <a:r>
              <a:rPr lang="en-AU" sz="800" baseline="0" dirty="0" smtClean="0"/>
              <a:t> are all possible choices.</a:t>
            </a:r>
            <a:endParaRPr lang="en-AU" sz="800" dirty="0" smtClean="0"/>
          </a:p>
          <a:p>
            <a:endParaRPr lang="en-AU" sz="800" dirty="0"/>
          </a:p>
          <a:p>
            <a:r>
              <a:rPr lang="en-AU" sz="800" dirty="0" smtClean="0"/>
              <a:t>Rate control:</a:t>
            </a:r>
          </a:p>
          <a:p>
            <a:r>
              <a:rPr lang="en-AU" sz="800" dirty="0" smtClean="0"/>
              <a:t>Magnesium is an inexpensive</a:t>
            </a:r>
            <a:r>
              <a:rPr lang="en-AU" sz="800" baseline="0" dirty="0" smtClean="0"/>
              <a:t> agent which is nearly as effective as </a:t>
            </a:r>
            <a:r>
              <a:rPr lang="en-AU" sz="800" baseline="0" dirty="0" err="1" smtClean="0"/>
              <a:t>amiodarone</a:t>
            </a:r>
            <a:r>
              <a:rPr lang="en-AU" sz="800" baseline="0" dirty="0" smtClean="0"/>
              <a:t>, with fewer side effects. 2g bolus over 10-20minutes.</a:t>
            </a:r>
            <a:endParaRPr lang="en-AU" sz="800" dirty="0" smtClean="0"/>
          </a:p>
          <a:p>
            <a:r>
              <a:rPr lang="en-AU" sz="800" dirty="0" smtClean="0"/>
              <a:t>If </a:t>
            </a:r>
            <a:r>
              <a:rPr lang="en-AU" sz="800" dirty="0"/>
              <a:t>patient has no cardiac failure </a:t>
            </a:r>
            <a:r>
              <a:rPr lang="en-AU" sz="800" dirty="0" smtClean="0"/>
              <a:t>and </a:t>
            </a:r>
            <a:r>
              <a:rPr lang="en-AU" sz="800" dirty="0"/>
              <a:t>no bypass tract, first line </a:t>
            </a:r>
            <a:r>
              <a:rPr lang="en-AU" sz="800" dirty="0" smtClean="0"/>
              <a:t>drug is </a:t>
            </a:r>
            <a:r>
              <a:rPr lang="en-AU" sz="800" dirty="0"/>
              <a:t>a B Blocker </a:t>
            </a:r>
            <a:r>
              <a:rPr lang="en-AU" sz="800" dirty="0" smtClean="0"/>
              <a:t>or non-dihydropyridine </a:t>
            </a:r>
            <a:r>
              <a:rPr lang="en-AU" sz="800" dirty="0"/>
              <a:t>ca channel </a:t>
            </a:r>
            <a:r>
              <a:rPr lang="en-AU" sz="800" dirty="0" smtClean="0"/>
              <a:t>blocker such as verapamil. Amiodarone can be used as a second line drug.</a:t>
            </a:r>
          </a:p>
          <a:p>
            <a:r>
              <a:rPr lang="en-AU" sz="800" dirty="0" smtClean="0"/>
              <a:t>If there is cardiac failure suspicion,</a:t>
            </a:r>
            <a:r>
              <a:rPr lang="en-AU" sz="800" baseline="0" dirty="0" smtClean="0"/>
              <a:t> evidence or history</a:t>
            </a:r>
            <a:r>
              <a:rPr lang="en-AU" sz="800" dirty="0" smtClean="0"/>
              <a:t>, digoxin or amiodarone is recommended.  Digoxin has a slow onset with a mean time of 11 hours prior to achieving rate control.</a:t>
            </a:r>
          </a:p>
          <a:p>
            <a:r>
              <a:rPr lang="en-AU" sz="800" dirty="0" smtClean="0"/>
              <a:t>Special circumstances – suggest early</a:t>
            </a:r>
            <a:r>
              <a:rPr lang="en-AU" sz="800" baseline="0" dirty="0" smtClean="0"/>
              <a:t> consultation with cardiology.</a:t>
            </a:r>
            <a:endParaRPr lang="en-AU" sz="800" dirty="0" smtClean="0"/>
          </a:p>
          <a:p>
            <a:r>
              <a:rPr lang="en-AU" sz="800" dirty="0" smtClean="0"/>
              <a:t>In pregnant patients with AF and are unstable, electrical cardioversion is used. If stable, B Blocker or digoxin may be used.</a:t>
            </a:r>
          </a:p>
          <a:p>
            <a:r>
              <a:rPr lang="en-AU" sz="800" dirty="0" smtClean="0"/>
              <a:t>Patients with acute myocardial ischaemia with LV dysfunction, amiodarone is used. </a:t>
            </a:r>
          </a:p>
          <a:p>
            <a:r>
              <a:rPr lang="en-AU" sz="800" dirty="0" smtClean="0"/>
              <a:t>In patients with a known pre-excitation syndrome, do not use digoxin or verapamil. Consult cardiologist.</a:t>
            </a:r>
          </a:p>
          <a:p>
            <a:r>
              <a:rPr lang="en-AU" sz="800" dirty="0" smtClean="0"/>
              <a:t>They may recommend</a:t>
            </a:r>
          </a:p>
          <a:p>
            <a:r>
              <a:rPr lang="en-AU" sz="800" dirty="0" smtClean="0"/>
              <a:t>1. Metoprolol </a:t>
            </a:r>
            <a:r>
              <a:rPr lang="en-AU" sz="800" dirty="0"/>
              <a:t>5mg IV every 5 mins up to 15 </a:t>
            </a:r>
            <a:r>
              <a:rPr lang="en-AU" sz="800" dirty="0" smtClean="0"/>
              <a:t>mgs</a:t>
            </a:r>
          </a:p>
          <a:p>
            <a:r>
              <a:rPr lang="en-AU" sz="800" dirty="0"/>
              <a:t> </a:t>
            </a:r>
            <a:r>
              <a:rPr lang="en-AU" sz="800" dirty="0" smtClean="0"/>
              <a:t>    Contraindications: Hypotension, severe cardiac failure, asthma or COPD, use of calcium</a:t>
            </a:r>
            <a:r>
              <a:rPr lang="en-AU" sz="800" baseline="0" dirty="0" smtClean="0"/>
              <a:t> channel blockers.</a:t>
            </a:r>
            <a:endParaRPr lang="en-AU" sz="800" dirty="0" smtClean="0"/>
          </a:p>
          <a:p>
            <a:pPr lvl="0"/>
            <a:r>
              <a:rPr lang="en-AU" sz="800" dirty="0" smtClean="0"/>
              <a:t>2. Amiodarone </a:t>
            </a:r>
            <a:r>
              <a:rPr lang="en-AU" sz="800" dirty="0"/>
              <a:t>5mg/kg IV over 30mins followed by 1.2g over 24 hours</a:t>
            </a:r>
          </a:p>
          <a:p>
            <a:pPr lvl="0"/>
            <a:r>
              <a:rPr lang="en-AU" sz="800" dirty="0" smtClean="0"/>
              <a:t>3. Digoxin </a:t>
            </a:r>
            <a:r>
              <a:rPr lang="en-AU" sz="800" dirty="0"/>
              <a:t>0.5mg IV</a:t>
            </a:r>
            <a:r>
              <a:rPr lang="en-AU" sz="800" dirty="0" smtClean="0"/>
              <a:t> loading</a:t>
            </a:r>
          </a:p>
          <a:p>
            <a:r>
              <a:rPr lang="en-AU" sz="800" dirty="0" smtClean="0"/>
              <a:t> </a:t>
            </a:r>
          </a:p>
          <a:p>
            <a:r>
              <a:rPr lang="en-AU" sz="800" dirty="0" smtClean="0"/>
              <a:t>Rhythm</a:t>
            </a:r>
            <a:r>
              <a:rPr lang="en-AU" sz="800" baseline="0" dirty="0" smtClean="0"/>
              <a:t> Control</a:t>
            </a:r>
          </a:p>
          <a:p>
            <a:r>
              <a:rPr lang="en-AU" sz="800" baseline="0" dirty="0" smtClean="0"/>
              <a:t>Primarily with Synchronised cardioversion with sedation and analgesia.</a:t>
            </a:r>
          </a:p>
          <a:p>
            <a:r>
              <a:rPr lang="en-AU" sz="800" baseline="0" dirty="0" smtClean="0"/>
              <a:t>Some drugs are effective in controlling rhythm including </a:t>
            </a:r>
            <a:r>
              <a:rPr lang="en-AU" sz="800" baseline="0" dirty="0" err="1" smtClean="0"/>
              <a:t>sotalol</a:t>
            </a:r>
            <a:r>
              <a:rPr lang="en-AU" sz="800" baseline="0" dirty="0" smtClean="0"/>
              <a:t> and </a:t>
            </a:r>
            <a:r>
              <a:rPr lang="en-AU" sz="800" baseline="0" dirty="0" err="1" smtClean="0"/>
              <a:t>flecanide</a:t>
            </a:r>
            <a:r>
              <a:rPr lang="en-AU" sz="800" baseline="0" dirty="0" smtClean="0"/>
              <a:t> but should be used with caution. Discussion with a senior is advised. </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19</a:t>
            </a:fld>
            <a:endParaRPr lang="en-AU" dirty="0"/>
          </a:p>
        </p:txBody>
      </p:sp>
    </p:spTree>
    <p:extLst>
      <p:ext uri="{BB962C8B-B14F-4D97-AF65-F5344CB8AC3E}">
        <p14:creationId xmlns:p14="http://schemas.microsoft.com/office/powerpoint/2010/main" val="70582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WCTs</a:t>
            </a:r>
            <a:r>
              <a:rPr lang="en-US" baseline="0" dirty="0" smtClean="0"/>
              <a:t> are approached in the same way as NCTs.</a:t>
            </a:r>
          </a:p>
          <a:p>
            <a:r>
              <a:rPr lang="en-US" dirty="0" smtClean="0"/>
              <a:t> </a:t>
            </a:r>
          </a:p>
          <a:p>
            <a:r>
              <a:rPr lang="en-US" b="1" dirty="0" smtClean="0"/>
              <a:t>Regular</a:t>
            </a:r>
            <a:endParaRPr lang="en-US" u="sng" dirty="0" smtClean="0"/>
          </a:p>
          <a:p>
            <a:r>
              <a:rPr lang="en-US" dirty="0"/>
              <a:t>Supraventricular tachycardia </a:t>
            </a:r>
            <a:r>
              <a:rPr lang="en-US" dirty="0" smtClean="0"/>
              <a:t>with an underlying </a:t>
            </a:r>
            <a:r>
              <a:rPr lang="en-US" dirty="0"/>
              <a:t>abnormal ventricular conduction present as WCTs. The deviation from the normal conduction is also called aberrant </a:t>
            </a:r>
            <a:r>
              <a:rPr lang="en-US" dirty="0" smtClean="0"/>
              <a:t>conduction this </a:t>
            </a:r>
            <a:r>
              <a:rPr lang="en-US" dirty="0"/>
              <a:t>can be due to a bundle branch block or accessory pathway between the atria and ventricles.</a:t>
            </a:r>
            <a:r>
              <a:rPr lang="en-US" dirty="0" smtClean="0"/>
              <a:t> </a:t>
            </a:r>
            <a:endParaRPr lang="en-US" u="sng" dirty="0" smtClean="0"/>
          </a:p>
          <a:p>
            <a:r>
              <a:rPr lang="en-US" dirty="0" smtClean="0"/>
              <a:t>Atrial </a:t>
            </a:r>
            <a:r>
              <a:rPr lang="en-US" dirty="0"/>
              <a:t>flutter is one of the supraventricular tachycardias. A rate of 150/min would suggest atrial flutter with 2:1 block and 300/min would be consistent with a 1:1 block.</a:t>
            </a:r>
          </a:p>
          <a:p>
            <a:endParaRPr lang="en-US" i="1" dirty="0" smtClean="0"/>
          </a:p>
          <a:p>
            <a:r>
              <a:rPr lang="en-US" i="1" dirty="0" smtClean="0"/>
              <a:t>Important note</a:t>
            </a:r>
            <a:r>
              <a:rPr lang="en-US" dirty="0" smtClean="0"/>
              <a:t>:</a:t>
            </a:r>
            <a:r>
              <a:rPr lang="en-US" baseline="0" dirty="0" smtClean="0"/>
              <a:t> </a:t>
            </a:r>
            <a:r>
              <a:rPr lang="en-US" dirty="0" smtClean="0"/>
              <a:t>If </a:t>
            </a:r>
            <a:r>
              <a:rPr lang="en-US" baseline="0" dirty="0" smtClean="0"/>
              <a:t> there is doubt </a:t>
            </a:r>
            <a:r>
              <a:rPr lang="en-US" dirty="0" smtClean="0"/>
              <a:t>it </a:t>
            </a:r>
            <a:r>
              <a:rPr lang="en-US" dirty="0"/>
              <a:t>is advisable to consider the regular WCT to be VT. This is important</a:t>
            </a:r>
            <a:r>
              <a:rPr lang="en-US" dirty="0" smtClean="0"/>
              <a:t> when choosing the </a:t>
            </a:r>
            <a:r>
              <a:rPr lang="en-US" dirty="0"/>
              <a:t>drugs</a:t>
            </a:r>
            <a:r>
              <a:rPr lang="en-US" dirty="0" smtClean="0"/>
              <a:t> to be used </a:t>
            </a:r>
            <a:r>
              <a:rPr lang="en-US" dirty="0"/>
              <a:t>in treatment. There are</a:t>
            </a:r>
            <a:r>
              <a:rPr lang="en-US" dirty="0" smtClean="0"/>
              <a:t> several decision</a:t>
            </a:r>
            <a:r>
              <a:rPr lang="en-US" baseline="0" dirty="0" smtClean="0"/>
              <a:t> rules</a:t>
            </a:r>
            <a:r>
              <a:rPr lang="en-US" dirty="0" smtClean="0"/>
              <a:t> </a:t>
            </a:r>
            <a:r>
              <a:rPr lang="en-US" dirty="0"/>
              <a:t>to support VT rather than SVT with aberrant conduction. However, in the ED, this approach is generally less safe than adopting the initial perspective of assuming VT until there is certainty of aberrancy – such as the presence of a pre-morbid ECG from medical notes</a:t>
            </a:r>
            <a:r>
              <a:rPr lang="en-US" dirty="0" smtClean="0"/>
              <a:t>.</a:t>
            </a:r>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20</a:t>
            </a:fld>
            <a:endParaRPr lang="en-AU" dirty="0"/>
          </a:p>
        </p:txBody>
      </p:sp>
    </p:spTree>
    <p:extLst>
      <p:ext uri="{BB962C8B-B14F-4D97-AF65-F5344CB8AC3E}">
        <p14:creationId xmlns:p14="http://schemas.microsoft.com/office/powerpoint/2010/main" val="148881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This is an ECG of SVT with aberrant conduction. Note that in patients with normal QRS complexes, when SVT occurs, the SVT may be too fast for the ventricular conducting system’s ability to depolarize and repolarize. Hence it causes a rate-related bundle branch block, producing a WCT.  There are many ECG criteria to distinguish this from the other WCT – VT. As mentioned before it is better to approach the patient as though this is VT. The following is a helpful as the ECG features are easier to find (Atlas of Emergency Medicine, accessed through</a:t>
            </a:r>
            <a:r>
              <a:rPr lang="en-AU" sz="800" u="sng" dirty="0" smtClean="0">
                <a:hlinkClick r:id="rId3"/>
              </a:rPr>
              <a:t>http</a:t>
            </a:r>
            <a:r>
              <a:rPr lang="en-AU" sz="800" u="sng" dirty="0">
                <a:hlinkClick r:id="rId3"/>
              </a:rPr>
              <a:t>://proxy14.use.hcn.com.au/content.aspx?aid=</a:t>
            </a:r>
            <a:r>
              <a:rPr lang="en-AU" sz="800" u="sng" dirty="0" smtClean="0">
                <a:hlinkClick r:id="rId3"/>
              </a:rPr>
              <a:t>6008102</a:t>
            </a:r>
            <a:r>
              <a:rPr lang="en-AU" sz="800" dirty="0"/>
              <a:t>)</a:t>
            </a:r>
            <a:r>
              <a:rPr lang="en-AU" sz="800" dirty="0" smtClean="0"/>
              <a:t> </a:t>
            </a:r>
          </a:p>
          <a:p>
            <a:endParaRPr lang="en-US" sz="800" dirty="0" smtClean="0"/>
          </a:p>
          <a:p>
            <a:r>
              <a:rPr lang="en-US" sz="800" b="1" dirty="0" smtClean="0"/>
              <a:t>ECG Features consistent with SVT with aberrancy:</a:t>
            </a:r>
          </a:p>
          <a:p>
            <a:pPr>
              <a:buFont typeface="Arial"/>
              <a:buChar char="•"/>
            </a:pPr>
            <a:r>
              <a:rPr lang="en-US" sz="800" dirty="0" smtClean="0"/>
              <a:t> Tachycardia </a:t>
            </a:r>
            <a:r>
              <a:rPr lang="en-US" sz="800" dirty="0"/>
              <a:t>(usually &gt;120 bpm) with a wide QRS </a:t>
            </a:r>
            <a:r>
              <a:rPr lang="en-US" sz="800" dirty="0" smtClean="0"/>
              <a:t>complex</a:t>
            </a:r>
          </a:p>
          <a:p>
            <a:pPr>
              <a:buFont typeface="Arial"/>
              <a:buChar char="•"/>
            </a:pPr>
            <a:r>
              <a:rPr lang="en-US" sz="800" baseline="0" dirty="0" smtClean="0"/>
              <a:t> </a:t>
            </a:r>
            <a:r>
              <a:rPr lang="en-US" sz="800" dirty="0" smtClean="0"/>
              <a:t>No </a:t>
            </a:r>
            <a:r>
              <a:rPr lang="en-US" sz="800" dirty="0"/>
              <a:t>"capture" or "fusion" beats or AV dissociation as seen with ventricular </a:t>
            </a:r>
            <a:r>
              <a:rPr lang="en-US" sz="800" dirty="0" smtClean="0"/>
              <a:t>tachycardia</a:t>
            </a:r>
          </a:p>
          <a:p>
            <a:pPr>
              <a:buFont typeface="Arial"/>
              <a:buChar char="•"/>
            </a:pPr>
            <a:r>
              <a:rPr lang="en-US" sz="800" baseline="0" dirty="0" smtClean="0"/>
              <a:t> </a:t>
            </a:r>
            <a:r>
              <a:rPr lang="en-US" sz="800" dirty="0" smtClean="0"/>
              <a:t>QRS </a:t>
            </a:r>
            <a:r>
              <a:rPr lang="en-US" sz="800" dirty="0"/>
              <a:t>morphology consistent with one of the bundle branch block </a:t>
            </a:r>
            <a:r>
              <a:rPr lang="en-US" sz="800" dirty="0" smtClean="0"/>
              <a:t>patterns</a:t>
            </a:r>
          </a:p>
          <a:p>
            <a:pPr>
              <a:buFont typeface="Arial"/>
              <a:buChar char="•"/>
            </a:pPr>
            <a:r>
              <a:rPr lang="en-US" sz="800" baseline="0" dirty="0" smtClean="0"/>
              <a:t> </a:t>
            </a:r>
            <a:r>
              <a:rPr lang="en-US" sz="800" dirty="0" smtClean="0"/>
              <a:t>Ventricular </a:t>
            </a:r>
            <a:r>
              <a:rPr lang="en-US" sz="800" dirty="0"/>
              <a:t>rates of 140 to 160 should prompt consideration of atrial flutter with a 2:1 block</a:t>
            </a:r>
            <a:r>
              <a:rPr lang="en-US" sz="800" dirty="0" smtClean="0"/>
              <a:t>.</a:t>
            </a:r>
          </a:p>
          <a:p>
            <a:endParaRPr lang="en-US" sz="800" dirty="0" smtClean="0"/>
          </a:p>
          <a:p>
            <a:r>
              <a:rPr lang="en-US" sz="800" b="1" dirty="0" smtClean="0"/>
              <a:t>ECG Features consistent with VT</a:t>
            </a:r>
          </a:p>
          <a:p>
            <a:pPr>
              <a:buFont typeface="Arial"/>
              <a:buChar char="•"/>
            </a:pPr>
            <a:r>
              <a:rPr lang="en-US" sz="800" dirty="0" smtClean="0"/>
              <a:t> Tachycardia </a:t>
            </a:r>
            <a:r>
              <a:rPr lang="en-US" sz="800" dirty="0"/>
              <a:t>(usually &gt;120 bpm) with a wide QRS </a:t>
            </a:r>
            <a:r>
              <a:rPr lang="en-US" sz="800" dirty="0" smtClean="0"/>
              <a:t>complex.</a:t>
            </a:r>
          </a:p>
          <a:p>
            <a:pPr>
              <a:buFont typeface="Arial"/>
              <a:buChar char="•"/>
            </a:pPr>
            <a:r>
              <a:rPr lang="en-US" sz="800" baseline="0" dirty="0" smtClean="0"/>
              <a:t> </a:t>
            </a:r>
            <a:r>
              <a:rPr lang="en-US" sz="800" dirty="0" smtClean="0"/>
              <a:t>Evidence of AV </a:t>
            </a:r>
            <a:r>
              <a:rPr lang="en-US" sz="800" dirty="0"/>
              <a:t>dissociation is </a:t>
            </a:r>
            <a:r>
              <a:rPr lang="en-US" sz="800" dirty="0" smtClean="0"/>
              <a:t>present</a:t>
            </a:r>
            <a:r>
              <a:rPr lang="en-US" sz="800" dirty="0"/>
              <a:t> </a:t>
            </a:r>
            <a:r>
              <a:rPr lang="en-US" sz="800" dirty="0" smtClean="0"/>
              <a:t>such as P waves appearing </a:t>
            </a:r>
            <a:r>
              <a:rPr lang="en-US" sz="800" dirty="0"/>
              <a:t>periodically in the T wave or baseline</a:t>
            </a:r>
            <a:r>
              <a:rPr lang="en-US" sz="800" dirty="0" smtClean="0"/>
              <a:t>.</a:t>
            </a:r>
          </a:p>
          <a:p>
            <a:pPr>
              <a:buFont typeface="Arial"/>
              <a:buChar char="•"/>
            </a:pPr>
            <a:r>
              <a:rPr lang="en-US" sz="800" baseline="0" dirty="0" smtClean="0"/>
              <a:t> </a:t>
            </a:r>
            <a:r>
              <a:rPr lang="en-US" sz="800" dirty="0" smtClean="0"/>
              <a:t>"Capture" beats occur if atrial depolarization occurs prior to the intrinsic firing of the ventricle.</a:t>
            </a:r>
          </a:p>
          <a:p>
            <a:pPr>
              <a:buFont typeface="Arial"/>
              <a:buChar char="•"/>
            </a:pPr>
            <a:r>
              <a:rPr lang="en-US" sz="800" baseline="0" dirty="0" smtClean="0"/>
              <a:t> </a:t>
            </a:r>
            <a:r>
              <a:rPr lang="en-US" sz="800" dirty="0" smtClean="0"/>
              <a:t>"</a:t>
            </a:r>
            <a:r>
              <a:rPr lang="en-US" sz="800" dirty="0"/>
              <a:t>Fusion" beats </a:t>
            </a:r>
            <a:r>
              <a:rPr lang="en-US" sz="800" dirty="0" smtClean="0"/>
              <a:t>occur </a:t>
            </a:r>
            <a:r>
              <a:rPr lang="en-US" sz="800" dirty="0"/>
              <a:t>if atrial depolarization passes through the AV node at the same time as the intrinsic ventricle depolarization, producing a QRS that appears to be different or narrower than the other VT QRS </a:t>
            </a:r>
            <a:r>
              <a:rPr lang="en-US" sz="800" dirty="0" smtClean="0"/>
              <a:t>complexes.</a:t>
            </a:r>
          </a:p>
          <a:p>
            <a:pPr>
              <a:buFont typeface="Arial"/>
              <a:buChar char="•"/>
            </a:pPr>
            <a:r>
              <a:rPr lang="en-US" sz="800" baseline="0" dirty="0" smtClean="0"/>
              <a:t> </a:t>
            </a:r>
            <a:r>
              <a:rPr lang="en-US" sz="800" dirty="0" smtClean="0"/>
              <a:t>QRS </a:t>
            </a:r>
            <a:r>
              <a:rPr lang="en-US" sz="800" dirty="0"/>
              <a:t>axis, between 180 to 270 </a:t>
            </a:r>
            <a:r>
              <a:rPr lang="en-US" sz="800" dirty="0" smtClean="0"/>
              <a:t>degrees.</a:t>
            </a:r>
          </a:p>
          <a:p>
            <a:pPr>
              <a:buFont typeface="Arial"/>
              <a:buChar char="•"/>
            </a:pPr>
            <a:r>
              <a:rPr lang="en-US" sz="800" dirty="0" smtClean="0"/>
              <a:t>Precordial concordance</a:t>
            </a:r>
            <a:r>
              <a:rPr lang="en-US" sz="800" dirty="0"/>
              <a:t> </a:t>
            </a:r>
            <a:r>
              <a:rPr lang="en-US" sz="800" dirty="0" smtClean="0"/>
              <a:t>which refers to the precordial QRS </a:t>
            </a:r>
            <a:r>
              <a:rPr lang="en-US" sz="800" dirty="0"/>
              <a:t>complexes </a:t>
            </a:r>
            <a:r>
              <a:rPr lang="en-US" sz="800" dirty="0" smtClean="0"/>
              <a:t>being all up-going </a:t>
            </a:r>
            <a:r>
              <a:rPr lang="en-US" sz="800" dirty="0"/>
              <a:t>or all </a:t>
            </a:r>
            <a:r>
              <a:rPr lang="en-US" sz="800" dirty="0" smtClean="0"/>
              <a:t>down-going</a:t>
            </a:r>
          </a:p>
          <a:p>
            <a:pPr>
              <a:buFont typeface="Arial"/>
              <a:buChar char="•"/>
            </a:pPr>
            <a:r>
              <a:rPr lang="en-US" sz="800" baseline="0" dirty="0"/>
              <a:t> </a:t>
            </a:r>
            <a:r>
              <a:rPr lang="en-US" sz="800" dirty="0" smtClean="0"/>
              <a:t>V1 has a completely up-going QRS complex</a:t>
            </a:r>
          </a:p>
          <a:p>
            <a:pPr>
              <a:buFont typeface="Arial"/>
              <a:buChar char="•"/>
            </a:pPr>
            <a:r>
              <a:rPr lang="en-US" sz="800" baseline="0" dirty="0"/>
              <a:t> </a:t>
            </a:r>
            <a:r>
              <a:rPr lang="en-US" sz="800" dirty="0" smtClean="0"/>
              <a:t>V4-6 have a down-going QRS complex</a:t>
            </a:r>
          </a:p>
          <a:p>
            <a:endParaRPr lang="en-US" sz="800" dirty="0" smtClean="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22</a:t>
            </a:fld>
            <a:endParaRPr lang="en-AU" dirty="0"/>
          </a:p>
        </p:txBody>
      </p:sp>
    </p:spTree>
    <p:extLst>
      <p:ext uri="{BB962C8B-B14F-4D97-AF65-F5344CB8AC3E}">
        <p14:creationId xmlns:p14="http://schemas.microsoft.com/office/powerpoint/2010/main" val="357343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12 lead ECG of AF with aberrant conduction. The left bundle branch block was evident in a pre-existing ECG in sinus rhythm in this patient.</a:t>
            </a:r>
          </a:p>
          <a:p>
            <a:endParaRPr lang="en-US" dirty="0"/>
          </a:p>
          <a:p>
            <a:r>
              <a:rPr lang="en-US" dirty="0"/>
              <a:t>An irregularly irregular or chaotic R-R interval, even if subtle, strongly suggests atrial fibrillation or flutter as the culprit SVT. In contrast, the R-R interval of ventricular tachycardia is almost never chaotic.</a:t>
            </a:r>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24</a:t>
            </a:fld>
            <a:endParaRPr lang="en-AU" dirty="0"/>
          </a:p>
        </p:txBody>
      </p:sp>
    </p:spTree>
    <p:extLst>
      <p:ext uri="{BB962C8B-B14F-4D97-AF65-F5344CB8AC3E}">
        <p14:creationId xmlns:p14="http://schemas.microsoft.com/office/powerpoint/2010/main" val="344319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Ventricular Tachycardia</a:t>
            </a:r>
          </a:p>
          <a:p>
            <a:r>
              <a:rPr lang="en-US" dirty="0" smtClean="0"/>
              <a:t>The 12 lead ECG features are:</a:t>
            </a:r>
          </a:p>
          <a:p>
            <a:pPr marL="171450" indent="-171450">
              <a:buFontTx/>
              <a:buChar char="-"/>
            </a:pPr>
            <a:r>
              <a:rPr lang="en-US" dirty="0" smtClean="0"/>
              <a:t>QRS &gt; 0.12 sec</a:t>
            </a:r>
          </a:p>
          <a:p>
            <a:pPr marL="171450" indent="-171450">
              <a:buFontTx/>
              <a:buChar char="-"/>
            </a:pPr>
            <a:r>
              <a:rPr lang="en-US" dirty="0" smtClean="0"/>
              <a:t>Regular rhythm, minor beat to beat variation may occur</a:t>
            </a:r>
          </a:p>
          <a:p>
            <a:pPr marL="171450" indent="-171450">
              <a:buFontTx/>
              <a:buNone/>
            </a:pPr>
            <a:endParaRPr lang="en-US" dirty="0" smtClean="0"/>
          </a:p>
          <a:p>
            <a:pPr lvl="0"/>
            <a:r>
              <a:rPr lang="en-US" dirty="0" smtClean="0"/>
              <a:t>Causes of VT</a:t>
            </a:r>
            <a:br>
              <a:rPr lang="en-US" dirty="0" smtClean="0"/>
            </a:br>
            <a:r>
              <a:rPr lang="en-US" dirty="0" smtClean="0"/>
              <a:t>- </a:t>
            </a:r>
            <a:r>
              <a:rPr lang="en-AU" dirty="0" smtClean="0"/>
              <a:t>severe </a:t>
            </a:r>
            <a:r>
              <a:rPr lang="en-AU" dirty="0"/>
              <a:t>heart disease most commonly IHD</a:t>
            </a:r>
          </a:p>
          <a:p>
            <a:pPr lvl="0"/>
            <a:r>
              <a:rPr lang="en-AU" dirty="0" smtClean="0"/>
              <a:t>- others</a:t>
            </a:r>
            <a:r>
              <a:rPr lang="en-AU" dirty="0"/>
              <a:t>: </a:t>
            </a:r>
            <a:r>
              <a:rPr lang="en-AU" dirty="0" smtClean="0"/>
              <a:t>Hypertrophic obstructive cardiomyopathy, Mitral valve prolapse, </a:t>
            </a:r>
            <a:r>
              <a:rPr lang="en-AU" dirty="0"/>
              <a:t>drug toxicity, </a:t>
            </a:r>
            <a:r>
              <a:rPr lang="en-AU" dirty="0" smtClean="0"/>
              <a:t>use of sympathomimetic drugs</a:t>
            </a:r>
            <a:endParaRPr lang="en-AU" dirty="0"/>
          </a:p>
          <a:p>
            <a:pPr lvl="0"/>
            <a:r>
              <a:rPr lang="en-AU" dirty="0" smtClean="0"/>
              <a:t>- Note that the risk of developing VT is increased by hypoxia</a:t>
            </a:r>
            <a:r>
              <a:rPr lang="en-AU" dirty="0"/>
              <a:t>, alkalosis, electrolyte </a:t>
            </a:r>
            <a:r>
              <a:rPr lang="en-AU" dirty="0" smtClean="0"/>
              <a:t>abnormalities.</a:t>
            </a:r>
            <a:endParaRPr lang="en-AU" dirty="0"/>
          </a:p>
          <a:p>
            <a:endParaRPr lang="en-US" dirty="0" smtClean="0"/>
          </a:p>
          <a:p>
            <a:r>
              <a:rPr lang="en-US" dirty="0" smtClean="0"/>
              <a:t>Ventricular </a:t>
            </a:r>
            <a:r>
              <a:rPr lang="en-US" dirty="0"/>
              <a:t>tachycardia is often thought to occur in patients who are unconscious. This is not always the case and hence there is the clinical term of “conscious VT</a:t>
            </a:r>
            <a:r>
              <a:rPr lang="en-US" dirty="0" smtClean="0"/>
              <a:t>”, these patients often</a:t>
            </a:r>
            <a:r>
              <a:rPr lang="en-US" baseline="0" dirty="0" smtClean="0"/>
              <a:t> have a weak pulse</a:t>
            </a:r>
            <a:r>
              <a:rPr lang="en-US" dirty="0" smtClean="0"/>
              <a:t>. </a:t>
            </a:r>
            <a:r>
              <a:rPr lang="en-US" dirty="0"/>
              <a:t>However, this may not last long before haemodynamic </a:t>
            </a:r>
            <a:r>
              <a:rPr lang="en-US" dirty="0" smtClean="0"/>
              <a:t>compromise with associated</a:t>
            </a:r>
            <a:r>
              <a:rPr lang="en-US" baseline="0" dirty="0" smtClean="0"/>
              <a:t> loss of consciousness and pulse</a:t>
            </a:r>
            <a:r>
              <a:rPr lang="en-US" dirty="0" smtClean="0"/>
              <a:t> </a:t>
            </a:r>
            <a:r>
              <a:rPr lang="en-US" dirty="0"/>
              <a:t>occurs and early action to treat the VT is important</a:t>
            </a:r>
            <a:r>
              <a:rPr lang="en-US" dirty="0" smtClean="0"/>
              <a:t>. It can deteriorate into pulseless VT or VF. Management includes</a:t>
            </a:r>
            <a:r>
              <a:rPr lang="en-US" baseline="0" dirty="0" smtClean="0"/>
              <a:t> medical therapy and </a:t>
            </a:r>
            <a:r>
              <a:rPr lang="en-US" baseline="0" dirty="0" err="1" smtClean="0"/>
              <a:t>synchronised</a:t>
            </a:r>
            <a:r>
              <a:rPr lang="en-US" baseline="0" dirty="0" smtClean="0"/>
              <a:t> </a:t>
            </a:r>
            <a:r>
              <a:rPr lang="en-US" baseline="0" dirty="0" err="1" smtClean="0"/>
              <a:t>cardioversion</a:t>
            </a:r>
            <a:r>
              <a:rPr lang="en-US" baseline="0" dirty="0" smtClean="0"/>
              <a:t>. </a:t>
            </a:r>
          </a:p>
          <a:p>
            <a:pPr lvl="0"/>
            <a:endParaRPr lang="en-AU" sz="1200" dirty="0" smtClean="0"/>
          </a:p>
          <a:p>
            <a:pPr lvl="0"/>
            <a:r>
              <a:rPr lang="en-AU" sz="1200" dirty="0" smtClean="0"/>
              <a:t>1</a:t>
            </a:r>
            <a:r>
              <a:rPr lang="en-AU" sz="1200" baseline="30000" dirty="0" smtClean="0"/>
              <a:t>st</a:t>
            </a:r>
            <a:r>
              <a:rPr lang="en-AU" sz="1200" dirty="0" smtClean="0"/>
              <a:t> line:</a:t>
            </a:r>
          </a:p>
          <a:p>
            <a:pPr marL="171450" lvl="0" indent="-171450">
              <a:buFontTx/>
              <a:buChar char="-"/>
            </a:pPr>
            <a:r>
              <a:rPr lang="en-AU" sz="1200" dirty="0" err="1" smtClean="0"/>
              <a:t>amiodarone</a:t>
            </a:r>
            <a:r>
              <a:rPr lang="en-AU" sz="1200" dirty="0" smtClean="0"/>
              <a:t> 150mg over 10mins repeat X1 in 10 mins. This can be followed by an infusion of 900mg over 24 hours. </a:t>
            </a:r>
          </a:p>
          <a:p>
            <a:pPr marL="171450" lvl="0" indent="-171450">
              <a:buFontTx/>
              <a:buChar char="-"/>
            </a:pPr>
            <a:r>
              <a:rPr lang="en-AU" sz="1200" dirty="0" smtClean="0"/>
              <a:t>Note: </a:t>
            </a:r>
            <a:r>
              <a:rPr lang="en-AU" sz="1200" dirty="0" err="1" smtClean="0"/>
              <a:t>amiodarone</a:t>
            </a:r>
            <a:r>
              <a:rPr lang="en-AU" sz="1200" dirty="0" smtClean="0"/>
              <a:t> is the </a:t>
            </a:r>
            <a:r>
              <a:rPr lang="en-AU" sz="1200" dirty="0" err="1" smtClean="0"/>
              <a:t>antiarrhythmic</a:t>
            </a:r>
            <a:r>
              <a:rPr lang="en-AU" sz="1200" dirty="0" smtClean="0"/>
              <a:t> of choice in setting of AMI, LV dysfunction or unknown cardiac function</a:t>
            </a:r>
          </a:p>
          <a:p>
            <a:pPr marL="171450" lvl="0" indent="-171450">
              <a:buFontTx/>
              <a:buNone/>
            </a:pPr>
            <a:endParaRPr lang="en-AU" sz="1200" dirty="0" smtClean="0"/>
          </a:p>
          <a:p>
            <a:pPr lvl="0"/>
            <a:r>
              <a:rPr lang="en-AU" sz="1200" dirty="0" smtClean="0"/>
              <a:t>2</a:t>
            </a:r>
            <a:r>
              <a:rPr lang="en-AU" sz="1200" baseline="30000" dirty="0" smtClean="0"/>
              <a:t>nd</a:t>
            </a:r>
            <a:r>
              <a:rPr lang="en-AU" sz="1200" dirty="0" smtClean="0"/>
              <a:t> line</a:t>
            </a:r>
          </a:p>
          <a:p>
            <a:pPr marL="171450" lvl="0" indent="-171450">
              <a:buFontTx/>
              <a:buChar char="-"/>
            </a:pPr>
            <a:r>
              <a:rPr lang="en-AU" sz="1200" dirty="0" err="1" smtClean="0"/>
              <a:t>Lignocaine</a:t>
            </a:r>
            <a:r>
              <a:rPr lang="en-AU" sz="1200" dirty="0" smtClean="0"/>
              <a:t>: 1-1.5mg/kg IV every 5 mins up to 300mg/h</a:t>
            </a:r>
          </a:p>
          <a:p>
            <a:pPr marL="171450" lvl="0" indent="-171450">
              <a:buFontTx/>
              <a:buChar char="-"/>
            </a:pPr>
            <a:r>
              <a:rPr lang="en-AU" sz="1200" dirty="0" smtClean="0"/>
              <a:t>Note: it may be prudent to go to cardioversion if patient is refractory to </a:t>
            </a:r>
            <a:r>
              <a:rPr lang="en-AU" sz="1200" dirty="0" err="1" smtClean="0"/>
              <a:t>amiodarone</a:t>
            </a:r>
            <a:r>
              <a:rPr lang="en-AU" sz="1200" dirty="0" smtClean="0"/>
              <a:t>. This should be discussed with a cardiologist prior to the introduction of the 2</a:t>
            </a:r>
            <a:r>
              <a:rPr lang="en-AU" sz="1200" baseline="30000" dirty="0" smtClean="0"/>
              <a:t>nd</a:t>
            </a:r>
            <a:r>
              <a:rPr lang="en-AU" sz="1200" dirty="0" smtClean="0"/>
              <a:t> line drug.</a:t>
            </a:r>
          </a:p>
          <a:p>
            <a:endParaRPr lang="en-US" sz="1200" dirty="0" smtClean="0"/>
          </a:p>
          <a:p>
            <a:r>
              <a:rPr lang="en-US" sz="1200" b="1" dirty="0" smtClean="0"/>
              <a:t>Look for the underlying cause:</a:t>
            </a:r>
          </a:p>
          <a:p>
            <a:r>
              <a:rPr lang="en-US" sz="1200" b="1" dirty="0" smtClean="0"/>
              <a:t>This is as important as treating the VT! </a:t>
            </a:r>
          </a:p>
          <a:p>
            <a:endParaRPr lang="en-US" baseline="0" dirty="0" smtClean="0"/>
          </a:p>
          <a:p>
            <a:r>
              <a:rPr lang="en-US" baseline="0" dirty="0" smtClean="0"/>
              <a:t>I</a:t>
            </a:r>
            <a:r>
              <a:rPr lang="en-US" dirty="0" smtClean="0"/>
              <a:t>f the patient demonstrates any of the signs and symptoms of haemodynamic instability, the management choice is  electricity</a:t>
            </a:r>
            <a:r>
              <a:rPr lang="en-US" baseline="0" dirty="0" smtClean="0"/>
              <a:t>, and institution of life support techniques including CPR as appropriate.</a:t>
            </a:r>
            <a:endParaRPr lang="en-US" dirty="0" smtClean="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26</a:t>
            </a:fld>
            <a:endParaRPr lang="en-AU" dirty="0"/>
          </a:p>
        </p:txBody>
      </p:sp>
    </p:spTree>
    <p:extLst>
      <p:ext uri="{BB962C8B-B14F-4D97-AF65-F5344CB8AC3E}">
        <p14:creationId xmlns:p14="http://schemas.microsoft.com/office/powerpoint/2010/main" val="681698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b="1" dirty="0" smtClean="0"/>
              <a:t>Unstable tachyarrhythmias</a:t>
            </a:r>
          </a:p>
          <a:p>
            <a:pPr lvl="1"/>
            <a:endParaRPr lang="en-AU" dirty="0" smtClean="0"/>
          </a:p>
          <a:p>
            <a:pPr lvl="1"/>
            <a:r>
              <a:rPr lang="en-AU" dirty="0" smtClean="0"/>
              <a:t>The following are tachyarrhythmias that are likely to be</a:t>
            </a:r>
            <a:r>
              <a:rPr lang="en-AU" baseline="0" dirty="0" smtClean="0"/>
              <a:t> associated with</a:t>
            </a:r>
            <a:r>
              <a:rPr lang="en-AU" dirty="0" smtClean="0"/>
              <a:t> cardiac arrest.</a:t>
            </a:r>
            <a:r>
              <a:rPr lang="en-AU" baseline="0" dirty="0" smtClean="0"/>
              <a:t> </a:t>
            </a:r>
            <a:r>
              <a:rPr lang="en-AU" dirty="0" smtClean="0"/>
              <a:t>In general, 80% of cardiac arrests are due to tachyarrhythmias originating from the ventricles. Hence, the following are sometimes called the Malignant Ventricular Arrhythmias:</a:t>
            </a:r>
          </a:p>
          <a:p>
            <a:pPr marL="685800" lvl="1" indent="-228600">
              <a:buAutoNum type="arabicPeriod"/>
            </a:pPr>
            <a:r>
              <a:rPr lang="en-AU" dirty="0" smtClean="0"/>
              <a:t>Ventricular Tachycardia: when &gt; 3 ventricular ectopic beats occur at a rate of &gt; 100/min</a:t>
            </a:r>
          </a:p>
          <a:p>
            <a:pPr marL="685800" lvl="1" indent="-228600">
              <a:buAutoNum type="arabicPeriod"/>
            </a:pPr>
            <a:r>
              <a:rPr lang="en-AU" dirty="0" smtClean="0"/>
              <a:t>Ventricular Fibrillation</a:t>
            </a:r>
          </a:p>
          <a:p>
            <a:pPr marL="685800" lvl="1" indent="-228600">
              <a:buAutoNum type="arabicPeriod"/>
            </a:pPr>
            <a:r>
              <a:rPr lang="en-AU" dirty="0" smtClean="0"/>
              <a:t>Polymorphic</a:t>
            </a:r>
            <a:r>
              <a:rPr lang="en-AU" baseline="0" dirty="0" smtClean="0"/>
              <a:t> VT - </a:t>
            </a:r>
            <a:r>
              <a:rPr lang="en-AU" dirty="0" smtClean="0"/>
              <a:t>Torsades de Pointes (if associated</a:t>
            </a:r>
            <a:r>
              <a:rPr lang="en-AU" baseline="0" dirty="0" smtClean="0"/>
              <a:t> with long </a:t>
            </a:r>
            <a:r>
              <a:rPr lang="en-AU" baseline="0" dirty="0" err="1" smtClean="0"/>
              <a:t>QTc</a:t>
            </a:r>
            <a:r>
              <a:rPr lang="en-AU" baseline="0" dirty="0" smtClean="0"/>
              <a:t>)</a:t>
            </a:r>
            <a:endParaRPr lang="en-AU" dirty="0" smtClean="0"/>
          </a:p>
          <a:p>
            <a:pPr lvl="1"/>
            <a:endParaRPr lang="en-AU" dirty="0" smtClean="0"/>
          </a:p>
          <a:p>
            <a:pPr lvl="1"/>
            <a:r>
              <a:rPr lang="en-AU" dirty="0" smtClean="0"/>
              <a:t>Management:</a:t>
            </a:r>
          </a:p>
          <a:p>
            <a:pPr lvl="1"/>
            <a:r>
              <a:rPr lang="en-AU" dirty="0" smtClean="0"/>
              <a:t>In general, if cardiac arrest occurs with any of the above, the treatment is as for cardiac arrest – defibrillation/non-synchronized cardioversion.</a:t>
            </a:r>
          </a:p>
          <a:p>
            <a:pPr lvl="1"/>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27</a:t>
            </a:fld>
            <a:endParaRPr lang="en-AU" dirty="0"/>
          </a:p>
        </p:txBody>
      </p:sp>
    </p:spTree>
    <p:extLst>
      <p:ext uri="{BB962C8B-B14F-4D97-AF65-F5344CB8AC3E}">
        <p14:creationId xmlns:p14="http://schemas.microsoft.com/office/powerpoint/2010/main" val="238467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ECG shows VF, this will require life</a:t>
            </a:r>
            <a:r>
              <a:rPr lang="en-US" baseline="0" dirty="0" smtClean="0"/>
              <a:t> support measures discussed in the previous module on Basic and Advanced Life Support.</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28</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This session,</a:t>
            </a:r>
            <a:r>
              <a:rPr lang="en-AU" baseline="0" dirty="0" smtClean="0"/>
              <a:t> and package as a whole, involves l</a:t>
            </a:r>
            <a:r>
              <a:rPr lang="en-AU" dirty="0" smtClean="0"/>
              <a:t>earning together.  Learning with the teams that you work with helps that</a:t>
            </a:r>
            <a:r>
              <a:rPr lang="en-AU" baseline="0" dirty="0" smtClean="0"/>
              <a:t> team to function more efficiently and effectively.  It allows you</a:t>
            </a:r>
            <a:r>
              <a:rPr lang="en-AU" dirty="0" smtClean="0"/>
              <a:t> to learn from each other,</a:t>
            </a:r>
            <a:r>
              <a:rPr lang="en-AU" baseline="0" dirty="0" smtClean="0"/>
              <a:t> explore different perspectives and to understand the importance of all members of the team.</a:t>
            </a:r>
          </a:p>
          <a:p>
            <a:pPr marL="171450" indent="-171450">
              <a:buFont typeface="Arial" pitchFamily="34" charset="0"/>
              <a:buChar char="•"/>
            </a:pPr>
            <a:r>
              <a:rPr lang="en-AU" baseline="0" dirty="0" smtClean="0"/>
              <a:t>We are targeting higher level learning – applied skills and performance in contextualised events.  This is through team discussion and also through working through simulated scenarios as a team.  It also allows you to put into practice knowledge attained from </a:t>
            </a:r>
            <a:r>
              <a:rPr lang="en-AU" baseline="0" smtClean="0"/>
              <a:t>the eLearning </a:t>
            </a:r>
            <a:r>
              <a:rPr lang="en-AU" baseline="0" dirty="0" smtClean="0"/>
              <a:t>and other solo learning environments.</a:t>
            </a:r>
          </a:p>
          <a:p>
            <a:pPr marL="171450" indent="-171450">
              <a:buFont typeface="Arial" pitchFamily="34" charset="0"/>
              <a:buChar char="•"/>
            </a:pPr>
            <a:r>
              <a:rPr lang="en-AU" baseline="0" dirty="0" smtClean="0"/>
              <a:t>To review and reflect upon our own practice and current best practice standards.  During our feedback sessions we will facilitate this but we would also encourage you to reflect on your practice and experience after these sessions.</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4</a:t>
            </a:fld>
            <a:endParaRPr lang="en-AU" dirty="0"/>
          </a:p>
        </p:txBody>
      </p:sp>
    </p:spTree>
    <p:extLst>
      <p:ext uri="{BB962C8B-B14F-4D97-AF65-F5344CB8AC3E}">
        <p14:creationId xmlns:p14="http://schemas.microsoft.com/office/powerpoint/2010/main" val="418637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800" b="1" dirty="0" smtClean="0"/>
              <a:t>Torsades de Pointes (TdP)</a:t>
            </a:r>
          </a:p>
          <a:p>
            <a:pPr lvl="1"/>
            <a:endParaRPr lang="en-AU" sz="800" dirty="0" smtClean="0"/>
          </a:p>
          <a:p>
            <a:pPr lvl="1"/>
            <a:r>
              <a:rPr lang="en-AU" sz="800" dirty="0" smtClean="0"/>
              <a:t>This is a polymorphic ventricular tachycardia. The QRS complexes have different amplitudes and width within a single lead. TdP may occur in short runs of 5-15sec at a rate of 200-240/min</a:t>
            </a:r>
          </a:p>
          <a:p>
            <a:pPr lvl="1"/>
            <a:r>
              <a:rPr lang="en-AU" sz="800" dirty="0" smtClean="0"/>
              <a:t>Torsades de pointes is triggered by a prolonged QT interval due to the following causes.</a:t>
            </a:r>
          </a:p>
          <a:p>
            <a:pPr lvl="1">
              <a:buFont typeface="Arial"/>
              <a:buChar char="•"/>
            </a:pPr>
            <a:r>
              <a:rPr lang="en-AU" sz="800" dirty="0" smtClean="0"/>
              <a:t>Severe myocardial disease. </a:t>
            </a:r>
          </a:p>
          <a:p>
            <a:pPr lvl="1">
              <a:buFont typeface="Arial"/>
              <a:buChar char="•"/>
            </a:pPr>
            <a:r>
              <a:rPr lang="en-AU" sz="800" dirty="0" smtClean="0"/>
              <a:t>Congenital long QT syndrome</a:t>
            </a:r>
          </a:p>
          <a:p>
            <a:pPr lvl="1">
              <a:buFont typeface="Arial"/>
              <a:buChar char="•"/>
            </a:pPr>
            <a:r>
              <a:rPr lang="en-AU" sz="800" dirty="0" smtClean="0"/>
              <a:t>Drugs: (</a:t>
            </a:r>
            <a:r>
              <a:rPr lang="en-AU" sz="800" dirty="0" smtClean="0">
                <a:hlinkClick r:id="rId3"/>
              </a:rPr>
              <a:t>www.torsades.org</a:t>
            </a:r>
            <a:r>
              <a:rPr lang="en-AU" sz="800" dirty="0" smtClean="0"/>
              <a:t>; </a:t>
            </a:r>
            <a:r>
              <a:rPr lang="en-AU" sz="800" dirty="0" smtClean="0">
                <a:hlinkClick r:id="rId4"/>
              </a:rPr>
              <a:t>www.azcert.org</a:t>
            </a:r>
            <a:r>
              <a:rPr lang="en-AU" sz="800" dirty="0" smtClean="0"/>
              <a:t> )</a:t>
            </a:r>
          </a:p>
          <a:p>
            <a:pPr marL="1085850" lvl="2" indent="-171450">
              <a:buFontTx/>
              <a:buChar char="-"/>
            </a:pPr>
            <a:r>
              <a:rPr lang="en-AU" sz="800" dirty="0" smtClean="0"/>
              <a:t>There are many drugs in common use that will increase the QT interval and hence predispose to this arrhythmia</a:t>
            </a:r>
          </a:p>
          <a:p>
            <a:pPr marL="1085850" lvl="2" indent="-171450">
              <a:buFontTx/>
              <a:buChar char="-"/>
            </a:pPr>
            <a:r>
              <a:rPr lang="en-AU" sz="800" dirty="0" smtClean="0"/>
              <a:t>More at risk if there is renal insufficiency, electrolyte disturbances, when more than one drug in this group is given concurrently</a:t>
            </a:r>
          </a:p>
          <a:p>
            <a:pPr marL="1085850" lvl="2" indent="-171450">
              <a:buFontTx/>
              <a:buChar char="-"/>
            </a:pPr>
            <a:r>
              <a:rPr lang="en-AU" sz="800" dirty="0" smtClean="0"/>
              <a:t>The likely drugs are categorized into likelihood of causing TdP. The following 2 categories are highlighted here:</a:t>
            </a:r>
          </a:p>
          <a:p>
            <a:pPr marL="1085850" lvl="2" indent="-171450">
              <a:buFontTx/>
              <a:buChar char="-"/>
            </a:pPr>
            <a:r>
              <a:rPr lang="en-AU" sz="800" dirty="0" smtClean="0"/>
              <a:t> Prolongation of the QT interval AND cause TdP when used as directed </a:t>
            </a:r>
          </a:p>
          <a:p>
            <a:pPr marL="1543050" lvl="3" indent="-171450">
              <a:buFontTx/>
              <a:buChar char="-"/>
            </a:pPr>
            <a:r>
              <a:rPr lang="en-AU" sz="800" dirty="0" smtClean="0"/>
              <a:t>Amiodarone, flecanide, sotalol</a:t>
            </a:r>
          </a:p>
          <a:p>
            <a:pPr marL="1543050" lvl="3" indent="-171450">
              <a:buFontTx/>
              <a:buChar char="-"/>
            </a:pPr>
            <a:r>
              <a:rPr lang="en-AU" sz="800" dirty="0" smtClean="0"/>
              <a:t>Chlorpromazine, thioridazine</a:t>
            </a:r>
          </a:p>
          <a:p>
            <a:pPr marL="1543050" lvl="3" indent="-171450">
              <a:buFontTx/>
              <a:buChar char="-"/>
            </a:pPr>
            <a:r>
              <a:rPr lang="en-AU" sz="800" dirty="0" smtClean="0"/>
              <a:t>Droperidol, haloperidol</a:t>
            </a:r>
          </a:p>
          <a:p>
            <a:pPr marL="1543050" lvl="3" indent="-171450">
              <a:buFontTx/>
              <a:buChar char="-"/>
            </a:pPr>
            <a:r>
              <a:rPr lang="en-AU" sz="800" dirty="0" smtClean="0"/>
              <a:t>Clarithromycin, erythromycin, moxifloxacin</a:t>
            </a:r>
          </a:p>
          <a:p>
            <a:pPr marL="1543050" lvl="3" indent="-171450">
              <a:buFontTx/>
              <a:buChar char="-"/>
            </a:pPr>
            <a:r>
              <a:rPr lang="en-AU" sz="800" dirty="0" smtClean="0"/>
              <a:t>Methadone</a:t>
            </a:r>
          </a:p>
          <a:p>
            <a:pPr marL="1085850" lvl="2" indent="-171450">
              <a:buFontTx/>
              <a:buChar char="-"/>
            </a:pPr>
            <a:r>
              <a:rPr lang="en-AU" sz="800" dirty="0" smtClean="0"/>
              <a:t>Prolongation of the QT interval but MAY cause TdP when used as directed</a:t>
            </a:r>
          </a:p>
          <a:p>
            <a:pPr marL="1543050" lvl="3" indent="-171450">
              <a:buFontTx/>
              <a:buChar char="-"/>
            </a:pPr>
            <a:r>
              <a:rPr lang="en-AU" sz="800" dirty="0" smtClean="0"/>
              <a:t>Roxithromycin</a:t>
            </a:r>
          </a:p>
          <a:p>
            <a:pPr marL="1543050" lvl="3" indent="-171450">
              <a:buFontTx/>
              <a:buChar char="-"/>
            </a:pPr>
            <a:r>
              <a:rPr lang="en-AU" sz="800" dirty="0" smtClean="0"/>
              <a:t>Clozapine, escitalopram, lithium, venlafaxine</a:t>
            </a:r>
          </a:p>
          <a:p>
            <a:pPr marL="1543050" lvl="3" indent="-171450">
              <a:buFontTx/>
              <a:buChar char="-"/>
            </a:pPr>
            <a:r>
              <a:rPr lang="en-AU" sz="800" dirty="0" smtClean="0"/>
              <a:t>Ondansetron</a:t>
            </a:r>
          </a:p>
          <a:p>
            <a:pPr lvl="1"/>
            <a:r>
              <a:rPr lang="en-AU" sz="800" dirty="0" smtClean="0"/>
              <a:t>Treatment</a:t>
            </a:r>
          </a:p>
          <a:p>
            <a:pPr lvl="0"/>
            <a:r>
              <a:rPr lang="en-AU" sz="800" dirty="0" smtClean="0"/>
              <a:t>                    TdP, have a high risk of degrading to pulseless arrest and must be treated immediately</a:t>
            </a:r>
          </a:p>
          <a:p>
            <a:pPr lvl="1"/>
            <a:r>
              <a:rPr lang="en-AU" sz="800" dirty="0" smtClean="0"/>
              <a:t> Unstable patient: Defibrillation</a:t>
            </a:r>
          </a:p>
          <a:p>
            <a:pPr lvl="1"/>
            <a:r>
              <a:rPr lang="en-AU" sz="800" dirty="0" smtClean="0"/>
              <a:t>“Stable” patient: there is no consensus (therapeutic guidelines). Here are a few ground rules:</a:t>
            </a:r>
          </a:p>
          <a:p>
            <a:pPr marL="628650" lvl="1" indent="-171450">
              <a:buFontTx/>
              <a:buChar char="-"/>
            </a:pPr>
            <a:r>
              <a:rPr lang="en-AU" sz="800" dirty="0" smtClean="0"/>
              <a:t>Never give amiodarone, flecainide, or sotalol in this situation</a:t>
            </a:r>
          </a:p>
          <a:p>
            <a:pPr marL="628650" lvl="1" indent="-171450">
              <a:buFontTx/>
              <a:buChar char="-"/>
            </a:pPr>
            <a:r>
              <a:rPr lang="en-AU" sz="800" dirty="0" smtClean="0"/>
              <a:t>Correct electrolyte imbalance. Keep serum K+ in the 5.0-5.5 mmol/L range</a:t>
            </a:r>
          </a:p>
          <a:p>
            <a:pPr marL="628650" lvl="1" indent="-171450">
              <a:buFontTx/>
              <a:buChar char="-"/>
            </a:pPr>
            <a:r>
              <a:rPr lang="en-AU" sz="800" dirty="0" smtClean="0"/>
              <a:t>Stop the offending drug</a:t>
            </a:r>
          </a:p>
          <a:p>
            <a:pPr marL="628650" lvl="1" indent="-171450">
              <a:buFontTx/>
              <a:buChar char="-"/>
            </a:pPr>
            <a:r>
              <a:rPr lang="en-AU" sz="800" dirty="0" smtClean="0"/>
              <a:t>If there is an underlying bradycardia, give Atropine 0.5mg IV and repeat as required</a:t>
            </a:r>
          </a:p>
          <a:p>
            <a:pPr marL="628650" lvl="1" indent="-171450">
              <a:buFontTx/>
              <a:buChar char="-"/>
            </a:pPr>
            <a:r>
              <a:rPr lang="en-AU" sz="800" dirty="0" smtClean="0"/>
              <a:t>Transvenous pacing is probably the safest but not readily available</a:t>
            </a:r>
          </a:p>
          <a:p>
            <a:pPr marL="628650" lvl="1" indent="-171450">
              <a:buFontTx/>
              <a:buChar char="-"/>
            </a:pPr>
            <a:r>
              <a:rPr lang="en-AU" sz="800" dirty="0" smtClean="0"/>
              <a:t>Mag sulphate: 1-2grams IV over 60-90sec followed by infusion of 1-2g/h.</a:t>
            </a:r>
          </a:p>
          <a:p>
            <a:pPr marL="628650" lvl="1" indent="-171450">
              <a:buFontTx/>
              <a:buChar char="-"/>
            </a:pPr>
            <a:r>
              <a:rPr lang="en-AU" sz="800" dirty="0" smtClean="0"/>
              <a:t>Isoprenaline: 20mg IV repeat if required. Infusion at 1-4mcg/min</a:t>
            </a:r>
            <a:r>
              <a:rPr lang="en-AU" sz="800" baseline="0" dirty="0" smtClean="0"/>
              <a:t> - </a:t>
            </a:r>
            <a:r>
              <a:rPr lang="en-AU" sz="800" dirty="0" smtClean="0"/>
              <a:t>not</a:t>
            </a:r>
            <a:r>
              <a:rPr lang="en-AU" sz="800" baseline="0" dirty="0" smtClean="0"/>
              <a:t>e this can be</a:t>
            </a:r>
            <a:r>
              <a:rPr lang="en-AU" sz="800" dirty="0" smtClean="0"/>
              <a:t> </a:t>
            </a:r>
            <a:r>
              <a:rPr lang="en-AU" sz="800" dirty="0" err="1" smtClean="0"/>
              <a:t>arrhythmogenic</a:t>
            </a:r>
            <a:r>
              <a:rPr lang="en-AU" sz="800" dirty="0" smtClean="0"/>
              <a:t>.</a:t>
            </a:r>
          </a:p>
          <a:p>
            <a:pPr marL="628650" lvl="1" indent="-171450">
              <a:buFontTx/>
              <a:buChar char="-"/>
            </a:pPr>
            <a:r>
              <a:rPr lang="en-AU" sz="800" dirty="0" smtClean="0"/>
              <a:t>Lignocaine 75-100mg/IV over 1-2 mins followed by an infusion 4mg/min for 1 hour then 1-3mg/min</a:t>
            </a:r>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29</a:t>
            </a:fld>
            <a:endParaRPr lang="en-AU" dirty="0"/>
          </a:p>
        </p:txBody>
      </p:sp>
    </p:spTree>
    <p:extLst>
      <p:ext uri="{BB962C8B-B14F-4D97-AF65-F5344CB8AC3E}">
        <p14:creationId xmlns:p14="http://schemas.microsoft.com/office/powerpoint/2010/main" val="352276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399"/>
            <a:ext cx="5573889" cy="4715933"/>
          </a:xfrm>
        </p:spPr>
        <p:txBody>
          <a:bodyPr/>
          <a:lstStyle/>
          <a:p>
            <a:pPr lvl="0"/>
            <a:r>
              <a:rPr lang="en-AU" sz="800" dirty="0" smtClean="0"/>
              <a:t>Cardioversion </a:t>
            </a:r>
            <a:r>
              <a:rPr lang="en-AU" sz="800" dirty="0"/>
              <a:t>is the synchronised electrical therapy to reset the normal activity of the </a:t>
            </a:r>
            <a:r>
              <a:rPr lang="en-AU" sz="800" dirty="0" smtClean="0"/>
              <a:t>heart</a:t>
            </a:r>
          </a:p>
          <a:p>
            <a:pPr lvl="0"/>
            <a:endParaRPr lang="en-AU" sz="800" dirty="0" smtClean="0"/>
          </a:p>
          <a:p>
            <a:pPr lvl="0"/>
            <a:r>
              <a:rPr lang="en-AU" sz="800" dirty="0"/>
              <a:t>Equipment:</a:t>
            </a:r>
          </a:p>
          <a:p>
            <a:pPr lvl="1"/>
            <a:r>
              <a:rPr lang="en-AU" sz="800" dirty="0"/>
              <a:t>Defibrillator required, most </a:t>
            </a:r>
            <a:r>
              <a:rPr lang="en-AU" sz="800" dirty="0" smtClean="0"/>
              <a:t>EDs </a:t>
            </a:r>
            <a:r>
              <a:rPr lang="en-AU" sz="800" dirty="0"/>
              <a:t>have biphasic defibrillators.</a:t>
            </a:r>
            <a:r>
              <a:rPr lang="en-AU" sz="800" dirty="0" smtClean="0"/>
              <a:t> </a:t>
            </a:r>
          </a:p>
          <a:p>
            <a:pPr lvl="1"/>
            <a:r>
              <a:rPr lang="en-AU" sz="800" dirty="0" smtClean="0"/>
              <a:t>Turn </a:t>
            </a:r>
            <a:r>
              <a:rPr lang="en-AU" sz="800" dirty="0"/>
              <a:t>on the device. </a:t>
            </a:r>
          </a:p>
          <a:p>
            <a:pPr lvl="1"/>
            <a:r>
              <a:rPr lang="en-AU" sz="800" dirty="0"/>
              <a:t>Positioning of the paddles/pads: antero-apical position is one paddle to the right of the upper half of the sternum below the clavicle and one to the left of the left nipple in the axilla.  This is the preferred position for a supine patient</a:t>
            </a:r>
          </a:p>
          <a:p>
            <a:pPr lvl="1"/>
            <a:r>
              <a:rPr lang="en-AU" sz="800" dirty="0"/>
              <a:t>Paddles: paddles or pads have a conducting gel or gel pad. These are firmly applied to the chest wall. Good contact with the skin ensures shock </a:t>
            </a:r>
            <a:r>
              <a:rPr lang="en-AU" sz="800" dirty="0" smtClean="0"/>
              <a:t>efficiency (watch out for hair, patches, jewellery</a:t>
            </a:r>
            <a:r>
              <a:rPr lang="en-AU" sz="800" baseline="0" dirty="0" smtClean="0"/>
              <a:t>, pacemakers, etc)</a:t>
            </a:r>
            <a:r>
              <a:rPr lang="en-AU" sz="800" dirty="0" smtClean="0"/>
              <a:t>. </a:t>
            </a:r>
            <a:r>
              <a:rPr lang="en-AU" sz="800" dirty="0"/>
              <a:t>Outcomes are better with larger paddles/electrodes</a:t>
            </a:r>
            <a:r>
              <a:rPr lang="en-AU" sz="800" dirty="0" smtClean="0"/>
              <a:t> </a:t>
            </a:r>
            <a:r>
              <a:rPr lang="en-US" sz="800" dirty="0" smtClean="0"/>
              <a:t>i.e.</a:t>
            </a:r>
            <a:r>
              <a:rPr lang="en-AU" sz="800" dirty="0" smtClean="0"/>
              <a:t> </a:t>
            </a:r>
            <a:r>
              <a:rPr lang="en-AU" sz="800" dirty="0"/>
              <a:t>12cm better than </a:t>
            </a:r>
            <a:r>
              <a:rPr lang="en-AU" sz="800" dirty="0" smtClean="0"/>
              <a:t>8cm</a:t>
            </a:r>
          </a:p>
          <a:p>
            <a:pPr lvl="1"/>
            <a:endParaRPr lang="en-AU" sz="800" dirty="0" smtClean="0"/>
          </a:p>
          <a:p>
            <a:pPr lvl="0"/>
            <a:r>
              <a:rPr lang="en-AU" sz="800" u="sng" dirty="0"/>
              <a:t>Drugs for sedation</a:t>
            </a:r>
            <a:r>
              <a:rPr lang="en-AU" sz="800" dirty="0"/>
              <a:t>:</a:t>
            </a:r>
          </a:p>
          <a:p>
            <a:pPr lvl="1"/>
            <a:r>
              <a:rPr lang="en-AU" sz="800" dirty="0"/>
              <a:t>For cardiac arrest, defibrillation is part of the immediate resuscitation </a:t>
            </a:r>
            <a:r>
              <a:rPr lang="en-AU" sz="800" dirty="0" smtClean="0"/>
              <a:t>process and sedation</a:t>
            </a:r>
            <a:r>
              <a:rPr lang="en-AU" sz="800" baseline="0" dirty="0" smtClean="0"/>
              <a:t> is not needed.</a:t>
            </a:r>
            <a:endParaRPr lang="en-AU" sz="800" dirty="0" smtClean="0"/>
          </a:p>
          <a:p>
            <a:pPr lvl="1"/>
            <a:r>
              <a:rPr lang="en-AU" sz="800" dirty="0"/>
              <a:t>For elective cardioversion, anaesthesia and procedural monitoring is required</a:t>
            </a:r>
          </a:p>
          <a:p>
            <a:pPr lvl="1"/>
            <a:r>
              <a:rPr lang="en-AU" sz="800" dirty="0"/>
              <a:t>Equipment for airway management is essential. This includes IV access. Note that patient explanation and informed consent are both required. </a:t>
            </a:r>
          </a:p>
          <a:p>
            <a:pPr lvl="1"/>
            <a:r>
              <a:rPr lang="en-AU" sz="800" dirty="0"/>
              <a:t>Sedating agents </a:t>
            </a:r>
            <a:r>
              <a:rPr lang="en-AU" sz="800" dirty="0" smtClean="0"/>
              <a:t>and analgesia are given intravenously and together it is called Procedural Sedation and Analgesia (PSA). There is a choice of drugs. The common combination is midazolam and fentanyl.  </a:t>
            </a:r>
            <a:endParaRPr lang="en-AU" sz="800" dirty="0"/>
          </a:p>
          <a:p>
            <a:pPr lvl="1"/>
            <a:r>
              <a:rPr lang="en-AU" sz="800" dirty="0"/>
              <a:t>Continuous cardiac monitoring are maintained throughout the procedure and </a:t>
            </a:r>
            <a:r>
              <a:rPr lang="en-AU" sz="800" dirty="0" smtClean="0"/>
              <a:t>afterwards</a:t>
            </a:r>
          </a:p>
          <a:p>
            <a:pPr>
              <a:buFont typeface="Arial"/>
              <a:buChar char="•"/>
            </a:pPr>
            <a:r>
              <a:rPr lang="en-AU" sz="800" baseline="0" dirty="0" smtClean="0"/>
              <a:t> </a:t>
            </a:r>
            <a:r>
              <a:rPr lang="en-AU" sz="800" b="1" dirty="0" smtClean="0"/>
              <a:t>Midazolam</a:t>
            </a:r>
            <a:r>
              <a:rPr lang="en-AU" sz="800" dirty="0"/>
              <a:t>: Short acting benzodiazepine for minimal sedation.</a:t>
            </a:r>
            <a:r>
              <a:rPr lang="en-AU" sz="800" dirty="0" smtClean="0"/>
              <a:t> Maximum dose </a:t>
            </a:r>
            <a:r>
              <a:rPr lang="en-AU" sz="800" dirty="0"/>
              <a:t>is 0.1mg/kg </a:t>
            </a:r>
            <a:r>
              <a:rPr lang="en-AU" sz="800" dirty="0" smtClean="0"/>
              <a:t>IV</a:t>
            </a:r>
          </a:p>
          <a:p>
            <a:pPr lvl="1">
              <a:buFont typeface="Arial"/>
              <a:buChar char="•"/>
            </a:pPr>
            <a:r>
              <a:rPr lang="en-AU" sz="800" baseline="0" dirty="0" smtClean="0"/>
              <a:t> </a:t>
            </a:r>
            <a:r>
              <a:rPr lang="en-AU" sz="800" dirty="0" smtClean="0"/>
              <a:t>Peak </a:t>
            </a:r>
            <a:r>
              <a:rPr lang="en-AU" sz="800" dirty="0"/>
              <a:t>effect within 2-3 mins. Duration of action is up to 1 hours</a:t>
            </a:r>
            <a:r>
              <a:rPr lang="en-AU" sz="800" dirty="0" smtClean="0"/>
              <a:t> </a:t>
            </a:r>
          </a:p>
          <a:p>
            <a:pPr lvl="1">
              <a:buFont typeface="Arial"/>
              <a:buChar char="•"/>
            </a:pPr>
            <a:r>
              <a:rPr lang="en-AU" sz="800" baseline="0" dirty="0" smtClean="0"/>
              <a:t> </a:t>
            </a:r>
            <a:r>
              <a:rPr lang="en-AU" sz="800" dirty="0" smtClean="0"/>
              <a:t>Retrograde </a:t>
            </a:r>
            <a:r>
              <a:rPr lang="en-AU" sz="800" dirty="0"/>
              <a:t>amnesia is 20-30 </a:t>
            </a:r>
            <a:r>
              <a:rPr lang="en-AU" sz="800" dirty="0" smtClean="0"/>
              <a:t>mins</a:t>
            </a:r>
          </a:p>
          <a:p>
            <a:pPr lvl="1">
              <a:buFont typeface="Arial"/>
              <a:buChar char="•"/>
            </a:pPr>
            <a:r>
              <a:rPr lang="en-AU" sz="800" baseline="0" dirty="0" smtClean="0"/>
              <a:t> </a:t>
            </a:r>
            <a:r>
              <a:rPr lang="en-AU" sz="800" dirty="0" smtClean="0"/>
              <a:t>If </a:t>
            </a:r>
            <a:r>
              <a:rPr lang="en-AU" sz="800" dirty="0"/>
              <a:t>given with an opiate, it can increase the risk of respiratory </a:t>
            </a:r>
            <a:r>
              <a:rPr lang="en-AU" sz="800" dirty="0" smtClean="0"/>
              <a:t>depression</a:t>
            </a:r>
          </a:p>
          <a:p>
            <a:pPr lvl="1">
              <a:buFont typeface="Arial"/>
              <a:buChar char="•"/>
            </a:pPr>
            <a:r>
              <a:rPr lang="en-AU" sz="800" baseline="0" dirty="0" smtClean="0"/>
              <a:t> </a:t>
            </a:r>
            <a:r>
              <a:rPr lang="en-AU" sz="800" dirty="0" smtClean="0"/>
              <a:t>Side Effects: </a:t>
            </a:r>
            <a:r>
              <a:rPr lang="en-AU" sz="800" dirty="0"/>
              <a:t>hypotension if patient is </a:t>
            </a:r>
            <a:r>
              <a:rPr lang="en-AU" sz="800" dirty="0" smtClean="0"/>
              <a:t>hypovolaemic</a:t>
            </a:r>
          </a:p>
          <a:p>
            <a:pPr lvl="0">
              <a:buFont typeface="Arial"/>
              <a:buChar char="•"/>
            </a:pPr>
            <a:r>
              <a:rPr lang="en-AU" sz="800" dirty="0" smtClean="0"/>
              <a:t> </a:t>
            </a:r>
            <a:r>
              <a:rPr lang="en-AU" sz="800" b="1" dirty="0" smtClean="0"/>
              <a:t>Fentanyl</a:t>
            </a:r>
            <a:r>
              <a:rPr lang="en-AU" sz="800" dirty="0" smtClean="0"/>
              <a:t>: Short </a:t>
            </a:r>
            <a:r>
              <a:rPr lang="en-AU" sz="800" dirty="0"/>
              <a:t>acting </a:t>
            </a:r>
            <a:r>
              <a:rPr lang="en-AU" sz="800" dirty="0" smtClean="0"/>
              <a:t>opiod,. Maximum dose is 1-3microgram/kg given over 3-5mins. </a:t>
            </a:r>
          </a:p>
          <a:p>
            <a:pPr lvl="1">
              <a:buFont typeface="Arial"/>
              <a:buChar char="•"/>
            </a:pPr>
            <a:r>
              <a:rPr lang="en-AU" sz="800" baseline="0" dirty="0" smtClean="0"/>
              <a:t> </a:t>
            </a:r>
            <a:r>
              <a:rPr lang="en-AU" sz="800" dirty="0" smtClean="0"/>
              <a:t>onset </a:t>
            </a:r>
            <a:r>
              <a:rPr lang="en-AU" sz="800" dirty="0"/>
              <a:t>is &lt; 1min and peaks in </a:t>
            </a:r>
            <a:r>
              <a:rPr lang="en-AU" sz="800" dirty="0" smtClean="0"/>
              <a:t>2-3mins</a:t>
            </a:r>
          </a:p>
          <a:p>
            <a:pPr lvl="1">
              <a:buFont typeface="Arial"/>
              <a:buChar char="•"/>
            </a:pPr>
            <a:r>
              <a:rPr lang="en-AU" sz="800" baseline="0" dirty="0"/>
              <a:t> </a:t>
            </a:r>
            <a:r>
              <a:rPr lang="en-AU" sz="800" dirty="0" smtClean="0"/>
              <a:t>Duration </a:t>
            </a:r>
            <a:r>
              <a:rPr lang="en-AU" sz="800" dirty="0"/>
              <a:t>is 30mins to 1 </a:t>
            </a:r>
            <a:r>
              <a:rPr lang="en-AU" sz="800" dirty="0" smtClean="0"/>
              <a:t>hours</a:t>
            </a:r>
          </a:p>
          <a:p>
            <a:pPr lvl="1">
              <a:buFont typeface="Arial"/>
              <a:buChar char="•"/>
            </a:pPr>
            <a:r>
              <a:rPr lang="en-AU" sz="800" baseline="0" dirty="0" smtClean="0"/>
              <a:t> </a:t>
            </a:r>
            <a:r>
              <a:rPr lang="en-AU" sz="800" dirty="0" smtClean="0"/>
              <a:t>Used </a:t>
            </a:r>
            <a:r>
              <a:rPr lang="en-AU" sz="800" dirty="0"/>
              <a:t>alone as single minimal sedation .</a:t>
            </a:r>
            <a:r>
              <a:rPr lang="en-AU" sz="800" dirty="0" smtClean="0"/>
              <a:t> </a:t>
            </a:r>
          </a:p>
          <a:p>
            <a:pPr lvl="1">
              <a:buFont typeface="Arial"/>
              <a:buChar char="•"/>
            </a:pPr>
            <a:r>
              <a:rPr lang="en-AU" sz="800" dirty="0" smtClean="0"/>
              <a:t> In </a:t>
            </a:r>
            <a:r>
              <a:rPr lang="en-AU" sz="800" dirty="0"/>
              <a:t>combination with midazolam for moderate to deep </a:t>
            </a:r>
            <a:r>
              <a:rPr lang="en-AU" sz="800" dirty="0" smtClean="0"/>
              <a:t>PSA</a:t>
            </a:r>
          </a:p>
          <a:p>
            <a:pPr lvl="1">
              <a:buFont typeface="Arial"/>
              <a:buChar char="•"/>
            </a:pPr>
            <a:r>
              <a:rPr lang="en-AU" sz="800" baseline="0" dirty="0" smtClean="0"/>
              <a:t> </a:t>
            </a:r>
            <a:r>
              <a:rPr lang="en-AU" sz="800" dirty="0" smtClean="0"/>
              <a:t>SE</a:t>
            </a:r>
            <a:r>
              <a:rPr lang="en-AU" sz="800" dirty="0"/>
              <a:t>: </a:t>
            </a:r>
            <a:r>
              <a:rPr lang="en-AU" sz="800" dirty="0" smtClean="0"/>
              <a:t>rigid </a:t>
            </a:r>
            <a:r>
              <a:rPr lang="en-AU" sz="800" dirty="0"/>
              <a:t>chest syndrome is rare characterised by respiratory muscle spasms leading to respiratory depression or apnoea. Usually if doses are in the &gt;5mcg/kg are given in fast IV bolus. Not reversible with antagonists, intubation and rapid sequence induction is required. Usually happens when the line is flushed quickly.</a:t>
            </a:r>
            <a:r>
              <a:rPr lang="en-AU" sz="800" dirty="0" smtClean="0"/>
              <a:t> </a:t>
            </a:r>
          </a:p>
          <a:p>
            <a:pPr lvl="0">
              <a:buFont typeface="Arial"/>
              <a:buChar char="•"/>
            </a:pPr>
            <a:r>
              <a:rPr lang="en-AU" sz="800" dirty="0" smtClean="0"/>
              <a:t> </a:t>
            </a:r>
            <a:r>
              <a:rPr lang="en-AU" sz="800" b="1" dirty="0" smtClean="0"/>
              <a:t>Cautions</a:t>
            </a:r>
          </a:p>
          <a:p>
            <a:pPr lvl="1">
              <a:buFont typeface="Arial"/>
              <a:buChar char="•"/>
            </a:pPr>
            <a:r>
              <a:rPr lang="en-AU" sz="800" b="0" dirty="0" smtClean="0"/>
              <a:t> With a low cardiac output</a:t>
            </a:r>
            <a:r>
              <a:rPr lang="en-AU" sz="800" b="0" baseline="0" dirty="0" smtClean="0"/>
              <a:t> state the drugs will take longer to work and smaller amounts are commonly required.  Give each drug at least 5 minutes to take effect.</a:t>
            </a:r>
          </a:p>
          <a:p>
            <a:pPr lvl="1">
              <a:buFont typeface="Arial"/>
              <a:buChar char="•"/>
            </a:pPr>
            <a:r>
              <a:rPr lang="en-AU" sz="800" b="0" baseline="0" dirty="0" smtClean="0"/>
              <a:t> Do not give maximum dose as a bolus.  Start off small and work your way up to the maximum dose, if needed!</a:t>
            </a:r>
          </a:p>
          <a:p>
            <a:pPr lvl="1">
              <a:buFont typeface="Arial"/>
              <a:buNone/>
            </a:pPr>
            <a:endParaRPr lang="en-AU" sz="800" b="1" u="sng" dirty="0" smtClean="0"/>
          </a:p>
          <a:p>
            <a:pPr lvl="1"/>
            <a:r>
              <a:rPr lang="en-AU" sz="800" b="1" u="sng" dirty="0" smtClean="0"/>
              <a:t>Personnel</a:t>
            </a:r>
          </a:p>
          <a:p>
            <a:pPr lvl="1"/>
            <a:r>
              <a:rPr lang="en-AU" sz="800" b="0" u="none" dirty="0" smtClean="0"/>
              <a:t>Prepare</a:t>
            </a:r>
            <a:r>
              <a:rPr lang="en-AU" sz="800" b="0" u="none" baseline="0" dirty="0" smtClean="0"/>
              <a:t> for deterioration, with staff readily available for intubation and cardiac arrest protocols. Senior staff should be aware and present for this high risk procedure.</a:t>
            </a:r>
            <a:endParaRPr lang="en-AU" sz="800" b="0" u="none" dirty="0" smtClean="0"/>
          </a:p>
          <a:p>
            <a:pPr lvl="1"/>
            <a:endParaRPr lang="en-AU" sz="800" b="1" u="sng" dirty="0" smtClean="0"/>
          </a:p>
          <a:p>
            <a:pPr lvl="1"/>
            <a:r>
              <a:rPr lang="en-AU" sz="800" b="1" u="sng" dirty="0" smtClean="0"/>
              <a:t>Procedure</a:t>
            </a:r>
            <a:r>
              <a:rPr lang="en-AU" sz="800" b="1" u="sng" dirty="0"/>
              <a:t>:</a:t>
            </a:r>
            <a:endParaRPr lang="en-AU" sz="800" b="1" u="sng" dirty="0" smtClean="0"/>
          </a:p>
          <a:p>
            <a:pPr lvl="1">
              <a:buFont typeface="Arial"/>
              <a:buChar char="•"/>
            </a:pPr>
            <a:r>
              <a:rPr lang="en-AU" sz="800" dirty="0" smtClean="0"/>
              <a:t> Check </a:t>
            </a:r>
            <a:r>
              <a:rPr lang="en-AU" sz="800" dirty="0"/>
              <a:t>that the defibrillator is in synchronised </a:t>
            </a:r>
            <a:r>
              <a:rPr lang="en-AU" sz="800" dirty="0" smtClean="0"/>
              <a:t>mode</a:t>
            </a:r>
          </a:p>
          <a:p>
            <a:pPr lvl="1">
              <a:buFont typeface="Arial"/>
              <a:buChar char="•"/>
            </a:pPr>
            <a:r>
              <a:rPr lang="en-AU" sz="800" baseline="0" dirty="0" smtClean="0"/>
              <a:t> </a:t>
            </a:r>
            <a:r>
              <a:rPr lang="en-AU" sz="800" dirty="0" smtClean="0"/>
              <a:t>Select </a:t>
            </a:r>
            <a:r>
              <a:rPr lang="en-AU" sz="800" dirty="0"/>
              <a:t>energy level: monophasic defibrillators: 50J for PSVT and atrial flutter. 100J for VT and atrial </a:t>
            </a:r>
            <a:r>
              <a:rPr lang="en-AU" sz="800" dirty="0" smtClean="0"/>
              <a:t>fibrillation</a:t>
            </a:r>
          </a:p>
          <a:p>
            <a:pPr lvl="1">
              <a:buFont typeface="Arial"/>
              <a:buChar char="•"/>
            </a:pPr>
            <a:r>
              <a:rPr lang="en-AU" sz="800" baseline="0" dirty="0" smtClean="0"/>
              <a:t> </a:t>
            </a:r>
            <a:r>
              <a:rPr lang="en-AU" sz="800" dirty="0" smtClean="0"/>
              <a:t>Energy </a:t>
            </a:r>
            <a:r>
              <a:rPr lang="en-AU" sz="800" dirty="0"/>
              <a:t>level for biphasic: 200J for cardiac arrest. 100J for VT and AF. 50J for PSVT and atrial </a:t>
            </a:r>
            <a:r>
              <a:rPr lang="en-AU" sz="800" dirty="0" smtClean="0"/>
              <a:t>flutter.</a:t>
            </a:r>
          </a:p>
          <a:p>
            <a:pPr lvl="1">
              <a:buFont typeface="Arial"/>
              <a:buChar char="•"/>
            </a:pPr>
            <a:r>
              <a:rPr lang="en-AU" sz="800" baseline="0" dirty="0" smtClean="0"/>
              <a:t> </a:t>
            </a:r>
            <a:r>
              <a:rPr lang="en-AU" sz="800" dirty="0" smtClean="0"/>
              <a:t>Commence PSA – slowly</a:t>
            </a:r>
          </a:p>
          <a:p>
            <a:pPr lvl="1">
              <a:buFont typeface="Arial"/>
              <a:buChar char="•"/>
            </a:pPr>
            <a:r>
              <a:rPr lang="en-AU" sz="800" baseline="0" dirty="0"/>
              <a:t> </a:t>
            </a:r>
            <a:r>
              <a:rPr lang="en-AU" sz="800" dirty="0" smtClean="0"/>
              <a:t>Apply </a:t>
            </a:r>
            <a:r>
              <a:rPr lang="en-AU" sz="800" dirty="0"/>
              <a:t>the paddles and </a:t>
            </a:r>
            <a:r>
              <a:rPr lang="en-AU" sz="800" dirty="0" smtClean="0"/>
              <a:t>charge</a:t>
            </a:r>
          </a:p>
          <a:p>
            <a:pPr lvl="1">
              <a:buFont typeface="Arial"/>
              <a:buChar char="•"/>
            </a:pPr>
            <a:r>
              <a:rPr lang="en-AU" sz="800" baseline="0" dirty="0" smtClean="0"/>
              <a:t> </a:t>
            </a:r>
            <a:r>
              <a:rPr lang="en-AU" sz="800" dirty="0" smtClean="0"/>
              <a:t>Check </a:t>
            </a:r>
            <a:r>
              <a:rPr lang="en-AU" sz="800" dirty="0"/>
              <a:t>that no personnel is in contact with the patient or the trolley and call out  for everyone to stand </a:t>
            </a:r>
            <a:r>
              <a:rPr lang="en-AU" sz="800" dirty="0" smtClean="0"/>
              <a:t>clear</a:t>
            </a:r>
          </a:p>
          <a:p>
            <a:pPr lvl="1">
              <a:buFont typeface="Arial"/>
              <a:buChar char="•"/>
            </a:pPr>
            <a:r>
              <a:rPr lang="en-AU" sz="800" baseline="0" dirty="0" smtClean="0"/>
              <a:t> </a:t>
            </a:r>
            <a:r>
              <a:rPr lang="en-AU" sz="800" dirty="0" smtClean="0"/>
              <a:t>Discharge </a:t>
            </a:r>
            <a:r>
              <a:rPr lang="en-AU" sz="800" dirty="0"/>
              <a:t>the </a:t>
            </a:r>
            <a:r>
              <a:rPr lang="en-AU" sz="800" dirty="0" smtClean="0"/>
              <a:t>shock</a:t>
            </a:r>
          </a:p>
          <a:p>
            <a:pPr lvl="1">
              <a:buFont typeface="Arial"/>
              <a:buChar char="•"/>
            </a:pPr>
            <a:r>
              <a:rPr lang="en-AU" sz="800" baseline="0" dirty="0" smtClean="0"/>
              <a:t> </a:t>
            </a:r>
            <a:r>
              <a:rPr lang="en-AU" sz="800" dirty="0" smtClean="0"/>
              <a:t>Review </a:t>
            </a:r>
            <a:r>
              <a:rPr lang="en-AU" sz="800" dirty="0"/>
              <a:t>the </a:t>
            </a:r>
            <a:r>
              <a:rPr lang="en-AU" sz="800" dirty="0" smtClean="0"/>
              <a:t>outcome and Reassess the patient.</a:t>
            </a:r>
          </a:p>
          <a:p>
            <a:r>
              <a:rPr lang="en-AU" dirty="0" smtClean="0"/>
              <a:t> </a:t>
            </a:r>
            <a:endParaRPr lang="en-AU" sz="1050" dirty="0" smtClean="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30</a:t>
            </a:fld>
            <a:endParaRPr lang="en-AU" dirty="0"/>
          </a:p>
        </p:txBody>
      </p:sp>
    </p:spTree>
    <p:extLst>
      <p:ext uri="{BB962C8B-B14F-4D97-AF65-F5344CB8AC3E}">
        <p14:creationId xmlns:p14="http://schemas.microsoft.com/office/powerpoint/2010/main" val="1230475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31</a:t>
            </a:fld>
            <a:endParaRPr lang="en-AU" dirty="0"/>
          </a:p>
        </p:txBody>
      </p:sp>
    </p:spTree>
    <p:extLst>
      <p:ext uri="{BB962C8B-B14F-4D97-AF65-F5344CB8AC3E}">
        <p14:creationId xmlns:p14="http://schemas.microsoft.com/office/powerpoint/2010/main" val="218668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the</a:t>
            </a:r>
            <a:r>
              <a:rPr lang="en-AU" baseline="0" dirty="0" smtClean="0"/>
              <a:t> brief for the scenario.  Introduce the patient -  a generic photo can help set the scene.  A written history follows on the next slide.</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32</a:t>
            </a:fld>
            <a:endParaRPr lang="en-AU" dirty="0"/>
          </a:p>
        </p:txBody>
      </p:sp>
    </p:spTree>
    <p:extLst>
      <p:ext uri="{BB962C8B-B14F-4D97-AF65-F5344CB8AC3E}">
        <p14:creationId xmlns:p14="http://schemas.microsoft.com/office/powerpoint/2010/main" val="3191198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33</a:t>
            </a:fld>
            <a:endParaRPr lang="en-AU" dirty="0"/>
          </a:p>
        </p:txBody>
      </p:sp>
    </p:spTree>
    <p:extLst>
      <p:ext uri="{BB962C8B-B14F-4D97-AF65-F5344CB8AC3E}">
        <p14:creationId xmlns:p14="http://schemas.microsoft.com/office/powerpoint/2010/main" val="315579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GB" dirty="0"/>
              <a:t>Any Questions or discussion points?</a:t>
            </a:r>
          </a:p>
        </p:txBody>
      </p:sp>
      <p:sp>
        <p:nvSpPr>
          <p:cNvPr id="3686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27868" indent="-279949">
              <a:defRPr kumimoji="1" sz="2400">
                <a:solidFill>
                  <a:schemeClr val="tx1"/>
                </a:solidFill>
                <a:latin typeface="Times New Roman" charset="0"/>
                <a:ea typeface="ＭＳ Ｐゴシック" charset="0"/>
              </a:defRPr>
            </a:lvl2pPr>
            <a:lvl3pPr marL="1119797" indent="-223959">
              <a:defRPr kumimoji="1" sz="2400">
                <a:solidFill>
                  <a:schemeClr val="tx1"/>
                </a:solidFill>
                <a:latin typeface="Times New Roman" charset="0"/>
                <a:ea typeface="ＭＳ Ｐゴシック" charset="0"/>
              </a:defRPr>
            </a:lvl3pPr>
            <a:lvl4pPr marL="1567716" indent="-223959">
              <a:defRPr kumimoji="1" sz="2400">
                <a:solidFill>
                  <a:schemeClr val="tx1"/>
                </a:solidFill>
                <a:latin typeface="Times New Roman" charset="0"/>
                <a:ea typeface="ＭＳ Ｐゴシック" charset="0"/>
              </a:defRPr>
            </a:lvl4pPr>
            <a:lvl5pPr marL="2015635" indent="-223959">
              <a:defRPr kumimoji="1" sz="2400">
                <a:solidFill>
                  <a:schemeClr val="tx1"/>
                </a:solidFill>
                <a:latin typeface="Times New Roman" charset="0"/>
                <a:ea typeface="ＭＳ Ｐゴシック" charset="0"/>
              </a:defRPr>
            </a:lvl5pPr>
            <a:lvl6pPr marL="2463554" indent="-223959" eaLnBrk="0" fontAlgn="base" hangingPunct="0">
              <a:spcBef>
                <a:spcPct val="0"/>
              </a:spcBef>
              <a:spcAft>
                <a:spcPct val="0"/>
              </a:spcAft>
              <a:defRPr kumimoji="1" sz="2400">
                <a:solidFill>
                  <a:schemeClr val="tx1"/>
                </a:solidFill>
                <a:latin typeface="Times New Roman" charset="0"/>
                <a:ea typeface="ＭＳ Ｐゴシック" charset="0"/>
              </a:defRPr>
            </a:lvl6pPr>
            <a:lvl7pPr marL="2911472" indent="-223959" eaLnBrk="0" fontAlgn="base" hangingPunct="0">
              <a:spcBef>
                <a:spcPct val="0"/>
              </a:spcBef>
              <a:spcAft>
                <a:spcPct val="0"/>
              </a:spcAft>
              <a:defRPr kumimoji="1" sz="2400">
                <a:solidFill>
                  <a:schemeClr val="tx1"/>
                </a:solidFill>
                <a:latin typeface="Times New Roman" charset="0"/>
                <a:ea typeface="ＭＳ Ｐゴシック" charset="0"/>
              </a:defRPr>
            </a:lvl7pPr>
            <a:lvl8pPr marL="3359391" indent="-223959" eaLnBrk="0" fontAlgn="base" hangingPunct="0">
              <a:spcBef>
                <a:spcPct val="0"/>
              </a:spcBef>
              <a:spcAft>
                <a:spcPct val="0"/>
              </a:spcAft>
              <a:defRPr kumimoji="1" sz="2400">
                <a:solidFill>
                  <a:schemeClr val="tx1"/>
                </a:solidFill>
                <a:latin typeface="Times New Roman" charset="0"/>
                <a:ea typeface="ＭＳ Ｐゴシック" charset="0"/>
              </a:defRPr>
            </a:lvl8pPr>
            <a:lvl9pPr marL="3807310" indent="-223959"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F8FE9D9A-F545-F948-9FCB-64407F893FB5}" type="slidenum">
              <a:rPr kumimoji="0" lang="en-AU" sz="1200">
                <a:latin typeface="Arial" charset="0"/>
              </a:rPr>
              <a:pPr eaLnBrk="1" hangingPunct="1"/>
              <a:t>34</a:t>
            </a:fld>
            <a:endParaRPr kumimoji="0" lang="en-AU" sz="1200"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Hopefully you have enjoyed this</a:t>
            </a:r>
            <a:r>
              <a:rPr lang="en-GB" baseline="0" dirty="0" smtClean="0"/>
              <a:t> session and have learned something too.  Through the presentation, the cases and the scenario we have covered</a:t>
            </a:r>
          </a:p>
          <a:p>
            <a:pPr>
              <a:buFont typeface="Arial"/>
              <a:buChar char="•"/>
            </a:pPr>
            <a:r>
              <a:rPr lang="en-GB" baseline="0" dirty="0" smtClean="0"/>
              <a:t> The importance of a structured approach to assessment and management of patients with tachyarrhythmias.</a:t>
            </a:r>
          </a:p>
          <a:p>
            <a:pPr>
              <a:buFont typeface="Arial"/>
              <a:buChar char="•"/>
            </a:pPr>
            <a:r>
              <a:rPr lang="en-GB" baseline="0" dirty="0" smtClean="0"/>
              <a:t> Covered the indications and appropriate use of electrical and chemical cardioversion.</a:t>
            </a:r>
          </a:p>
          <a:p>
            <a:pPr>
              <a:buFont typeface="Arial"/>
              <a:buChar char="•"/>
            </a:pPr>
            <a:r>
              <a:rPr lang="en-GB" baseline="0" dirty="0" smtClean="0"/>
              <a:t> We have highlighted the use of care when administering sedative medications to this patient population</a:t>
            </a:r>
          </a:p>
          <a:p>
            <a:pPr>
              <a:buFont typeface="Arial"/>
              <a:buChar char="•"/>
            </a:pPr>
            <a:r>
              <a:rPr lang="en-GB" baseline="0" dirty="0" smtClean="0"/>
              <a:t> We work in multidisciplinary teams, it is important to make our lives, and the treatment of our patients easier.  To do this we need to be aware of non-technical skills and how we can use them to treat patients more efficiently.</a:t>
            </a:r>
            <a:endParaRPr lang="en-GB"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35</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it suggests</a:t>
            </a:r>
          </a:p>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36</a:t>
            </a:fld>
            <a:endParaRPr lang="en-AU" dirty="0"/>
          </a:p>
        </p:txBody>
      </p:sp>
    </p:spTree>
    <p:extLst>
      <p:ext uri="{BB962C8B-B14F-4D97-AF65-F5344CB8AC3E}">
        <p14:creationId xmlns:p14="http://schemas.microsoft.com/office/powerpoint/2010/main" val="275078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are the author</a:t>
            </a:r>
          </a:p>
          <a:p>
            <a:r>
              <a:rPr lang="en-AU" dirty="0" smtClean="0"/>
              <a:t>The EdWISE curriculum development team will</a:t>
            </a:r>
            <a:r>
              <a:rPr lang="en-AU" baseline="0" dirty="0" smtClean="0"/>
              <a:t> </a:t>
            </a:r>
            <a:r>
              <a:rPr lang="en-AU" dirty="0" smtClean="0"/>
              <a:t>complete the rest</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37</a:t>
            </a:fld>
            <a:endParaRPr lang="en-AU"/>
          </a:p>
        </p:txBody>
      </p:sp>
    </p:spTree>
    <p:extLst>
      <p:ext uri="{BB962C8B-B14F-4D97-AF65-F5344CB8AC3E}">
        <p14:creationId xmlns:p14="http://schemas.microsoft.com/office/powerpoint/2010/main" val="284551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5</a:t>
            </a:fld>
            <a:endParaRPr lang="en-AU"/>
          </a:p>
        </p:txBody>
      </p:sp>
    </p:spTree>
    <p:extLst>
      <p:ext uri="{BB962C8B-B14F-4D97-AF65-F5344CB8AC3E}">
        <p14:creationId xmlns:p14="http://schemas.microsoft.com/office/powerpoint/2010/main" val="32576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Challenge</a:t>
            </a:r>
            <a:r>
              <a:rPr lang="en-AU" baseline="0" dirty="0" smtClean="0"/>
              <a:t> of video conferencing tips: don’t change your seat, speak up nice &amp; clearly</a:t>
            </a:r>
          </a:p>
          <a:p>
            <a:pPr marL="171450" indent="-171450">
              <a:buFont typeface="Arial" pitchFamily="34" charset="0"/>
              <a:buChar char="•"/>
            </a:pPr>
            <a:r>
              <a:rPr lang="en-AU" baseline="0" dirty="0" smtClean="0"/>
              <a:t>Details collected and de-identified for reporting purposes</a:t>
            </a:r>
          </a:p>
          <a:p>
            <a:pPr marL="171450" indent="-171450">
              <a:buFont typeface="Arial" pitchFamily="34" charset="0"/>
              <a:buChar char="•"/>
            </a:pPr>
            <a:r>
              <a:rPr lang="en-AU" baseline="0" dirty="0" smtClean="0"/>
              <a:t>Signed form, don't speak outside about how people performed as not necessarily indicative of real life, chance to try new things, don’t tell anyone about the scenarios as they used again on subsequent courses.</a:t>
            </a:r>
          </a:p>
          <a:p>
            <a:pPr marL="171450" indent="-171450">
              <a:buFont typeface="Arial" pitchFamily="34" charset="0"/>
              <a:buChar char="•"/>
            </a:pPr>
            <a:r>
              <a:rPr lang="en-AU" baseline="0" dirty="0" smtClean="0"/>
              <a:t>We try to use best evidence practice and strive to include as up-to-date material as possible.  Please do refer to your local policies, guidelines and protocols.</a:t>
            </a:r>
          </a:p>
          <a:p>
            <a:pPr marL="171450" indent="-171450">
              <a:buFont typeface="Arial" pitchFamily="34" charset="0"/>
              <a:buChar char="•"/>
            </a:pPr>
            <a:r>
              <a:rPr lang="en-AU" baseline="0" dirty="0" smtClean="0"/>
              <a:t>Debriefing is a chance to reflect upon what we did and how that translates to the workplace.  Please use this time to explore the complexities of performance and decision making.  Please contribute, we will all learn from each other’s experiences.  </a:t>
            </a:r>
          </a:p>
          <a:p>
            <a:pPr marL="171450" indent="-171450">
              <a:buFont typeface="Arial" pitchFamily="34" charset="0"/>
              <a:buChar char="•"/>
            </a:pPr>
            <a:r>
              <a:rPr lang="en-AU" baseline="0" dirty="0" smtClean="0"/>
              <a:t>Like most things in life, the more that you put in the more you will take away with you.  </a:t>
            </a:r>
          </a:p>
          <a:p>
            <a:pPr marL="171450" indent="-171450">
              <a:buFont typeface="Arial" pitchFamily="34" charset="0"/>
              <a:buChar char="•"/>
            </a:pPr>
            <a:r>
              <a:rPr lang="en-AU" baseline="0" dirty="0" smtClean="0"/>
              <a:t>It is an open forum where everyone’s ideas and thoughts are to be valued.</a:t>
            </a:r>
          </a:p>
          <a:p>
            <a:pPr marL="171450" indent="-171450">
              <a:buFont typeface="Arial" pitchFamily="34" charset="0"/>
              <a:buChar char="•"/>
            </a:pPr>
            <a:r>
              <a:rPr lang="en-AU" baseline="0" dirty="0" smtClean="0"/>
              <a:t>If you could please switch your phones off or to silent or vibrate for the duration of the course.</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6</a:t>
            </a:fld>
            <a:endParaRPr lang="en-AU" dirty="0"/>
          </a:p>
        </p:txBody>
      </p:sp>
    </p:spTree>
    <p:extLst>
      <p:ext uri="{BB962C8B-B14F-4D97-AF65-F5344CB8AC3E}">
        <p14:creationId xmlns:p14="http://schemas.microsoft.com/office/powerpoint/2010/main" val="152805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Unstable patient has evidence of inadequate perfusion of end-organs. The most important are the brain and the heart. The following are symptoms and signs that are evident when a patient is demonstrating poor left ventricular function. Note that the information below is readily available at the bedside.</a:t>
            </a:r>
          </a:p>
          <a:p>
            <a:endParaRPr lang="en-US" dirty="0" smtClean="0"/>
          </a:p>
          <a:p>
            <a:pPr marL="228600" indent="-228600">
              <a:buAutoNum type="arabicPeriod"/>
            </a:pPr>
            <a:r>
              <a:rPr lang="en-US" dirty="0" smtClean="0"/>
              <a:t>Altered level of consciousness: dizziness, confusion</a:t>
            </a:r>
          </a:p>
          <a:p>
            <a:pPr marL="228600" indent="-228600">
              <a:buAutoNum type="arabicPeriod"/>
            </a:pPr>
            <a:r>
              <a:rPr lang="en-US" dirty="0" smtClean="0"/>
              <a:t>Chest pain</a:t>
            </a:r>
          </a:p>
          <a:p>
            <a:pPr marL="228600" indent="-228600">
              <a:buAutoNum type="arabicPeriod"/>
            </a:pPr>
            <a:r>
              <a:rPr lang="en-US" dirty="0" err="1" smtClean="0"/>
              <a:t>Dyspnoea</a:t>
            </a:r>
            <a:r>
              <a:rPr lang="en-US" dirty="0" smtClean="0"/>
              <a:t> from acute left ventricular failure</a:t>
            </a:r>
          </a:p>
          <a:p>
            <a:pPr marL="228600" indent="-228600">
              <a:buAutoNum type="arabicPeriod"/>
            </a:pPr>
            <a:r>
              <a:rPr lang="en-US" dirty="0" smtClean="0"/>
              <a:t>Systolic BP &lt; 90mmHg in a healthy adult</a:t>
            </a:r>
          </a:p>
          <a:p>
            <a:endParaRPr lang="en-US" dirty="0"/>
          </a:p>
          <a:p>
            <a:r>
              <a:rPr lang="en-US" dirty="0" smtClean="0"/>
              <a:t>These are important symptoms and signs to recognize. If untreated, the patient may progress to cardiac arrest – </a:t>
            </a:r>
            <a:r>
              <a:rPr lang="en-US" dirty="0" err="1" smtClean="0"/>
              <a:t>ie</a:t>
            </a:r>
            <a:r>
              <a:rPr lang="en-US" dirty="0" smtClean="0"/>
              <a:t> no cardiac output</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8</a:t>
            </a:fld>
            <a:endParaRPr lang="en-AU"/>
          </a:p>
        </p:txBody>
      </p:sp>
    </p:spTree>
    <p:extLst>
      <p:ext uri="{BB962C8B-B14F-4D97-AF65-F5344CB8AC3E}">
        <p14:creationId xmlns:p14="http://schemas.microsoft.com/office/powerpoint/2010/main" val="347661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unstable patient</a:t>
            </a:r>
          </a:p>
          <a:p>
            <a:endParaRPr lang="en-US" b="1" dirty="0" smtClean="0"/>
          </a:p>
          <a:p>
            <a:r>
              <a:rPr lang="en-US" dirty="0" smtClean="0"/>
              <a:t>Haemodynamic instability refers to a low cardiac output when the patient is in a particular rhythm. Cardiac arrest is when there is no cardiac output. The following features suggest the cardiac output is not adequate to support end-organ function. The symptoms and signs are due to inadequate cerebral and cardiac perfusion. These are readily discernable at the bedside. Hence:</a:t>
            </a:r>
          </a:p>
          <a:p>
            <a:pPr marL="171450" indent="-171450">
              <a:buFontTx/>
              <a:buChar char="-"/>
            </a:pPr>
            <a:r>
              <a:rPr lang="en-US" dirty="0" smtClean="0"/>
              <a:t>Altered level of consciousness: confusion, reduced responsiveness to verbal stimuli</a:t>
            </a:r>
          </a:p>
          <a:p>
            <a:pPr marL="171450" indent="-171450">
              <a:buFontTx/>
              <a:buChar char="-"/>
            </a:pPr>
            <a:r>
              <a:rPr lang="en-US" dirty="0" smtClean="0"/>
              <a:t>Chest pain: patient complains of persistent chest discomfort suggestive of ischaemic pain</a:t>
            </a:r>
          </a:p>
          <a:p>
            <a:pPr marL="171450" indent="-171450">
              <a:buFontTx/>
              <a:buChar char="-"/>
            </a:pPr>
            <a:r>
              <a:rPr lang="en-US" dirty="0" smtClean="0"/>
              <a:t>Hypotension: Systolic BP&lt; 80mmHg. </a:t>
            </a:r>
          </a:p>
          <a:p>
            <a:pPr marL="171450" indent="-171450">
              <a:buFontTx/>
              <a:buChar char="-"/>
            </a:pPr>
            <a:r>
              <a:rPr lang="en-US" dirty="0" smtClean="0"/>
              <a:t>Heart rate &gt; 150/min. This is a Red Flag number. A rate above 150/min is likely to deteriorate if unheeded. 80% of rhythms that lead to cardiac arrest are tachyarrhythmias. The implication is that there is an urgency to treat!  If the patient is elderly this red flag</a:t>
            </a:r>
            <a:r>
              <a:rPr lang="en-US" baseline="0" dirty="0" smtClean="0"/>
              <a:t> number can be reduced to 120/min.</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9</a:t>
            </a:fld>
            <a:endParaRPr lang="en-AU" dirty="0"/>
          </a:p>
        </p:txBody>
      </p:sp>
    </p:spTree>
    <p:extLst>
      <p:ext uri="{BB962C8B-B14F-4D97-AF65-F5344CB8AC3E}">
        <p14:creationId xmlns:p14="http://schemas.microsoft.com/office/powerpoint/2010/main" val="347661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revision slide.</a:t>
            </a:r>
          </a:p>
          <a:p>
            <a:r>
              <a:rPr lang="en-US" dirty="0" smtClean="0"/>
              <a:t>It emphasizes the important bedside evaluation of the haemodynamic stability of the patient with an arrhythmia.</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10</a:t>
            </a:fld>
            <a:endParaRPr lang="en-AU" dirty="0"/>
          </a:p>
        </p:txBody>
      </p:sp>
    </p:spTree>
    <p:extLst>
      <p:ext uri="{BB962C8B-B14F-4D97-AF65-F5344CB8AC3E}">
        <p14:creationId xmlns:p14="http://schemas.microsoft.com/office/powerpoint/2010/main" val="106731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12</a:t>
            </a:fld>
            <a:endParaRPr lang="en-AU" dirty="0"/>
          </a:p>
        </p:txBody>
      </p:sp>
    </p:spTree>
    <p:extLst>
      <p:ext uri="{BB962C8B-B14F-4D97-AF65-F5344CB8AC3E}">
        <p14:creationId xmlns:p14="http://schemas.microsoft.com/office/powerpoint/2010/main" val="5751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sng" dirty="0" smtClean="0"/>
              <a:t>Narrow complex tachycardias </a:t>
            </a:r>
            <a:r>
              <a:rPr lang="en-US" sz="1000" dirty="0" smtClean="0"/>
              <a:t>(NCTs):</a:t>
            </a:r>
          </a:p>
          <a:p>
            <a:r>
              <a:rPr lang="en-US" sz="1000" dirty="0" smtClean="0"/>
              <a:t>The regularity of the rhythm assists in categorizing the arrhythmia and enables its classification,</a:t>
            </a:r>
            <a:r>
              <a:rPr lang="en-US" sz="1000" baseline="0" dirty="0" smtClean="0"/>
              <a:t> there are three choices on each limb.</a:t>
            </a:r>
            <a:endParaRPr lang="en-US" sz="1000" dirty="0" smtClean="0"/>
          </a:p>
          <a:p>
            <a:endParaRPr lang="en-US" sz="1000" dirty="0" smtClean="0"/>
          </a:p>
          <a:p>
            <a:r>
              <a:rPr lang="en-US" sz="1000" i="1" u="sng" dirty="0" smtClean="0"/>
              <a:t>Regular NCTs</a:t>
            </a:r>
            <a:r>
              <a:rPr lang="en-US" sz="1000" dirty="0" smtClean="0"/>
              <a:t>:</a:t>
            </a:r>
          </a:p>
          <a:p>
            <a:r>
              <a:rPr lang="en-US" sz="1000" dirty="0" smtClean="0"/>
              <a:t>Sinus</a:t>
            </a:r>
            <a:r>
              <a:rPr lang="en-US" sz="1000" baseline="0" dirty="0" smtClean="0"/>
              <a:t> Tachycardia, </a:t>
            </a:r>
            <a:r>
              <a:rPr lang="en-US" sz="1000" dirty="0" smtClean="0"/>
              <a:t>SVT and Atrial flutter with regular atrioventricular blockade. </a:t>
            </a:r>
          </a:p>
          <a:p>
            <a:r>
              <a:rPr lang="en-US" sz="1000" dirty="0" err="1" smtClean="0"/>
              <a:t>Atrial</a:t>
            </a:r>
            <a:r>
              <a:rPr lang="en-US" sz="1000" dirty="0" smtClean="0"/>
              <a:t> flutter is technically a supraventricular tachycardia. Making it a separate entity is related to its acute management. In distinguishing atrial flutter with a regular block from other SVTs, the key is the rate. Atrial flutter with regular block occurs at predictable rates which are fractions of the atrial rate of 300/min. </a:t>
            </a:r>
          </a:p>
          <a:p>
            <a:r>
              <a:rPr lang="en-US" sz="1000" dirty="0" smtClean="0"/>
              <a:t>Atrial flutter with 1:1 conduction from atrium to ventricle occurs at a rate of 300/min.</a:t>
            </a:r>
          </a:p>
          <a:p>
            <a:r>
              <a:rPr lang="en-US" sz="1000" dirty="0" smtClean="0"/>
              <a:t>Atrial flutter with 2:1 blockade has a ventricular rate of 150/min.</a:t>
            </a:r>
          </a:p>
          <a:p>
            <a:r>
              <a:rPr lang="en-US" sz="1000" dirty="0" smtClean="0"/>
              <a:t>Atrial flutter with 3:1 blockade has a ventricular rate of 100/min.</a:t>
            </a:r>
          </a:p>
          <a:p>
            <a:r>
              <a:rPr lang="en-US" sz="1000" dirty="0" smtClean="0"/>
              <a:t>Hence if the rate for a NCTs is exactly any of the above with no beat to beat variation, then </a:t>
            </a:r>
            <a:r>
              <a:rPr lang="en-US" sz="1000" dirty="0" err="1" smtClean="0"/>
              <a:t>atrial</a:t>
            </a:r>
            <a:r>
              <a:rPr lang="en-US" sz="1000" dirty="0" smtClean="0"/>
              <a:t> flutter rather than other </a:t>
            </a:r>
            <a:r>
              <a:rPr lang="en-US" sz="1000" dirty="0" err="1" smtClean="0"/>
              <a:t>SVTs</a:t>
            </a:r>
            <a:r>
              <a:rPr lang="en-US" sz="1000" dirty="0" smtClean="0"/>
              <a:t> needs to be considered as the arrhythmia in question.</a:t>
            </a:r>
          </a:p>
          <a:p>
            <a:endParaRPr lang="en-US" sz="1000" dirty="0" smtClean="0"/>
          </a:p>
          <a:p>
            <a:r>
              <a:rPr lang="en-US" sz="1000" i="1" u="sng" dirty="0" smtClean="0"/>
              <a:t>Irregular </a:t>
            </a:r>
            <a:r>
              <a:rPr lang="en-US" sz="1000" i="1" u="sng" dirty="0" err="1" smtClean="0"/>
              <a:t>NCTs</a:t>
            </a:r>
            <a:r>
              <a:rPr lang="en-US" sz="1000" i="1" u="sng" dirty="0" smtClean="0"/>
              <a:t>:</a:t>
            </a:r>
          </a:p>
          <a:p>
            <a:r>
              <a:rPr lang="en-US" sz="1000" dirty="0" smtClean="0"/>
              <a:t>The commonest arrhythmia in this group is atrial fibrillation with a rapid ventricular rate. Not infrequently, the monitor or the 12 lead ECG will capture saw-tooth waves that are fleeting in appearance. In this situation, the arrhythmia is often termed “flutter-fibrillation”. It has implication for treatment as the patient is managed as per atrial fibrillation with the concern for anticoagulation factored in (see later).</a:t>
            </a:r>
          </a:p>
          <a:p>
            <a:r>
              <a:rPr lang="en-US" sz="1000" dirty="0" smtClean="0"/>
              <a:t>Atrial flutter can also be conducted irregularly due to inconsistent block at the atrio-ventricular node. This arrhythmia is called atrial flutter with variable block.</a:t>
            </a:r>
          </a:p>
          <a:p>
            <a:endParaRPr lang="en-US" sz="1000" dirty="0"/>
          </a:p>
        </p:txBody>
      </p:sp>
      <p:sp>
        <p:nvSpPr>
          <p:cNvPr id="4" name="Date Placeholder 3"/>
          <p:cNvSpPr>
            <a:spLocks noGrp="1"/>
          </p:cNvSpPr>
          <p:nvPr>
            <p:ph type="dt" idx="10"/>
          </p:nvPr>
        </p:nvSpPr>
        <p:spPr/>
        <p:txBody>
          <a:bodyPr/>
          <a:lstStyle/>
          <a:p>
            <a:fld id="{F05415F6-8BB0-4673-901D-581A8796FCAD}"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13</a:t>
            </a:fld>
            <a:endParaRPr lang="en-AU" dirty="0"/>
          </a:p>
        </p:txBody>
      </p:sp>
    </p:spTree>
    <p:extLst>
      <p:ext uri="{BB962C8B-B14F-4D97-AF65-F5344CB8AC3E}">
        <p14:creationId xmlns:p14="http://schemas.microsoft.com/office/powerpoint/2010/main" val="117956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801127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F9FB2-7F90-46C2-8A27-DE0372FA1A37}" type="datetime6">
              <a:rPr lang="en-AU" smtClean="0"/>
              <a:pPr/>
              <a:t>August 12</a:t>
            </a:fld>
            <a:endParaRPr lang="en-AU" dirty="0"/>
          </a:p>
        </p:txBody>
      </p:sp>
      <p:sp>
        <p:nvSpPr>
          <p:cNvPr id="6" name="Footer Placeholder 5"/>
          <p:cNvSpPr>
            <a:spLocks noGrp="1"/>
          </p:cNvSpPr>
          <p:nvPr>
            <p:ph type="ftr" sz="quarter" idx="11"/>
          </p:nvPr>
        </p:nvSpPr>
        <p:spPr/>
        <p:txBody>
          <a:bodyPr/>
          <a:lstStyle/>
          <a:p>
            <a:r>
              <a:rPr lang="en-AU" dirty="0" smtClean="0"/>
              <a:t>© Health Workforce Australia</a:t>
            </a:r>
            <a:endParaRPr lang="en-AU" dirty="0"/>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337397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D97770E-143C-4131-ADD7-4E0B1C3DFC8F}" type="datetimeFigureOut">
              <a:rPr lang="en-AU" smtClean="0"/>
              <a:pPr/>
              <a:t>31/08/12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EF76C-161E-4335-9016-A34E6F0E8DD8}"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691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685800" y="422108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EC5D065-0F91-4BAD-B3B1-D456AFDC8FD8}"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
        <p:nvSpPr>
          <p:cNvPr id="6" name="Slide Number Placeholder 5"/>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240796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525344"/>
            <a:ext cx="730424" cy="268139"/>
          </a:xfrm>
          <a:prstGeom prst="rect">
            <a:avLst/>
          </a:prstGeom>
        </p:spPr>
        <p:txBody>
          <a:bodyPr/>
          <a:lstStyle/>
          <a:p>
            <a:fld id="{7F3CEC9F-E64B-40C4-A6C4-633C98CE1BBD}" type="datetime6">
              <a:rPr lang="en-AU" smtClean="0"/>
              <a:pPr/>
              <a:t>August 12</a:t>
            </a:fld>
            <a:endParaRPr lang="en-AU" dirty="0"/>
          </a:p>
        </p:txBody>
      </p:sp>
      <p:sp>
        <p:nvSpPr>
          <p:cNvPr id="4" name="Footer Placeholder 3"/>
          <p:cNvSpPr>
            <a:spLocks noGrp="1"/>
          </p:cNvSpPr>
          <p:nvPr>
            <p:ph type="ftr" sz="quarter" idx="11"/>
          </p:nvPr>
        </p:nvSpPr>
        <p:spPr>
          <a:xfrm>
            <a:off x="6804248" y="6453336"/>
            <a:ext cx="1959496" cy="365125"/>
          </a:xfrm>
          <a:prstGeom prst="rect">
            <a:avLst/>
          </a:prstGeom>
        </p:spPr>
        <p:txBody>
          <a:bodyPr/>
          <a:lstStyle/>
          <a:p>
            <a:r>
              <a:rPr lang="en-AU" dirty="0" smtClean="0"/>
              <a:t>© Health Workforce Australia</a:t>
            </a:r>
            <a:endParaRPr lang="en-AU" dirty="0"/>
          </a:p>
        </p:txBody>
      </p:sp>
      <p:sp>
        <p:nvSpPr>
          <p:cNvPr id="5" name="Slide Number Placeholder 4"/>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326283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6"/>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107503" y="6453336"/>
            <a:ext cx="1166815" cy="266497"/>
          </a:xfrm>
          <a:prstGeom prst="rect">
            <a:avLst/>
          </a:prstGeom>
        </p:spPr>
        <p:txBody>
          <a:bodyPr/>
          <a:lstStyle>
            <a:lvl1pPr>
              <a:defRPr>
                <a:solidFill>
                  <a:schemeClr val="bg1"/>
                </a:solidFill>
              </a:defRPr>
            </a:lvl1pPr>
          </a:lstStyle>
          <a:p>
            <a:fld id="{62DF0806-2E1C-4497-BB6A-6D84A76AE411}" type="datetime6">
              <a:rPr lang="en-AU" smtClean="0"/>
              <a:pPr/>
              <a:t>August 12</a:t>
            </a:fld>
            <a:endParaRPr lang="en-AU" dirty="0"/>
          </a:p>
        </p:txBody>
      </p:sp>
      <p:sp>
        <p:nvSpPr>
          <p:cNvPr id="5" name="Footer Placeholder 4"/>
          <p:cNvSpPr>
            <a:spLocks noGrp="1"/>
          </p:cNvSpPr>
          <p:nvPr>
            <p:ph type="ftr" sz="quarter" idx="11"/>
          </p:nvPr>
        </p:nvSpPr>
        <p:spPr>
          <a:xfrm>
            <a:off x="7149008" y="6499267"/>
            <a:ext cx="1671464" cy="182562"/>
          </a:xfrm>
          <a:prstGeom prst="rect">
            <a:avLst/>
          </a:prstGeom>
        </p:spPr>
        <p:txBody>
          <a:bodyPr/>
          <a:lstStyle>
            <a:lvl1pPr>
              <a:defRPr>
                <a:solidFill>
                  <a:schemeClr val="bg1"/>
                </a:solidFill>
              </a:defRPr>
            </a:lvl1pPr>
          </a:lstStyle>
          <a:p>
            <a:r>
              <a:rPr lang="en-AU" dirty="0" smtClean="0"/>
              <a:t>© Health Workforce Australia</a:t>
            </a:r>
            <a:endParaRPr lang="en-AU" dirty="0"/>
          </a:p>
        </p:txBody>
      </p:sp>
    </p:spTree>
    <p:extLst>
      <p:ext uri="{BB962C8B-B14F-4D97-AF65-F5344CB8AC3E}">
        <p14:creationId xmlns:p14="http://schemas.microsoft.com/office/powerpoint/2010/main" val="24671945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
        <p:nvSpPr>
          <p:cNvPr id="6" name="Slide Number Placeholder 5"/>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1028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95BF4E5-C390-4BBE-BD5D-6CD5BF21D763}" type="datetime6">
              <a:rPr lang="en-AU" smtClean="0"/>
              <a:pPr/>
              <a:t>August 12</a:t>
            </a:fld>
            <a:endParaRPr lang="en-AU" dirty="0"/>
          </a:p>
        </p:txBody>
      </p:sp>
      <p:sp>
        <p:nvSpPr>
          <p:cNvPr id="6" name="Footer Placeholder 5"/>
          <p:cNvSpPr>
            <a:spLocks noGrp="1"/>
          </p:cNvSpPr>
          <p:nvPr>
            <p:ph type="ftr" sz="quarter" idx="11"/>
          </p:nvPr>
        </p:nvSpPr>
        <p:spPr/>
        <p:txBody>
          <a:bodyPr/>
          <a:lstStyle/>
          <a:p>
            <a:r>
              <a:rPr lang="en-AU" dirty="0" smtClean="0"/>
              <a:t>© Health Workforce Australia</a:t>
            </a:r>
            <a:endParaRPr lang="en-AU" dirty="0"/>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236340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3E79B29-96FA-4BC6-A6BD-8A30761AF43A}" type="datetime6">
              <a:rPr lang="en-AU" smtClean="0"/>
              <a:pPr/>
              <a:t>August 12</a:t>
            </a:fld>
            <a:endParaRPr lang="en-AU" dirty="0"/>
          </a:p>
        </p:txBody>
      </p:sp>
      <p:sp>
        <p:nvSpPr>
          <p:cNvPr id="8" name="Footer Placeholder 7"/>
          <p:cNvSpPr>
            <a:spLocks noGrp="1"/>
          </p:cNvSpPr>
          <p:nvPr>
            <p:ph type="ftr" sz="quarter" idx="11"/>
          </p:nvPr>
        </p:nvSpPr>
        <p:spPr/>
        <p:txBody>
          <a:bodyPr/>
          <a:lstStyle/>
          <a:p>
            <a:r>
              <a:rPr lang="en-AU" dirty="0" smtClean="0"/>
              <a:t>© Health Workforce Australia</a:t>
            </a:r>
            <a:endParaRPr lang="en-AU" dirty="0"/>
          </a:p>
        </p:txBody>
      </p:sp>
      <p:sp>
        <p:nvSpPr>
          <p:cNvPr id="9" name="Slide Number Placeholder 8"/>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126910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dirty="0"/>
          </a:p>
        </p:txBody>
      </p:sp>
      <p:sp>
        <p:nvSpPr>
          <p:cNvPr id="4" name="Footer Placeholder 3"/>
          <p:cNvSpPr>
            <a:spLocks noGrp="1"/>
          </p:cNvSpPr>
          <p:nvPr>
            <p:ph type="ftr" sz="quarter" idx="11"/>
          </p:nvPr>
        </p:nvSpPr>
        <p:spPr/>
        <p:txBody>
          <a:bodyPr/>
          <a:lstStyle/>
          <a:p>
            <a:r>
              <a:rPr lang="en-AU" dirty="0" smtClean="0"/>
              <a:t>© Health Workforce Australia</a:t>
            </a:r>
            <a:endParaRPr lang="en-AU" dirty="0"/>
          </a:p>
        </p:txBody>
      </p:sp>
      <p:sp>
        <p:nvSpPr>
          <p:cNvPr id="5" name="Slide Number Placeholder 4"/>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326283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1A85-D22F-4771-867E-C58BF9F08D1A}" type="datetime6">
              <a:rPr lang="en-AU" smtClean="0"/>
              <a:pPr/>
              <a:t>August 12</a:t>
            </a:fld>
            <a:endParaRPr lang="en-AU" dirty="0"/>
          </a:p>
        </p:txBody>
      </p:sp>
      <p:sp>
        <p:nvSpPr>
          <p:cNvPr id="3" name="Footer Placeholder 2"/>
          <p:cNvSpPr>
            <a:spLocks noGrp="1"/>
          </p:cNvSpPr>
          <p:nvPr>
            <p:ph type="ftr" sz="quarter" idx="11"/>
          </p:nvPr>
        </p:nvSpPr>
        <p:spPr/>
        <p:txBody>
          <a:bodyPr/>
          <a:lstStyle/>
          <a:p>
            <a:r>
              <a:rPr lang="en-AU" dirty="0" smtClean="0"/>
              <a:t>© Health Workforce Australia</a:t>
            </a:r>
            <a:endParaRPr lang="en-AU" dirty="0"/>
          </a:p>
        </p:txBody>
      </p:sp>
      <p:sp>
        <p:nvSpPr>
          <p:cNvPr id="4" name="Slide Number Placeholder 3"/>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234901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25344"/>
            <a:ext cx="730424" cy="268139"/>
          </a:xfrm>
        </p:spPr>
        <p:txBody>
          <a:bodyPr/>
          <a:lstStyle/>
          <a:p>
            <a:fld id="{2B0E54AF-5549-48CA-ACA5-FF5735C66C8D}" type="datetime6">
              <a:rPr lang="en-AU" smtClean="0"/>
              <a:pPr/>
              <a:t>August 12</a:t>
            </a:fld>
            <a:endParaRPr lang="en-AU" dirty="0"/>
          </a:p>
        </p:txBody>
      </p:sp>
      <p:sp>
        <p:nvSpPr>
          <p:cNvPr id="6" name="Footer Placeholder 5"/>
          <p:cNvSpPr>
            <a:spLocks noGrp="1"/>
          </p:cNvSpPr>
          <p:nvPr>
            <p:ph type="ftr" sz="quarter" idx="11"/>
          </p:nvPr>
        </p:nvSpPr>
        <p:spPr>
          <a:xfrm>
            <a:off x="6804248" y="6453336"/>
            <a:ext cx="1959496" cy="365125"/>
          </a:xfrm>
        </p:spPr>
        <p:txBody>
          <a:bodyPr/>
          <a:lstStyle/>
          <a:p>
            <a:r>
              <a:rPr lang="en-AU" dirty="0" smtClean="0"/>
              <a:t>© Health Workforce Australia</a:t>
            </a:r>
            <a:endParaRPr lang="en-AU" dirty="0"/>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dirty="0"/>
          </a:p>
        </p:txBody>
      </p:sp>
    </p:spTree>
    <p:extLst>
      <p:ext uri="{BB962C8B-B14F-4D97-AF65-F5344CB8AC3E}">
        <p14:creationId xmlns:p14="http://schemas.microsoft.com/office/powerpoint/2010/main" val="2264970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2.xml"/><Relationship Id="rId11"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 Id="rId3"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grpSp>
        <p:nvGrpSpPr>
          <p:cNvPr id="7" name="Group 6"/>
          <p:cNvGrpSpPr/>
          <p:nvPr/>
        </p:nvGrpSpPr>
        <p:grpSpPr>
          <a:xfrm>
            <a:off x="0" y="-180712"/>
            <a:ext cx="9144000" cy="1584176"/>
            <a:chOff x="0" y="-180712"/>
            <a:chExt cx="9144000" cy="1584176"/>
          </a:xfrm>
        </p:grpSpPr>
        <p:sp>
          <p:nvSpPr>
            <p:cNvPr id="8" name="Rectangle 7"/>
            <p:cNvSpPr/>
            <p:nvPr userDrawn="1"/>
          </p:nvSpPr>
          <p:spPr>
            <a:xfrm>
              <a:off x="0" y="0"/>
              <a:ext cx="9144000" cy="1196752"/>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userDrawn="1"/>
          </p:nvSpPr>
          <p:spPr>
            <a:xfrm rot="20933697">
              <a:off x="1341926" y="-180712"/>
              <a:ext cx="2655274"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3487" y="286945"/>
              <a:ext cx="1689246" cy="765791"/>
            </a:xfrm>
            <a:prstGeom prst="rect">
              <a:avLst/>
            </a:prstGeom>
          </p:spPr>
        </p:pic>
      </p:grpSp>
      <p:sp>
        <p:nvSpPr>
          <p:cNvPr id="11" name="Rectangle 10"/>
          <p:cNvSpPr/>
          <p:nvPr/>
        </p:nvSpPr>
        <p:spPr>
          <a:xfrm>
            <a:off x="0" y="1217688"/>
            <a:ext cx="9144000" cy="4752528"/>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7" name="Group 16"/>
          <p:cNvGrpSpPr/>
          <p:nvPr/>
        </p:nvGrpSpPr>
        <p:grpSpPr>
          <a:xfrm>
            <a:off x="6805914" y="6165304"/>
            <a:ext cx="2146362" cy="520282"/>
            <a:chOff x="6444208" y="6026035"/>
            <a:chExt cx="2508068" cy="802450"/>
          </a:xfrm>
        </p:grpSpPr>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6026035"/>
              <a:ext cx="1547664" cy="283285"/>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21698" y="6411675"/>
              <a:ext cx="844296" cy="310896"/>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4448" y="6271960"/>
              <a:ext cx="347828" cy="556525"/>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44208" y="6451193"/>
              <a:ext cx="791071" cy="288082"/>
            </a:xfrm>
            <a:prstGeom prst="rect">
              <a:avLst/>
            </a:prstGeom>
          </p:spPr>
        </p:pic>
      </p:grpSp>
      <p:grpSp>
        <p:nvGrpSpPr>
          <p:cNvPr id="6" name="Group 5"/>
          <p:cNvGrpSpPr/>
          <p:nvPr/>
        </p:nvGrpSpPr>
        <p:grpSpPr>
          <a:xfrm>
            <a:off x="275576" y="6136003"/>
            <a:ext cx="2856264" cy="469664"/>
            <a:chOff x="275576" y="6136003"/>
            <a:chExt cx="2856264" cy="469664"/>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5576" y="6334289"/>
              <a:ext cx="1102557" cy="271378"/>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69067" y="6333723"/>
              <a:ext cx="1518757" cy="271944"/>
            </a:xfrm>
            <a:prstGeom prst="rect">
              <a:avLst/>
            </a:prstGeom>
          </p:spPr>
        </p:pic>
        <p:sp>
          <p:nvSpPr>
            <p:cNvPr id="5" name="TextBox 4"/>
            <p:cNvSpPr txBox="1"/>
            <p:nvPr userDrawn="1"/>
          </p:nvSpPr>
          <p:spPr>
            <a:xfrm>
              <a:off x="491600" y="6136003"/>
              <a:ext cx="2640240" cy="180819"/>
            </a:xfrm>
            <a:prstGeom prst="rect">
              <a:avLst/>
            </a:prstGeom>
            <a:noFill/>
          </p:spPr>
          <p:txBody>
            <a:bodyPr wrap="square" rtlCol="0">
              <a:spAutoFit/>
            </a:bodyPr>
            <a:lstStyle/>
            <a:p>
              <a:pPr>
                <a:lnSpc>
                  <a:spcPct val="115000"/>
                </a:lnSpc>
                <a:spcAft>
                  <a:spcPts val="1000"/>
                </a:spcAft>
              </a:pPr>
              <a:r>
                <a:rPr lang="en-AU" sz="500" b="0" i="1" dirty="0" smtClean="0">
                  <a:effectLst/>
                  <a:latin typeface="Arial"/>
                  <a:ea typeface="Calibri"/>
                  <a:cs typeface="Times New Roman"/>
                </a:rPr>
                <a:t>This project was possible due to funding made available by Health Workforce Australia</a:t>
              </a:r>
              <a:endParaRPr lang="en-AU" sz="700" b="0" dirty="0">
                <a:effectLst/>
                <a:latin typeface="Arial"/>
                <a:ea typeface="Calibri"/>
                <a:cs typeface="Times New Roman"/>
              </a:endParaRPr>
            </a:p>
          </p:txBody>
        </p:sp>
      </p:gr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2291" y="6311602"/>
            <a:ext cx="733425" cy="285750"/>
          </a:xfrm>
          <a:prstGeom prst="rect">
            <a:avLst/>
          </a:prstGeom>
        </p:spPr>
      </p:pic>
    </p:spTree>
    <p:extLst>
      <p:ext uri="{BB962C8B-B14F-4D97-AF65-F5344CB8AC3E}">
        <p14:creationId xmlns:p14="http://schemas.microsoft.com/office/powerpoint/2010/main" val="3186711214"/>
      </p:ext>
    </p:extLst>
  </p:cSld>
  <p:clrMap bg1="lt1" tx1="dk1" bg2="lt2" tx2="dk2" accent1="accent1" accent2="accent2" accent3="accent3" accent4="accent4" accent5="accent5" accent6="accent6" hlink="hlink" folHlink="folHlink"/>
  <p:sldLayoutIdLst>
    <p:sldLayoutId id="2147483659" r:id="rId1"/>
    <p:sldLayoutId id="2147483702" r:id="rId2"/>
  </p:sldLayoutIdLst>
  <p:timing>
    <p:tnLst>
      <p:par>
        <p:cTn xmlns:p14="http://schemas.microsoft.com/office/powerpoint/2010/mai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6202280"/>
            <a:ext cx="9144000" cy="755112"/>
            <a:chOff x="375167" y="5924436"/>
            <a:chExt cx="9144000" cy="755112"/>
          </a:xfrm>
        </p:grpSpPr>
        <p:sp>
          <p:nvSpPr>
            <p:cNvPr id="8" name="Rectangle 7"/>
            <p:cNvSpPr/>
            <p:nvPr userDrawn="1"/>
          </p:nvSpPr>
          <p:spPr>
            <a:xfrm>
              <a:off x="375167" y="6002805"/>
              <a:ext cx="9144000" cy="598376"/>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userDrawn="1"/>
          </p:nvSpPr>
          <p:spPr>
            <a:xfrm rot="20142868">
              <a:off x="1907885" y="5924436"/>
              <a:ext cx="133125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078423" y="6144277"/>
              <a:ext cx="872890" cy="395710"/>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525344"/>
            <a:ext cx="730424" cy="268139"/>
          </a:xfrm>
          <a:prstGeom prst="rect">
            <a:avLst/>
          </a:prstGeom>
        </p:spPr>
        <p:txBody>
          <a:bodyPr vert="horz" lIns="91440" tIns="45720" rIns="91440" bIns="45720" rtlCol="0" anchor="ctr"/>
          <a:lstStyle>
            <a:lvl1pPr algn="l">
              <a:defRPr sz="900">
                <a:solidFill>
                  <a:schemeClr val="bg1"/>
                </a:solidFill>
              </a:defRPr>
            </a:lvl1pPr>
          </a:lstStyle>
          <a:p>
            <a:fld id="{2021AB5D-8DB4-4EB1-81D2-74A4548EBD96}" type="datetime6">
              <a:rPr lang="en-AU" smtClean="0"/>
              <a:pPr/>
              <a:t>August 12</a:t>
            </a:fld>
            <a:endParaRPr lang="en-AU" dirty="0"/>
          </a:p>
        </p:txBody>
      </p:sp>
      <p:sp>
        <p:nvSpPr>
          <p:cNvPr id="5" name="Footer Placeholder 4"/>
          <p:cNvSpPr>
            <a:spLocks noGrp="1"/>
          </p:cNvSpPr>
          <p:nvPr>
            <p:ph type="ftr" sz="quarter" idx="3"/>
          </p:nvPr>
        </p:nvSpPr>
        <p:spPr>
          <a:xfrm>
            <a:off x="6804248" y="6453336"/>
            <a:ext cx="1959496" cy="365125"/>
          </a:xfrm>
          <a:prstGeom prst="rect">
            <a:avLst/>
          </a:prstGeom>
        </p:spPr>
        <p:txBody>
          <a:bodyPr vert="horz" lIns="91440" tIns="45720" rIns="91440" bIns="45720" rtlCol="0" anchor="ctr"/>
          <a:lstStyle>
            <a:lvl1pPr algn="ctr">
              <a:defRPr sz="900">
                <a:solidFill>
                  <a:schemeClr val="bg1"/>
                </a:solidFill>
              </a:defRPr>
            </a:lvl1pPr>
          </a:lstStyle>
          <a:p>
            <a:r>
              <a:rPr lang="en-AU" dirty="0" smtClean="0"/>
              <a:t>© Health Workforce Australia</a:t>
            </a:r>
            <a:endParaRPr lang="en-AU" dirty="0"/>
          </a:p>
        </p:txBody>
      </p:sp>
    </p:spTree>
    <p:extLst>
      <p:ext uri="{BB962C8B-B14F-4D97-AF65-F5344CB8AC3E}">
        <p14:creationId xmlns:p14="http://schemas.microsoft.com/office/powerpoint/2010/main" val="4153451362"/>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2" r:id="rId3"/>
    <p:sldLayoutId id="2147483693" r:id="rId4"/>
    <p:sldLayoutId id="2147483694" r:id="rId5"/>
    <p:sldLayoutId id="2147483695" r:id="rId6"/>
    <p:sldLayoutId id="2147483696" r:id="rId7"/>
    <p:sldLayoutId id="2147483697" r:id="rId8"/>
    <p:sldLayoutId id="2147483703" r:id="rId9"/>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
            <a:ext cx="9144000" cy="6259623"/>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19574" y="6287008"/>
            <a:ext cx="9163573" cy="598376"/>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p:cNvSpPr/>
          <p:nvPr/>
        </p:nvSpPr>
        <p:spPr>
          <a:xfrm rot="20142868">
            <a:off x="1500223" y="6181254"/>
            <a:ext cx="133125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761" y="6401095"/>
            <a:ext cx="872890" cy="39571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1018456" cy="365125"/>
          </a:xfrm>
          <a:prstGeom prst="rect">
            <a:avLst/>
          </a:prstGeom>
        </p:spPr>
        <p:txBody>
          <a:bodyPr vert="horz" lIns="91440" tIns="45720" rIns="91440" bIns="45720" rtlCol="0" anchor="ctr"/>
          <a:lstStyle>
            <a:lvl1pPr algn="l">
              <a:defRPr sz="900">
                <a:solidFill>
                  <a:schemeClr val="bg1"/>
                </a:solidFill>
              </a:defRPr>
            </a:lvl1pPr>
          </a:lstStyle>
          <a:p>
            <a:fld id="{82C69519-CD4C-447F-82AD-EF14FEC907A9}" type="datetime6">
              <a:rPr lang="en-AU" smtClean="0"/>
              <a:pPr/>
              <a:t>August 12</a:t>
            </a:fld>
            <a:endParaRPr lang="en-AU" dirty="0"/>
          </a:p>
        </p:txBody>
      </p:sp>
      <p:sp>
        <p:nvSpPr>
          <p:cNvPr id="5" name="Footer Placeholder 4"/>
          <p:cNvSpPr>
            <a:spLocks noGrp="1"/>
          </p:cNvSpPr>
          <p:nvPr>
            <p:ph type="ftr" sz="quarter" idx="3"/>
          </p:nvPr>
        </p:nvSpPr>
        <p:spPr>
          <a:xfrm>
            <a:off x="6588224" y="6376247"/>
            <a:ext cx="2247528" cy="365125"/>
          </a:xfrm>
          <a:prstGeom prst="rect">
            <a:avLst/>
          </a:prstGeom>
        </p:spPr>
        <p:txBody>
          <a:bodyPr vert="horz" lIns="91440" tIns="45720" rIns="91440" bIns="45720" rtlCol="0" anchor="ctr"/>
          <a:lstStyle>
            <a:lvl1pPr algn="ctr">
              <a:defRPr sz="900">
                <a:solidFill>
                  <a:schemeClr val="bg1"/>
                </a:solidFill>
              </a:defRPr>
            </a:lvl1pPr>
          </a:lstStyle>
          <a:p>
            <a:r>
              <a:rPr lang="en-AU" dirty="0" smtClean="0"/>
              <a:t>© Health Workforce Australia</a:t>
            </a:r>
            <a:endParaRPr lang="en-AU" dirty="0"/>
          </a:p>
        </p:txBody>
      </p:sp>
    </p:spTree>
    <p:extLst>
      <p:ext uri="{BB962C8B-B14F-4D97-AF65-F5344CB8AC3E}">
        <p14:creationId xmlns:p14="http://schemas.microsoft.com/office/powerpoint/2010/main" val="349793760"/>
      </p:ext>
    </p:extLst>
  </p:cSld>
  <p:clrMap bg1="lt1" tx1="dk1" bg2="lt2" tx2="dk2" accent1="accent1" accent2="accent2" accent3="accent3" accent4="accent4" accent5="accent5" accent6="accent6" hlink="hlink" folHlink="folHlink"/>
  <p:sldLayoutIdLst>
    <p:sldLayoutId id="2147483691" r:id="rId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cid:image006.jpg@01CCB43F.DAE63100" TargetMode="External"/><Relationship Id="rId4" Type="http://schemas.openxmlformats.org/officeDocument/2006/relationships/image" Target="../media/image11.jpeg"/><Relationship Id="rId5" Type="http://schemas.openxmlformats.org/officeDocument/2006/relationships/image" Target="cid:image007.jpg@01CCB43F.DAE63100" TargetMode="External"/><Relationship Id="rId6" Type="http://schemas.openxmlformats.org/officeDocument/2006/relationships/hyperlink" Target="file://localhost/C:" TargetMode="External"/><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hyperlink" Target="http://www.use.hcn.com.au" TargetMode="External"/><Relationship Id="rId4" Type="http://schemas.openxmlformats.org/officeDocument/2006/relationships/hyperlink" Target="http://www.resus.org.au" TargetMode="External"/><Relationship Id="rId5" Type="http://schemas.openxmlformats.org/officeDocument/2006/relationships/hyperlink" Target="http://www.en.ecgpedia.org" TargetMode="External"/><Relationship Id="rId6" Type="http://schemas.openxmlformats.org/officeDocument/2006/relationships/hyperlink" Target="http://proxy14.use.hcn.com.au/" TargetMode="External"/><Relationship Id="rId7" Type="http://schemas.openxmlformats.org/officeDocument/2006/relationships/hyperlink" Target="http://proxy14.use.hcn.com.au/content.aspx?aid=6008102" TargetMode="External"/><Relationship Id="rId8" Type="http://schemas.openxmlformats.org/officeDocument/2006/relationships/hyperlink" Target="http://www.torsades.org"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p:txBody>
          <a:bodyPr>
            <a:normAutofit/>
          </a:bodyPr>
          <a:lstStyle/>
          <a:p>
            <a:pPr algn="ctr" eaLnBrk="1" hangingPunct="1"/>
            <a:r>
              <a:rPr lang="en-US" sz="3600" dirty="0" smtClean="0">
                <a:ea typeface="ＭＳ Ｐゴシック" charset="-128"/>
              </a:rPr>
              <a:t>Advanced Arrhythmia Management - Tachyarrhythmias</a:t>
            </a:r>
            <a:endParaRPr lang="en-AU" sz="3600" dirty="0" smtClean="0">
              <a:ea typeface="ＭＳ Ｐゴシック" charset="-128"/>
            </a:endParaRPr>
          </a:p>
        </p:txBody>
      </p:sp>
      <p:sp>
        <p:nvSpPr>
          <p:cNvPr id="12290" name="Subtitle 2"/>
          <p:cNvSpPr>
            <a:spLocks noGrp="1"/>
          </p:cNvSpPr>
          <p:nvPr>
            <p:ph type="subTitle" idx="1"/>
          </p:nvPr>
        </p:nvSpPr>
        <p:spPr>
          <a:xfrm>
            <a:off x="1371600" y="4293096"/>
            <a:ext cx="6400800" cy="1345704"/>
          </a:xfrm>
        </p:spPr>
        <p:txBody>
          <a:bodyPr/>
          <a:lstStyle/>
          <a:p>
            <a:r>
              <a:rPr lang="en-AU" sz="2000" dirty="0" smtClean="0">
                <a:solidFill>
                  <a:srgbClr val="003F5E"/>
                </a:solidFill>
                <a:ea typeface="ＭＳ Ｐゴシック" charset="-128"/>
              </a:rPr>
              <a:t>In conjunction with the remote simulation program simulation session</a:t>
            </a:r>
          </a:p>
          <a:p>
            <a:r>
              <a:rPr lang="en-US" sz="2000" dirty="0" smtClean="0"/>
              <a:t>Module C6</a:t>
            </a:r>
            <a:endParaRPr lang="en-AU" dirty="0" smtClean="0">
              <a:ea typeface="ＭＳ Ｐゴシック" charset="-128"/>
            </a:endParaRPr>
          </a:p>
        </p:txBody>
      </p:sp>
    </p:spTree>
    <p:extLst>
      <p:ext uri="{BB962C8B-B14F-4D97-AF65-F5344CB8AC3E}">
        <p14:creationId xmlns:p14="http://schemas.microsoft.com/office/powerpoint/2010/main" val="12122784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Arrhythmia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69885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18074811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solidFill>
                  <a:srgbClr val="FF0000"/>
                </a:solidFill>
              </a:rPr>
              <a:t>A methodical approach to </a:t>
            </a:r>
            <a:br>
              <a:rPr lang="en-AU" dirty="0" smtClean="0">
                <a:solidFill>
                  <a:srgbClr val="FF0000"/>
                </a:solidFill>
              </a:rPr>
            </a:br>
            <a:r>
              <a:rPr lang="en-AU" dirty="0" smtClean="0">
                <a:solidFill>
                  <a:srgbClr val="FF0000"/>
                </a:solidFill>
              </a:rPr>
              <a:t>diagnosing rhythm</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Lets rehearse </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ECG Decision Tree for Tachyarrhythmias</a:t>
            </a:r>
            <a:endParaRPr lang="en-US"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80833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3684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 Complex Tachycardia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5704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99966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t>Jackson Brown, 25 presents with anxiety and palpitations</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What does his ECG suggest?</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6" name="Content Placeholder 5" descr="2svt_o1.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l="6563" r="6563"/>
          <a:stretch>
            <a:fillRect/>
          </a:stretch>
        </p:blipFill>
        <p:spPr>
          <a:xfrm>
            <a:off x="530225" y="1094581"/>
            <a:ext cx="8229600" cy="4525963"/>
          </a:xfrm>
          <a:prstGeom prst="rect">
            <a:avLst/>
          </a:prstGeom>
          <a:noFill/>
          <a:ln>
            <a:noFill/>
          </a:ln>
        </p:spPr>
      </p:pic>
      <p:sp>
        <p:nvSpPr>
          <p:cNvPr id="3" name="TextBox 2"/>
          <p:cNvSpPr txBox="1"/>
          <p:nvPr/>
        </p:nvSpPr>
        <p:spPr>
          <a:xfrm>
            <a:off x="2699792" y="1196754"/>
            <a:ext cx="2736304" cy="179997"/>
          </a:xfrm>
          <a:prstGeom prst="rect">
            <a:avLst/>
          </a:prstGeom>
          <a:solidFill>
            <a:schemeClr val="accent2">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31478301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SVT</a:t>
            </a:r>
            <a:endParaRPr lang="en-US" dirty="0"/>
          </a:p>
        </p:txBody>
      </p:sp>
      <p:sp>
        <p:nvSpPr>
          <p:cNvPr id="3" name="Content Placeholder 2"/>
          <p:cNvSpPr>
            <a:spLocks noGrp="1"/>
          </p:cNvSpPr>
          <p:nvPr>
            <p:ph idx="1"/>
          </p:nvPr>
        </p:nvSpPr>
        <p:spPr/>
        <p:txBody>
          <a:bodyPr/>
          <a:lstStyle/>
          <a:p>
            <a:r>
              <a:rPr lang="en-US" dirty="0" smtClean="0"/>
              <a:t>Unstable patient </a:t>
            </a:r>
          </a:p>
          <a:p>
            <a:pPr lvl="1">
              <a:buNone/>
            </a:pPr>
            <a:r>
              <a:rPr lang="en-US" dirty="0" smtClean="0"/>
              <a:t>Urgent </a:t>
            </a:r>
            <a:r>
              <a:rPr lang="en-US" dirty="0" err="1" smtClean="0"/>
              <a:t>Synchronised</a:t>
            </a:r>
            <a:r>
              <a:rPr lang="en-US" dirty="0" smtClean="0"/>
              <a:t> cardioversion</a:t>
            </a:r>
          </a:p>
          <a:p>
            <a:r>
              <a:rPr lang="en-US" dirty="0" smtClean="0"/>
              <a:t>Stable patient:</a:t>
            </a:r>
          </a:p>
          <a:p>
            <a:pPr lvl="1">
              <a:buNone/>
            </a:pPr>
            <a:r>
              <a:rPr lang="en-US" dirty="0" smtClean="0"/>
              <a:t>1. Vagal manoeuvers</a:t>
            </a:r>
          </a:p>
          <a:p>
            <a:pPr lvl="1">
              <a:buNone/>
            </a:pPr>
            <a:r>
              <a:rPr lang="en-US" dirty="0" smtClean="0"/>
              <a:t>2. Adenosine</a:t>
            </a:r>
          </a:p>
          <a:p>
            <a:pPr lvl="1">
              <a:buNone/>
            </a:pPr>
            <a:r>
              <a:rPr lang="en-US" dirty="0" smtClean="0"/>
              <a:t>3. Calcium channel blockers</a:t>
            </a:r>
          </a:p>
          <a:p>
            <a:pPr lvl="1">
              <a:buNone/>
            </a:pPr>
            <a:r>
              <a:rPr lang="en-US" dirty="0" smtClean="0"/>
              <a:t>4. Beta blockers</a:t>
            </a: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947678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t>Mel Brooks, 75 presents with fatigue and palpitations</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What does his ECG suggest?</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7" name="Content Placeholder 6"/>
          <p:cNvPicPr>
            <a:picLocks noGrp="1"/>
          </p:cNvPicPr>
          <p:nvPr>
            <p:ph idx="4294967295"/>
          </p:nvPr>
        </p:nvPicPr>
        <p:blipFill rotWithShape="1">
          <a:blip r:embed="rId3" cstate="print">
            <a:lum bright="-5000"/>
            <a:extLst>
              <a:ext uri="{28A0092B-C50C-407E-A947-70E740481C1C}">
                <a14:useLocalDpi xmlns:a14="http://schemas.microsoft.com/office/drawing/2010/main" val="0"/>
              </a:ext>
            </a:extLst>
          </a:blip>
          <a:srcRect l="1147" t="16466" r="-628" b="14357"/>
          <a:stretch/>
        </p:blipFill>
        <p:spPr bwMode="auto">
          <a:xfrm>
            <a:off x="179512" y="764704"/>
            <a:ext cx="8784976" cy="4968552"/>
          </a:xfrm>
          <a:prstGeom prst="rect">
            <a:avLst/>
          </a:prstGeom>
          <a:noFill/>
          <a:ln>
            <a:noFill/>
          </a:ln>
        </p:spPr>
      </p:pic>
    </p:spTree>
    <p:extLst>
      <p:ext uri="{BB962C8B-B14F-4D97-AF65-F5344CB8AC3E}">
        <p14:creationId xmlns:p14="http://schemas.microsoft.com/office/powerpoint/2010/main" val="16763861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AF </a:t>
            </a:r>
            <a:endParaRPr lang="en-US" dirty="0"/>
          </a:p>
        </p:txBody>
      </p:sp>
      <p:sp>
        <p:nvSpPr>
          <p:cNvPr id="3" name="Content Placeholder 2"/>
          <p:cNvSpPr>
            <a:spLocks noGrp="1"/>
          </p:cNvSpPr>
          <p:nvPr>
            <p:ph idx="1"/>
          </p:nvPr>
        </p:nvSpPr>
        <p:spPr/>
        <p:txBody>
          <a:bodyPr>
            <a:normAutofit/>
          </a:bodyPr>
          <a:lstStyle/>
          <a:p>
            <a:r>
              <a:rPr lang="en-US" dirty="0" smtClean="0"/>
              <a:t>Unstable</a:t>
            </a:r>
          </a:p>
          <a:p>
            <a:pPr>
              <a:buNone/>
            </a:pPr>
            <a:r>
              <a:rPr lang="en-US" dirty="0" smtClean="0"/>
              <a:t>		</a:t>
            </a:r>
            <a:r>
              <a:rPr lang="en-US" dirty="0" err="1" smtClean="0"/>
              <a:t>Syncronised</a:t>
            </a:r>
            <a:r>
              <a:rPr lang="en-US" dirty="0" smtClean="0"/>
              <a:t> </a:t>
            </a:r>
            <a:r>
              <a:rPr lang="en-US" dirty="0" err="1" smtClean="0"/>
              <a:t>cardioversion</a:t>
            </a:r>
            <a:r>
              <a:rPr lang="en-US" dirty="0" smtClean="0"/>
              <a:t> with sedation 	and analgesia</a:t>
            </a:r>
          </a:p>
          <a:p>
            <a:r>
              <a:rPr lang="en-US" dirty="0" smtClean="0"/>
              <a:t>Stable patient</a:t>
            </a:r>
          </a:p>
          <a:p>
            <a:pPr>
              <a:buNone/>
            </a:pPr>
            <a:r>
              <a:rPr lang="en-US" dirty="0" smtClean="0"/>
              <a:t>		Duration of AF (&lt;48 hours)</a:t>
            </a:r>
          </a:p>
          <a:p>
            <a:pPr>
              <a:buNone/>
            </a:pPr>
            <a:r>
              <a:rPr lang="en-US" dirty="0" smtClean="0"/>
              <a:t>		Rate or Rhythm control</a:t>
            </a:r>
          </a:p>
          <a:p>
            <a:pPr>
              <a:buNone/>
            </a:pPr>
            <a:r>
              <a:rPr lang="en-US" dirty="0" smtClean="0"/>
              <a:t>		Prevent </a:t>
            </a:r>
            <a:r>
              <a:rPr lang="en-US" dirty="0" err="1" smtClean="0"/>
              <a:t>thromboembolism</a:t>
            </a:r>
            <a:r>
              <a:rPr lang="en-US" dirty="0" smtClean="0"/>
              <a:t> (CHADS2 score)</a:t>
            </a: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37171442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Sponsor</a:t>
            </a:r>
            <a:endParaRPr lang="en-AU" dirty="0"/>
          </a:p>
        </p:txBody>
      </p:sp>
      <p:grpSp>
        <p:nvGrpSpPr>
          <p:cNvPr id="2" name="Group 1"/>
          <p:cNvGrpSpPr/>
          <p:nvPr/>
        </p:nvGrpSpPr>
        <p:grpSpPr>
          <a:xfrm>
            <a:off x="1702581" y="2276872"/>
            <a:ext cx="5884887" cy="676275"/>
            <a:chOff x="323528" y="1916832"/>
            <a:chExt cx="5884887" cy="676275"/>
          </a:xfrm>
        </p:grpSpPr>
        <p:pic>
          <p:nvPicPr>
            <p:cNvPr id="1027" name="Picture 3" descr="cid:image006.jpg@01CCB43F.DAE63100"/>
            <p:cNvPicPr>
              <a:picLocks noChangeAspect="1" noChangeArrowheads="1"/>
            </p:cNvPicPr>
            <p:nvPr/>
          </p:nvPicPr>
          <p:blipFill>
            <a:blip r:embed="rId2" r:link="rId3" cstate="print"/>
            <a:srcRect/>
            <a:stretch>
              <a:fillRect/>
            </a:stretch>
          </p:blipFill>
          <p:spPr bwMode="auto">
            <a:xfrm>
              <a:off x="323528" y="1916832"/>
              <a:ext cx="2600325" cy="638175"/>
            </a:xfrm>
            <a:prstGeom prst="rect">
              <a:avLst/>
            </a:prstGeom>
            <a:noFill/>
          </p:spPr>
        </p:pic>
        <p:pic>
          <p:nvPicPr>
            <p:cNvPr id="1026" name="Picture 2" descr="cid:image007.jpg@01CCB43F.DAE63100"/>
            <p:cNvPicPr>
              <a:picLocks noChangeAspect="1" noChangeArrowheads="1"/>
            </p:cNvPicPr>
            <p:nvPr/>
          </p:nvPicPr>
          <p:blipFill>
            <a:blip r:embed="rId4" r:link="rId5" cstate="print"/>
            <a:srcRect/>
            <a:stretch>
              <a:fillRect/>
            </a:stretch>
          </p:blipFill>
          <p:spPr bwMode="auto">
            <a:xfrm>
              <a:off x="3131840" y="1916832"/>
              <a:ext cx="3076575" cy="676275"/>
            </a:xfrm>
            <a:prstGeom prst="rect">
              <a:avLst/>
            </a:prstGeom>
            <a:noFill/>
          </p:spPr>
        </p:pic>
      </p:grpSp>
      <p:pic>
        <p:nvPicPr>
          <p:cNvPr id="1025" name="Picture 4" descr="http://www.health.nsw.gov.au/images/new/nswhealth_logo.png">
            <a:hlinkClick r:id="rId6" action="ppaction://hlinkfile" tooltip="&quot;[Go to homepage]&quot;"/>
          </p:cNvPr>
          <p:cNvPicPr>
            <a:picLocks noChangeAspect="1" noChangeArrowheads="1"/>
          </p:cNvPicPr>
          <p:nvPr/>
        </p:nvPicPr>
        <p:blipFill>
          <a:blip r:embed="rId7" cstate="print"/>
          <a:srcRect/>
          <a:stretch>
            <a:fillRect/>
          </a:stretch>
        </p:blipFill>
        <p:spPr bwMode="auto">
          <a:xfrm>
            <a:off x="3740150" y="3933056"/>
            <a:ext cx="1809750" cy="800100"/>
          </a:xfrm>
          <a:prstGeom prst="rect">
            <a:avLst/>
          </a:prstGeom>
          <a:noFill/>
        </p:spPr>
      </p:pic>
      <p:sp>
        <p:nvSpPr>
          <p:cNvPr id="1028" name="Rectangle 4"/>
          <p:cNvSpPr>
            <a:spLocks noChangeArrowheads="1"/>
          </p:cNvSpPr>
          <p:nvPr/>
        </p:nvSpPr>
        <p:spPr bwMode="auto">
          <a:xfrm>
            <a:off x="323528" y="1410834"/>
            <a:ext cx="856895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This project was possible due to funding made available by</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1030" name="Rectangle 6"/>
          <p:cNvSpPr>
            <a:spLocks noChangeArrowheads="1"/>
          </p:cNvSpPr>
          <p:nvPr/>
        </p:nvSpPr>
        <p:spPr bwMode="auto">
          <a:xfrm>
            <a:off x="107504" y="3068960"/>
            <a:ext cx="90364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Projects within NSW are overseen by the NSW Ministry of Health on behalf of HWA </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smtClean="0">
                <a:ln>
                  <a:noFill/>
                </a:ln>
                <a:solidFill>
                  <a:schemeClr val="tx1"/>
                </a:solidFill>
                <a:effectLst/>
                <a:latin typeface="Calibri" pitchFamily="34" charset="0"/>
                <a:ea typeface="Calibri" pitchFamily="34" charset="0"/>
                <a:cs typeface="Calibri" pitchFamily="34" charset="0"/>
              </a:rPr>
              <a:t> </a:t>
            </a: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Complex Tachycardia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97075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4216246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t> Lucille Ball, 75 presents with fatigue and palpitations</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What does her ECG suggest?</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
        <p:nvSpPr>
          <p:cNvPr id="3" name="Content Placeholder 2"/>
          <p:cNvSpPr>
            <a:spLocks noGrp="1"/>
          </p:cNvSpPr>
          <p:nvPr>
            <p:ph idx="4294967295"/>
          </p:nvPr>
        </p:nvSpPr>
        <p:spPr>
          <a:xfrm>
            <a:off x="0" y="1600200"/>
            <a:ext cx="8229600" cy="4525963"/>
          </a:xfrm>
        </p:spPr>
        <p:txBody>
          <a:bodyPr/>
          <a:lstStyle/>
          <a:p>
            <a:endParaRPr lang="en-AU" dirty="0"/>
          </a:p>
          <a:p>
            <a:endParaRPr lang="en-US" dirty="0"/>
          </a:p>
        </p:txBody>
      </p:sp>
      <p:pic>
        <p:nvPicPr>
          <p:cNvPr id="6" name="Picture 5" descr="SVT-with-LBB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46" y="1196752"/>
            <a:ext cx="8051557" cy="3888432"/>
          </a:xfrm>
          <a:prstGeom prst="rect">
            <a:avLst/>
          </a:prstGeom>
        </p:spPr>
      </p:pic>
    </p:spTree>
    <p:extLst>
      <p:ext uri="{BB962C8B-B14F-4D97-AF65-F5344CB8AC3E}">
        <p14:creationId xmlns:p14="http://schemas.microsoft.com/office/powerpoint/2010/main" val="2572016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t>Benny Hill, 85 presents with a fractured hip</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What does his ECG suggest?</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7" name="Content Placeholder 6" descr="LBBB_atrial_fibrillation.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t="8753" b="8753"/>
          <a:stretch>
            <a:fillRect/>
          </a:stretch>
        </p:blipFill>
        <p:spPr>
          <a:xfrm>
            <a:off x="530225" y="1094581"/>
            <a:ext cx="8229600" cy="4525963"/>
          </a:xfrm>
        </p:spPr>
      </p:pic>
    </p:spTree>
    <p:extLst>
      <p:ext uri="{BB962C8B-B14F-4D97-AF65-F5344CB8AC3E}">
        <p14:creationId xmlns:p14="http://schemas.microsoft.com/office/powerpoint/2010/main" val="28347826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1143000"/>
          </a:xfrm>
        </p:spPr>
        <p:txBody>
          <a:bodyPr>
            <a:normAutofit fontScale="90000"/>
          </a:bodyPr>
          <a:lstStyle/>
          <a:p>
            <a:r>
              <a:rPr lang="en-AU" dirty="0" smtClean="0"/>
              <a:t>Charlton Heston, 75 presents with chest pain and dyspnoea</a:t>
            </a: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a:r>
            <a:br>
              <a:rPr lang="en-AU" dirty="0" smtClean="0">
                <a:solidFill>
                  <a:schemeClr val="tx2">
                    <a:lumMod val="75000"/>
                  </a:schemeClr>
                </a:solidFill>
              </a:rPr>
            </a:br>
            <a:r>
              <a:rPr lang="en-AU" dirty="0" smtClean="0">
                <a:solidFill>
                  <a:schemeClr val="tx2">
                    <a:lumMod val="75000"/>
                  </a:schemeClr>
                </a:solidFill>
              </a:rPr>
              <a:t> What does his ECG suggest?</a:t>
            </a:r>
            <a:endParaRPr lang="en-AU" dirty="0">
              <a:solidFill>
                <a:schemeClr val="tx2">
                  <a:lumMod val="75000"/>
                </a:schemeClr>
              </a:solidFill>
            </a:endParaRPr>
          </a:p>
        </p:txBody>
      </p:sp>
      <p:sp>
        <p:nvSpPr>
          <p:cNvPr id="3" name="Date Placeholder 2"/>
          <p:cNvSpPr>
            <a:spLocks noGrp="1"/>
          </p:cNvSpPr>
          <p:nvPr>
            <p:ph type="dt" sz="half" idx="10"/>
          </p:nvPr>
        </p:nvSpPr>
        <p:spPr/>
        <p:txBody>
          <a:bodyPr/>
          <a:lstStyle/>
          <a:p>
            <a:fld id="{7F3CEC9F-E64B-40C4-A6C4-633C98CE1BBD}"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6" name="Content Placeholder 5" descr="Ventricular_tachycardia.gif"/>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t="10694" b="10694"/>
          <a:stretch>
            <a:fillRect/>
          </a:stretch>
        </p:blipFill>
        <p:spPr>
          <a:xfrm>
            <a:off x="530225" y="928688"/>
            <a:ext cx="8229600" cy="4857750"/>
          </a:xfrm>
        </p:spPr>
      </p:pic>
    </p:spTree>
    <p:extLst>
      <p:ext uri="{BB962C8B-B14F-4D97-AF65-F5344CB8AC3E}">
        <p14:creationId xmlns:p14="http://schemas.microsoft.com/office/powerpoint/2010/main" val="38454104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Malignant Ventricular </a:t>
            </a:r>
            <a:r>
              <a:rPr lang="en-US" dirty="0" err="1" smtClean="0"/>
              <a:t>Arrythmias</a:t>
            </a:r>
            <a:endParaRPr lang="en-US"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10" name="Content Placeholder 9" descr="VT.pdf"/>
          <p:cNvPicPr>
            <a:picLocks noGrp="1" noChangeAspect="1"/>
          </p:cNvPicPr>
          <p:nvPr>
            <p:ph idx="1"/>
          </p:nvPr>
        </p:nvPicPr>
        <p:blipFill>
          <a:blip r:embed="rId3" cstate="print">
            <a:extLst>
              <a:ext uri="{28A0092B-C50C-407E-A947-70E740481C1C}">
                <a14:useLocalDpi xmlns:a14="http://schemas.microsoft.com/office/drawing/2010/main" val="0"/>
              </a:ext>
            </a:extLst>
          </a:blip>
          <a:srcRect t="12976" b="12976"/>
          <a:stretch>
            <a:fillRect/>
          </a:stretch>
        </p:blipFill>
        <p:spPr>
          <a:xfrm>
            <a:off x="285405" y="1844824"/>
            <a:ext cx="8437643" cy="3456384"/>
          </a:xfrm>
        </p:spPr>
      </p:pic>
    </p:spTree>
    <p:extLst>
      <p:ext uri="{BB962C8B-B14F-4D97-AF65-F5344CB8AC3E}">
        <p14:creationId xmlns:p14="http://schemas.microsoft.com/office/powerpoint/2010/main" val="24139585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Ventricular Fibrillation</a:t>
            </a:r>
            <a:endParaRPr lang="en-AU"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smtClean="0"/>
              <a:t>© Health Workforce Australia</a:t>
            </a:r>
            <a:endParaRPr lang="en-AU" dirty="0"/>
          </a:p>
        </p:txBody>
      </p:sp>
      <p:pic>
        <p:nvPicPr>
          <p:cNvPr id="6" name="Content Placeholder 5" descr="ventricular%20fib.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852769"/>
            <a:ext cx="8229600" cy="2020824"/>
          </a:xfrm>
          <a:prstGeom prst="rect">
            <a:avLst/>
          </a:prstGeom>
        </p:spPr>
      </p:pic>
    </p:spTree>
    <p:extLst>
      <p:ext uri="{BB962C8B-B14F-4D97-AF65-F5344CB8AC3E}">
        <p14:creationId xmlns:p14="http://schemas.microsoft.com/office/powerpoint/2010/main" val="172472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Polymorphic Ventricular Tachycardia</a:t>
            </a:r>
            <a:endParaRPr lang="en-US"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6" name="Content Placeholder 5" descr="Torsades.jpg"/>
          <p:cNvPicPr>
            <a:picLocks noGrp="1" noChangeAspect="1"/>
          </p:cNvPicPr>
          <p:nvPr>
            <p:ph idx="1"/>
          </p:nvPr>
        </p:nvPicPr>
        <p:blipFill>
          <a:blip r:embed="rId3" cstate="print">
            <a:extLst>
              <a:ext uri="{28A0092B-C50C-407E-A947-70E740481C1C}">
                <a14:useLocalDpi xmlns:a14="http://schemas.microsoft.com/office/drawing/2010/main" val="0"/>
              </a:ext>
            </a:extLst>
          </a:blip>
          <a:srcRect l="14577" r="14577"/>
          <a:stretch>
            <a:fillRect/>
          </a:stretch>
        </p:blipFill>
        <p:spPr>
          <a:xfrm>
            <a:off x="755576" y="1628800"/>
            <a:ext cx="7462334" cy="4103996"/>
          </a:xfrm>
        </p:spPr>
      </p:pic>
    </p:spTree>
    <p:extLst>
      <p:ext uri="{BB962C8B-B14F-4D97-AF65-F5344CB8AC3E}">
        <p14:creationId xmlns:p14="http://schemas.microsoft.com/office/powerpoint/2010/main" val="7498827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Introductions</a:t>
            </a:r>
            <a:endParaRPr lang="en-AU"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628800"/>
            <a:ext cx="4464496" cy="3344062"/>
          </a:xfrm>
          <a:prstGeom prst="rect">
            <a:avLst/>
          </a:prstGeom>
        </p:spPr>
      </p:pic>
    </p:spTree>
    <p:extLst>
      <p:ext uri="{BB962C8B-B14F-4D97-AF65-F5344CB8AC3E}">
        <p14:creationId xmlns:p14="http://schemas.microsoft.com/office/powerpoint/2010/main" val="17396452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Cardioversion</a:t>
            </a:r>
            <a:endParaRPr lang="en-US" dirty="0"/>
          </a:p>
        </p:txBody>
      </p:sp>
      <p:sp>
        <p:nvSpPr>
          <p:cNvPr id="3" name="Content Placeholder 2"/>
          <p:cNvSpPr>
            <a:spLocks noGrp="1"/>
          </p:cNvSpPr>
          <p:nvPr>
            <p:ph idx="1"/>
          </p:nvPr>
        </p:nvSpPr>
        <p:spPr/>
        <p:txBody>
          <a:bodyPr/>
          <a:lstStyle/>
          <a:p>
            <a:r>
              <a:rPr lang="en-US" dirty="0" smtClean="0"/>
              <a:t>Synchronized electrical therapy to reset the normal electrical activity </a:t>
            </a:r>
          </a:p>
          <a:p>
            <a:r>
              <a:rPr lang="en-US" dirty="0" smtClean="0"/>
              <a:t>Equipment – Defibrillator</a:t>
            </a:r>
          </a:p>
          <a:p>
            <a:r>
              <a:rPr lang="en-US" dirty="0" smtClean="0"/>
              <a:t>Procedural Sedation and Analgesia(IV)</a:t>
            </a:r>
          </a:p>
          <a:p>
            <a:pPr lvl="1"/>
            <a:r>
              <a:rPr lang="en-US" dirty="0" smtClean="0"/>
              <a:t>Midazolam 0.1mg/kg; Fentanyl 1microgram/kg</a:t>
            </a:r>
          </a:p>
          <a:p>
            <a:r>
              <a:rPr lang="en-US" dirty="0" smtClean="0"/>
              <a:t>Personnel</a:t>
            </a:r>
          </a:p>
          <a:p>
            <a:r>
              <a:rPr lang="en-US" dirty="0" smtClean="0"/>
              <a:t>Procedure</a:t>
            </a: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21989219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Summary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Determine clinically if stable or unstable</a:t>
            </a:r>
          </a:p>
          <a:p>
            <a:r>
              <a:rPr lang="en-US" dirty="0" smtClean="0"/>
              <a:t>Unstable requires urgent intervention</a:t>
            </a:r>
          </a:p>
          <a:p>
            <a:r>
              <a:rPr lang="en-US" dirty="0" smtClean="0"/>
              <a:t>Assess ECG for QRS width and regularity to guide diagnosis and management</a:t>
            </a:r>
          </a:p>
          <a:p>
            <a:r>
              <a:rPr lang="en-US" dirty="0" err="1" smtClean="0"/>
              <a:t>Cardioversion</a:t>
            </a:r>
            <a:r>
              <a:rPr lang="en-US" dirty="0" smtClean="0"/>
              <a:t> requires sedation and analgesia, Defibrillate during an arrest</a:t>
            </a:r>
          </a:p>
          <a:p>
            <a:r>
              <a:rPr lang="en-US" dirty="0" smtClean="0"/>
              <a:t>Treat WCT as VT unless you know better!</a:t>
            </a:r>
            <a:endParaRPr lang="en-US"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1785717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ea typeface="ＭＳ Ｐゴシック" charset="-128"/>
              </a:rPr>
              <a:t>Let’s Practice - the Case</a:t>
            </a:r>
          </a:p>
        </p:txBody>
      </p:sp>
      <p:sp>
        <p:nvSpPr>
          <p:cNvPr id="4" name="Footer Placeholder 3"/>
          <p:cNvSpPr>
            <a:spLocks noGrp="1"/>
          </p:cNvSpPr>
          <p:nvPr>
            <p:ph type="ftr" sz="quarter" idx="10"/>
          </p:nvPr>
        </p:nvSpPr>
        <p:spPr>
          <a:xfrm>
            <a:off x="6732240" y="6525344"/>
            <a:ext cx="2232248" cy="288032"/>
          </a:xfrm>
        </p:spPr>
        <p:txBody>
          <a:bodyPr/>
          <a:lstStyle/>
          <a:p>
            <a:pPr>
              <a:defRPr/>
            </a:pPr>
            <a:r>
              <a:rPr lang="en-AU" dirty="0" smtClean="0"/>
              <a:t>© Health Workforce Australia</a:t>
            </a:r>
            <a:endParaRPr lang="en-AU" dirty="0"/>
          </a:p>
        </p:txBody>
      </p:sp>
      <p:sp>
        <p:nvSpPr>
          <p:cNvPr id="2" name="Date Placeholder 1"/>
          <p:cNvSpPr>
            <a:spLocks noGrp="1"/>
          </p:cNvSpPr>
          <p:nvPr>
            <p:ph type="dt" sz="half" idx="10"/>
          </p:nvPr>
        </p:nvSpPr>
        <p:spPr>
          <a:xfrm>
            <a:off x="241176" y="6525344"/>
            <a:ext cx="730424" cy="268139"/>
          </a:xfrm>
        </p:spPr>
        <p:txBody>
          <a:bodyPr/>
          <a:lstStyle/>
          <a:p>
            <a:fld id="{66BA40F7-AFE1-4225-AE88-155C5D382646}" type="datetime6">
              <a:rPr lang="en-AU" smtClean="0"/>
              <a:pPr/>
              <a:t>August 12</a:t>
            </a:fld>
            <a:endParaRPr lang="en-AU" dirty="0"/>
          </a:p>
        </p:txBody>
      </p:sp>
      <p:pic>
        <p:nvPicPr>
          <p:cNvPr id="8" name="Content Placeholder 7" descr="broken-heart-1.jpg"/>
          <p:cNvPicPr>
            <a:picLocks noGrp="1" noChangeAspect="1"/>
          </p:cNvPicPr>
          <p:nvPr>
            <p:ph idx="1"/>
          </p:nvPr>
        </p:nvPicPr>
        <p:blipFill>
          <a:blip r:embed="rId3" cstate="print"/>
          <a:srcRect l="-18288" r="-18288"/>
          <a:stretch>
            <a:fillRect/>
          </a:stretch>
        </p:blipFill>
        <p:spPr/>
      </p:pic>
    </p:spTree>
    <p:extLst>
      <p:ext uri="{BB962C8B-B14F-4D97-AF65-F5344CB8AC3E}">
        <p14:creationId xmlns:p14="http://schemas.microsoft.com/office/powerpoint/2010/main" val="33430805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ea typeface="ＭＳ Ｐゴシック" charset="-128"/>
              </a:rPr>
              <a:t>History</a:t>
            </a:r>
          </a:p>
        </p:txBody>
      </p:sp>
      <p:sp>
        <p:nvSpPr>
          <p:cNvPr id="63490" name="Content Placeholder 2"/>
          <p:cNvSpPr>
            <a:spLocks noGrp="1"/>
          </p:cNvSpPr>
          <p:nvPr>
            <p:ph idx="1"/>
          </p:nvPr>
        </p:nvSpPr>
        <p:spPr>
          <a:xfrm>
            <a:off x="228600" y="1447800"/>
            <a:ext cx="8686800" cy="4800600"/>
          </a:xfrm>
        </p:spPr>
        <p:txBody>
          <a:bodyPr>
            <a:normAutofit/>
          </a:bodyPr>
          <a:lstStyle/>
          <a:p>
            <a:r>
              <a:rPr lang="en-AU" dirty="0" smtClean="0"/>
              <a:t>Richie Rich</a:t>
            </a:r>
          </a:p>
          <a:p>
            <a:pPr>
              <a:buNone/>
            </a:pPr>
            <a:endParaRPr lang="en-AU" dirty="0" smtClean="0"/>
          </a:p>
          <a:p>
            <a:pPr>
              <a:buNone/>
            </a:pPr>
            <a:r>
              <a:rPr lang="en-AU" dirty="0" smtClean="0"/>
              <a:t>	70-year-old man presents with SOB and palpitations after a session of lawn bowls this evening. He has a significant cardiac history. He has been triaged and placed into the resuscitation bay. </a:t>
            </a:r>
            <a:endParaRPr lang="en-US" dirty="0" smtClean="0">
              <a:solidFill>
                <a:srgbClr val="000000"/>
              </a:solidFill>
              <a:ea typeface="ＭＳ Ｐゴシック" charset="-128"/>
            </a:endParaRPr>
          </a:p>
        </p:txBody>
      </p:sp>
      <p:sp>
        <p:nvSpPr>
          <p:cNvPr id="4" name="Footer Placeholder 3"/>
          <p:cNvSpPr>
            <a:spLocks noGrp="1"/>
          </p:cNvSpPr>
          <p:nvPr>
            <p:ph type="ftr" sz="quarter" idx="10"/>
          </p:nvPr>
        </p:nvSpPr>
        <p:spPr>
          <a:xfrm>
            <a:off x="6732240" y="6453336"/>
            <a:ext cx="2232248" cy="288032"/>
          </a:xfrm>
        </p:spPr>
        <p:txBody>
          <a:bodyPr/>
          <a:lstStyle/>
          <a:p>
            <a:pPr>
              <a:defRPr/>
            </a:pPr>
            <a:r>
              <a:rPr lang="en-AU" dirty="0" smtClean="0"/>
              <a:t>© Health Workforce Australia</a:t>
            </a:r>
            <a:endParaRPr lang="en-AU" dirty="0"/>
          </a:p>
        </p:txBody>
      </p:sp>
      <p:sp>
        <p:nvSpPr>
          <p:cNvPr id="2" name="Date Placeholder 1"/>
          <p:cNvSpPr>
            <a:spLocks noGrp="1"/>
          </p:cNvSpPr>
          <p:nvPr>
            <p:ph type="dt" sz="half" idx="10"/>
          </p:nvPr>
        </p:nvSpPr>
        <p:spPr>
          <a:xfrm>
            <a:off x="179512" y="6453336"/>
            <a:ext cx="730424" cy="268139"/>
          </a:xfrm>
        </p:spPr>
        <p:txBody>
          <a:bodyPr/>
          <a:lstStyle/>
          <a:p>
            <a:fld id="{9B66DAD4-BFE0-4B7F-896E-394D637592E4}" type="datetime6">
              <a:rPr lang="en-AU" smtClean="0"/>
              <a:pPr/>
              <a:t>August 12</a:t>
            </a:fld>
            <a:endParaRPr lang="en-AU" dirty="0"/>
          </a:p>
        </p:txBody>
      </p:sp>
    </p:spTree>
    <p:extLst>
      <p:ext uri="{BB962C8B-B14F-4D97-AF65-F5344CB8AC3E}">
        <p14:creationId xmlns:p14="http://schemas.microsoft.com/office/powerpoint/2010/main" val="4231272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0" y="1935163"/>
            <a:ext cx="8229600" cy="4389437"/>
          </a:xfrm>
        </p:spPr>
        <p:txBody>
          <a:bodyPr/>
          <a:lstStyle/>
          <a:p>
            <a:pPr algn="ctr">
              <a:buFont typeface="Wingdings 2" charset="0"/>
              <a:buNone/>
            </a:pPr>
            <a:r>
              <a:rPr lang="en-US" sz="20000" dirty="0">
                <a:latin typeface="Constantia" charset="0"/>
              </a:rPr>
              <a:t>		?</a:t>
            </a:r>
          </a:p>
        </p:txBody>
      </p:sp>
    </p:spTree>
    <p:extLst>
      <p:ext uri="{BB962C8B-B14F-4D97-AF65-F5344CB8AC3E}">
        <p14:creationId xmlns:p14="http://schemas.microsoft.com/office/powerpoint/2010/main" val="18666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smtClean="0"/>
              <a:t>Use a structured approach to assessment of patients with tachyarrhythmias.</a:t>
            </a:r>
          </a:p>
          <a:p>
            <a:r>
              <a:rPr lang="en-GB" dirty="0" smtClean="0"/>
              <a:t>Guide decisions on electrical and chemical </a:t>
            </a:r>
            <a:r>
              <a:rPr lang="en-GB" dirty="0" err="1" smtClean="0"/>
              <a:t>cardioversion</a:t>
            </a:r>
            <a:r>
              <a:rPr lang="en-GB" dirty="0" smtClean="0"/>
              <a:t> with clinical criteria</a:t>
            </a:r>
          </a:p>
          <a:p>
            <a:r>
              <a:rPr lang="en-GB" dirty="0" smtClean="0"/>
              <a:t>Use care when using sedative drugs in this patient population</a:t>
            </a:r>
          </a:p>
          <a:p>
            <a:r>
              <a:rPr lang="en-GB" dirty="0" smtClean="0"/>
              <a:t>Be an effective </a:t>
            </a:r>
            <a:r>
              <a:rPr lang="en-GB" dirty="0" err="1" smtClean="0"/>
              <a:t>teammember</a:t>
            </a:r>
            <a:endParaRPr lang="en-GB" dirty="0" smtClean="0"/>
          </a:p>
          <a:p>
            <a:endParaRPr lang="en-GB" dirty="0" smtClean="0"/>
          </a:p>
          <a:p>
            <a:endParaRPr lang="en-GB" dirty="0"/>
          </a:p>
        </p:txBody>
      </p:sp>
      <p:sp>
        <p:nvSpPr>
          <p:cNvPr id="4" name="Title 3"/>
          <p:cNvSpPr>
            <a:spLocks noGrp="1"/>
          </p:cNvSpPr>
          <p:nvPr>
            <p:ph type="title"/>
          </p:nvPr>
        </p:nvSpPr>
        <p:spPr/>
        <p:txBody>
          <a:bodyPr/>
          <a:lstStyle/>
          <a:p>
            <a:r>
              <a:rPr lang="en-GB" dirty="0" smtClean="0"/>
              <a:t>In Summary…</a:t>
            </a:r>
            <a:endParaRPr lang="en-GB" dirty="0"/>
          </a:p>
        </p:txBody>
      </p:sp>
      <p:sp>
        <p:nvSpPr>
          <p:cNvPr id="2" name="Date Placeholder 1"/>
          <p:cNvSpPr>
            <a:spLocks noGrp="1"/>
          </p:cNvSpPr>
          <p:nvPr>
            <p:ph type="dt" sz="half" idx="10"/>
          </p:nvPr>
        </p:nvSpPr>
        <p:spPr/>
        <p:txBody>
          <a:bodyPr/>
          <a:lstStyle/>
          <a:p>
            <a:fld id="{30C01A85-D22F-4771-867E-C58BF9F08D1A}" type="datetime6">
              <a:rPr lang="en-AU" smtClean="0"/>
              <a:pPr/>
              <a:t>August 12</a:t>
            </a:fld>
            <a:endParaRPr lang="en-AU" dirty="0"/>
          </a:p>
        </p:txBody>
      </p:sp>
      <p:sp>
        <p:nvSpPr>
          <p:cNvPr id="3" name="Footer Placeholder 2"/>
          <p:cNvSpPr>
            <a:spLocks noGrp="1"/>
          </p:cNvSpPr>
          <p:nvPr>
            <p:ph type="ftr" sz="quarter" idx="11"/>
          </p:nvPr>
        </p:nvSpPr>
        <p:spPr/>
        <p:txBody>
          <a:bodyPr/>
          <a:lstStyle/>
          <a:p>
            <a:r>
              <a:rPr lang="en-AU" dirty="0" smtClean="0"/>
              <a:t>© Health Workforce Australia</a:t>
            </a:r>
            <a:endParaRPr lang="en-A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normAutofit/>
          </a:bodyPr>
          <a:lstStyle/>
          <a:p>
            <a:r>
              <a:rPr lang="en-AU" sz="1600" dirty="0" smtClean="0"/>
              <a:t>eTG complete March 2012. Accessed through </a:t>
            </a:r>
            <a:r>
              <a:rPr lang="en-AU" sz="1600" dirty="0" smtClean="0">
                <a:hlinkClick r:id="rId3"/>
              </a:rPr>
              <a:t>www.use.hcn.com.au</a:t>
            </a:r>
            <a:endParaRPr lang="en-AU" sz="1600" dirty="0" smtClean="0"/>
          </a:p>
          <a:p>
            <a:r>
              <a:rPr lang="en-AU" sz="1600" dirty="0" smtClean="0"/>
              <a:t>Australian Resuscitation Guidelines. Accessed through </a:t>
            </a:r>
            <a:r>
              <a:rPr lang="en-AU" sz="1600" dirty="0" smtClean="0">
                <a:hlinkClick r:id="rId4"/>
              </a:rPr>
              <a:t>www.resus.org.au</a:t>
            </a:r>
            <a:endParaRPr lang="en-AU" sz="1600" dirty="0" smtClean="0"/>
          </a:p>
          <a:p>
            <a:r>
              <a:rPr lang="en-AU" sz="1600" dirty="0" smtClean="0"/>
              <a:t>ECGpedia. Accessed through </a:t>
            </a:r>
            <a:r>
              <a:rPr lang="en-AU" sz="1600" dirty="0" smtClean="0">
                <a:hlinkClick r:id="rId5"/>
              </a:rPr>
              <a:t>www.en.ecgpedia.org</a:t>
            </a:r>
            <a:endParaRPr lang="en-AU" sz="1600" dirty="0" smtClean="0"/>
          </a:p>
          <a:p>
            <a:r>
              <a:rPr lang="en-AU" sz="1600" dirty="0" smtClean="0"/>
              <a:t>Tintinalli’s Emergency Medicine. </a:t>
            </a:r>
            <a:r>
              <a:rPr lang="en-AU" sz="1600" dirty="0"/>
              <a:t>Accessed through </a:t>
            </a:r>
            <a:r>
              <a:rPr lang="en-AU" sz="1600" dirty="0">
                <a:hlinkClick r:id="rId6"/>
              </a:rPr>
              <a:t>http://proxy14.use.hcn.com.au</a:t>
            </a:r>
            <a:r>
              <a:rPr lang="en-AU" sz="1600" dirty="0" smtClean="0">
                <a:hlinkClick r:id="rId6"/>
              </a:rPr>
              <a:t>/</a:t>
            </a:r>
            <a:endParaRPr lang="en-AU" sz="1600" dirty="0" smtClean="0"/>
          </a:p>
          <a:p>
            <a:pPr lvl="0"/>
            <a:r>
              <a:rPr lang="en-AU" sz="1600" dirty="0" smtClean="0">
                <a:hlinkClick r:id="rId7"/>
              </a:rPr>
              <a:t>Atlas of Emergency Medicine. Accessed through:  http</a:t>
            </a:r>
            <a:r>
              <a:rPr lang="en-AU" sz="1600" dirty="0">
                <a:hlinkClick r:id="rId7"/>
              </a:rPr>
              <a:t>://proxy14.use.hcn.com.au/content.aspx?aid=</a:t>
            </a:r>
            <a:r>
              <a:rPr lang="en-AU" sz="1600" dirty="0" smtClean="0">
                <a:hlinkClick r:id="rId7"/>
              </a:rPr>
              <a:t>6008102</a:t>
            </a:r>
            <a:endParaRPr lang="en-AU" sz="1600" dirty="0" smtClean="0"/>
          </a:p>
          <a:p>
            <a:pPr lvl="0"/>
            <a:r>
              <a:rPr lang="en-AU" sz="1600" dirty="0" smtClean="0">
                <a:hlinkClick r:id="rId8"/>
              </a:rPr>
              <a:t>www.torsades.org</a:t>
            </a:r>
            <a:endParaRPr lang="en-AU" sz="1600" dirty="0" smtClean="0"/>
          </a:p>
          <a:p>
            <a:pPr lvl="0"/>
            <a:r>
              <a:rPr lang="en-AU" sz="1600" dirty="0" smtClean="0"/>
              <a:t>Nation Health and Medical Research Council </a:t>
            </a:r>
            <a:r>
              <a:rPr lang="en-AU" sz="1600" u="sng" dirty="0" smtClean="0"/>
              <a:t>Rate or rhythm control for recurrent </a:t>
            </a:r>
            <a:r>
              <a:rPr lang="en-AU" sz="1600" u="sng" dirty="0" err="1" smtClean="0"/>
              <a:t>atrial</a:t>
            </a:r>
            <a:r>
              <a:rPr lang="en-AU" sz="1600" u="sng" dirty="0" smtClean="0"/>
              <a:t> fibrillation</a:t>
            </a:r>
            <a:r>
              <a:rPr lang="en-AU" sz="1600" dirty="0" smtClean="0"/>
              <a:t> Emergency Care Evidence in Practise Series 2008</a:t>
            </a:r>
            <a:endParaRPr lang="en-AU" sz="1600"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3361782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AU" sz="2000" b="1" dirty="0" smtClean="0"/>
              <a:t>Acknowledgments</a:t>
            </a:r>
            <a:endParaRPr lang="en-AU" sz="2000" b="1" dirty="0"/>
          </a:p>
        </p:txBody>
      </p:sp>
      <p:sp>
        <p:nvSpPr>
          <p:cNvPr id="11" name="Content Placeholder 10"/>
          <p:cNvSpPr>
            <a:spLocks noGrp="1"/>
          </p:cNvSpPr>
          <p:nvPr>
            <p:ph sz="half" idx="1"/>
          </p:nvPr>
        </p:nvSpPr>
        <p:spPr>
          <a:xfrm>
            <a:off x="-3132856" y="1556792"/>
            <a:ext cx="3466728" cy="4525963"/>
          </a:xfrm>
        </p:spPr>
        <p:txBody>
          <a:bodyPr>
            <a:normAutofit fontScale="55000" lnSpcReduction="20000"/>
          </a:bodyPr>
          <a:lstStyle/>
          <a:p>
            <a:pPr marL="0" indent="0">
              <a:buNone/>
            </a:pPr>
            <a:endParaRPr lang="en-AU" sz="2000" dirty="0"/>
          </a:p>
        </p:txBody>
      </p:sp>
      <p:sp>
        <p:nvSpPr>
          <p:cNvPr id="7" name="Content Placeholder 6"/>
          <p:cNvSpPr>
            <a:spLocks noGrp="1"/>
          </p:cNvSpPr>
          <p:nvPr>
            <p:ph sz="half" idx="2"/>
          </p:nvPr>
        </p:nvSpPr>
        <p:spPr>
          <a:xfrm>
            <a:off x="971600" y="1412776"/>
            <a:ext cx="7848872" cy="4824536"/>
          </a:xfrm>
        </p:spPr>
        <p:txBody>
          <a:bodyPr>
            <a:normAutofit fontScale="55000" lnSpcReduction="20000"/>
          </a:bodyPr>
          <a:lstStyle/>
          <a:p>
            <a:pPr marL="0" indent="0">
              <a:buNone/>
            </a:pPr>
            <a:r>
              <a:rPr lang="en-AU" sz="3200" b="1" dirty="0" smtClean="0"/>
              <a:t>C6 Topic expert author</a:t>
            </a:r>
            <a:r>
              <a:rPr lang="en-AU" sz="3200" dirty="0" smtClean="0"/>
              <a:t>: Marian Lee</a:t>
            </a:r>
          </a:p>
          <a:p>
            <a:pPr marL="0" indent="0">
              <a:buNone/>
            </a:pPr>
            <a:r>
              <a:rPr lang="en-AU" sz="3200" b="1" dirty="0" smtClean="0"/>
              <a:t>C6 Simulation  session author: </a:t>
            </a:r>
            <a:r>
              <a:rPr lang="en-AU" sz="3200" dirty="0" smtClean="0"/>
              <a:t>Timothy Tan, Morgan Sherwood, Clare Richmond</a:t>
            </a:r>
          </a:p>
          <a:p>
            <a:pPr>
              <a:buNone/>
            </a:pPr>
            <a:r>
              <a:rPr lang="en-AU" sz="3200" b="1" dirty="0" smtClean="0"/>
              <a:t>Cardiac Module Expert Working Party and Peer Review Team</a:t>
            </a:r>
            <a:r>
              <a:rPr lang="en-AU" sz="3200" dirty="0" smtClean="0"/>
              <a:t/>
            </a:r>
            <a:br>
              <a:rPr lang="en-AU" sz="3200" dirty="0" smtClean="0"/>
            </a:br>
            <a:r>
              <a:rPr lang="en-AU" sz="3200" dirty="0" smtClean="0"/>
              <a:t>Michael </a:t>
            </a:r>
            <a:r>
              <a:rPr lang="en-AU" sz="3200" dirty="0" err="1" smtClean="0"/>
              <a:t>Bastick</a:t>
            </a:r>
            <a:r>
              <a:rPr lang="en-AU" sz="3200" dirty="0" smtClean="0"/>
              <a:t> FACEM Gosford Hospital</a:t>
            </a:r>
            <a:br>
              <a:rPr lang="en-AU" sz="3200" dirty="0" smtClean="0"/>
            </a:br>
            <a:r>
              <a:rPr lang="en-AU" sz="3200" dirty="0" smtClean="0"/>
              <a:t>Sandra Cheng Simulation Fellow SCSSC</a:t>
            </a:r>
            <a:br>
              <a:rPr lang="en-AU" sz="3200" dirty="0" smtClean="0"/>
            </a:br>
            <a:r>
              <a:rPr lang="en-AU" sz="3200" dirty="0" smtClean="0"/>
              <a:t>John Kennedy FACEM Royal North Shore Hospital</a:t>
            </a:r>
            <a:br>
              <a:rPr lang="en-AU" sz="3200" dirty="0" smtClean="0"/>
            </a:br>
            <a:r>
              <a:rPr lang="en-AU" sz="3200" dirty="0" smtClean="0"/>
              <a:t>Marian Lee FACEM Prince of Wales Hospital</a:t>
            </a:r>
            <a:br>
              <a:rPr lang="en-AU" sz="3200" dirty="0" smtClean="0"/>
            </a:br>
            <a:r>
              <a:rPr lang="en-AU" sz="3200" dirty="0" smtClean="0"/>
              <a:t>John McKenzie FACEM Australian Institute for Clinical Education (AICE)</a:t>
            </a:r>
            <a:br>
              <a:rPr lang="en-AU" sz="3200" dirty="0" smtClean="0"/>
            </a:br>
            <a:r>
              <a:rPr lang="en-AU" sz="3200" dirty="0" smtClean="0"/>
              <a:t>Clare Richmond FACEM Royal Prince Alfred Hospital</a:t>
            </a:r>
            <a:br>
              <a:rPr lang="en-AU" sz="3200" dirty="0" smtClean="0"/>
            </a:br>
            <a:r>
              <a:rPr lang="en-AU" sz="3200" dirty="0" smtClean="0"/>
              <a:t>Morgan Sherwood Simulation Fellow SCSSC</a:t>
            </a:r>
            <a:br>
              <a:rPr lang="en-AU" sz="3200" dirty="0" smtClean="0"/>
            </a:br>
            <a:r>
              <a:rPr lang="en-AU" sz="3200" dirty="0" smtClean="0"/>
              <a:t>Timothy Tan Simulation Fellow SCSSC</a:t>
            </a:r>
            <a:br>
              <a:rPr lang="en-AU" sz="3200" dirty="0" smtClean="0"/>
            </a:br>
            <a:r>
              <a:rPr lang="en-AU" sz="3200" dirty="0" smtClean="0"/>
              <a:t>John Vassiliadis FACEM Royal North Shore Hospital</a:t>
            </a:r>
          </a:p>
          <a:p>
            <a:pPr marL="0" indent="0">
              <a:buNone/>
            </a:pPr>
            <a:endParaRPr lang="en-AU" sz="3200" b="1" dirty="0" smtClean="0"/>
          </a:p>
          <a:p>
            <a:pPr marL="0" indent="0">
              <a:buNone/>
            </a:pPr>
            <a:r>
              <a:rPr lang="en-AU" sz="3200" b="1" dirty="0" smtClean="0"/>
              <a:t>Educational consultants:</a:t>
            </a:r>
          </a:p>
          <a:p>
            <a:pPr>
              <a:buNone/>
            </a:pPr>
            <a:r>
              <a:rPr lang="en-AU" sz="3200" dirty="0" smtClean="0"/>
              <a:t>	Stephanie O’Regan Nurse Educator SCSSC</a:t>
            </a:r>
            <a:br>
              <a:rPr lang="en-AU" sz="3200" dirty="0" smtClean="0"/>
            </a:br>
            <a:r>
              <a:rPr lang="en-AU" sz="3200" dirty="0" smtClean="0"/>
              <a:t>Leonie Watterson Director Simulation Division SCSSC</a:t>
            </a:r>
            <a:br>
              <a:rPr lang="en-AU" sz="3200" dirty="0" smtClean="0"/>
            </a:br>
            <a:r>
              <a:rPr lang="en-AU" sz="3200" dirty="0" smtClean="0"/>
              <a:t>John Vassiliadis Deputy Director SCSSC</a:t>
            </a:r>
          </a:p>
          <a:p>
            <a:pPr>
              <a:buNone/>
            </a:pPr>
            <a:r>
              <a:rPr lang="en-AU" sz="3200" dirty="0" smtClean="0"/>
              <a:t>	Clare Richmond FACEM Royal Prince Alfred Hospital</a:t>
            </a:r>
            <a:br>
              <a:rPr lang="en-AU" sz="3200" dirty="0" smtClean="0"/>
            </a:br>
            <a:r>
              <a:rPr lang="en-AU" sz="3200" dirty="0" smtClean="0"/>
              <a:t>Morgan Sherwood Simulation Fellow SCSSC</a:t>
            </a:r>
          </a:p>
          <a:p>
            <a:pPr>
              <a:buNone/>
            </a:pPr>
            <a:endParaRPr lang="en-AU" dirty="0" smtClean="0"/>
          </a:p>
          <a:p>
            <a:endParaRPr lang="en-AU" dirty="0"/>
          </a:p>
        </p:txBody>
      </p:sp>
      <p:sp>
        <p:nvSpPr>
          <p:cNvPr id="2" name="Date Placeholder 1"/>
          <p:cNvSpPr>
            <a:spLocks noGrp="1"/>
          </p:cNvSpPr>
          <p:nvPr>
            <p:ph type="dt" sz="half" idx="10"/>
          </p:nvPr>
        </p:nvSpPr>
        <p:spPr/>
        <p:txBody>
          <a:bodyPr/>
          <a:lstStyle/>
          <a:p>
            <a:fld id="{7B777975-CEB6-4A05-9C87-1664B947E5A3}" type="datetime6">
              <a:rPr lang="en-AU" smtClean="0"/>
              <a:pPr/>
              <a:t>August 12</a:t>
            </a:fld>
            <a:endParaRPr lang="en-AU"/>
          </a:p>
        </p:txBody>
      </p:sp>
      <p:sp>
        <p:nvSpPr>
          <p:cNvPr id="4" name="Footer Placeholder 3"/>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38801190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3568" y="404664"/>
            <a:ext cx="7772400" cy="2808312"/>
          </a:xfrm>
        </p:spPr>
        <p:txBody>
          <a:bodyPr>
            <a:normAutofit/>
          </a:bodyPr>
          <a:lstStyle/>
          <a:p>
            <a:r>
              <a:rPr lang="en-AU" sz="3200" dirty="0" smtClean="0">
                <a:latin typeface="+mn-lt"/>
              </a:rPr>
              <a:t>Disclaimer</a:t>
            </a:r>
            <a:r>
              <a:rPr lang="en-AU" sz="3200" dirty="0" smtClean="0"/>
              <a:t/>
            </a:r>
            <a:br>
              <a:rPr lang="en-AU" sz="3200" dirty="0" smtClean="0"/>
            </a:br>
            <a:r>
              <a:rPr lang="en-AU" sz="1600" dirty="0" smtClean="0"/>
              <a:t/>
            </a:r>
            <a:br>
              <a:rPr lang="en-AU" sz="1600" dirty="0" smtClean="0"/>
            </a:br>
            <a:r>
              <a:rPr lang="en-US" sz="2000" dirty="0" smtClean="0">
                <a:latin typeface="+mn-lt"/>
              </a:rPr>
              <a:t>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a:t>
            </a:r>
            <a:endParaRPr lang="en-GB" sz="2000" dirty="0">
              <a:latin typeface="+mn-lt"/>
            </a:endParaRPr>
          </a:p>
        </p:txBody>
      </p:sp>
      <p:sp>
        <p:nvSpPr>
          <p:cNvPr id="9" name="Subtitle 8"/>
          <p:cNvSpPr>
            <a:spLocks noGrp="1"/>
          </p:cNvSpPr>
          <p:nvPr>
            <p:ph type="subTitle" idx="1"/>
          </p:nvPr>
        </p:nvSpPr>
        <p:spPr>
          <a:xfrm>
            <a:off x="685800" y="3886200"/>
            <a:ext cx="7772400" cy="1752600"/>
          </a:xfrm>
        </p:spPr>
        <p:txBody>
          <a:bodyPr>
            <a:normAutofit fontScale="92500" lnSpcReduction="20000"/>
          </a:bodyPr>
          <a:lstStyle/>
          <a:p>
            <a:r>
              <a:rPr lang="en-US" dirty="0" smtClean="0">
                <a:solidFill>
                  <a:srgbClr val="000000"/>
                </a:solidFill>
              </a:rPr>
              <a:t>Copyright and Permission to </a:t>
            </a:r>
            <a:r>
              <a:rPr lang="en-US" dirty="0" smtClean="0">
                <a:solidFill>
                  <a:srgbClr val="000000"/>
                </a:solidFill>
                <a:latin typeface="+mj-lt"/>
              </a:rPr>
              <a:t>Reproduce</a:t>
            </a:r>
          </a:p>
          <a:p>
            <a:endParaRPr lang="en-US" sz="1600" dirty="0" smtClean="0">
              <a:solidFill>
                <a:srgbClr val="000000"/>
              </a:solidFill>
              <a:latin typeface="+mj-lt"/>
            </a:endParaRPr>
          </a:p>
          <a:p>
            <a:r>
              <a:rPr lang="en-US" sz="2200" dirty="0" smtClean="0">
                <a:solidFill>
                  <a:srgbClr val="000000"/>
                </a:solidFill>
              </a:rPr>
              <a:t>This work is copyright. It may be reproduced for study or training purposes subject to the inclusion of an acknowledgement of the source: Health Workforce Australia EdWISE program. It may not be reproduced for commercial usage or sale. </a:t>
            </a:r>
          </a:p>
          <a:p>
            <a:endParaRPr lang="en-GB" dirty="0"/>
          </a:p>
        </p:txBody>
      </p:sp>
      <p:sp>
        <p:nvSpPr>
          <p:cNvPr id="2" name="Date Placeholder 1"/>
          <p:cNvSpPr>
            <a:spLocks noGrp="1"/>
          </p:cNvSpPr>
          <p:nvPr>
            <p:ph type="dt" sz="half" idx="10"/>
          </p:nvPr>
        </p:nvSpPr>
        <p:spPr/>
        <p:txBody>
          <a:bodyPr/>
          <a:lstStyle/>
          <a:p>
            <a:pPr>
              <a:defRPr/>
            </a:pPr>
            <a:fld id="{7E91A47E-8A9E-4EB5-861A-6E5EB82E09A2}" type="datetime6">
              <a:rPr lang="en-AU" smtClean="0"/>
              <a:pPr>
                <a:defRPr/>
              </a:pPr>
              <a:t>August 12</a:t>
            </a:fld>
            <a:endParaRPr lang="en-AU"/>
          </a:p>
        </p:txBody>
      </p:sp>
      <p:sp>
        <p:nvSpPr>
          <p:cNvPr id="3" name="Footer Placeholder 2"/>
          <p:cNvSpPr>
            <a:spLocks noGrp="1"/>
          </p:cNvSpPr>
          <p:nvPr>
            <p:ph type="ftr" sz="quarter" idx="11"/>
          </p:nvPr>
        </p:nvSpPr>
        <p:spPr/>
        <p:txBody>
          <a:bodyPr/>
          <a:lstStyle/>
          <a:p>
            <a:pPr>
              <a:defRPr/>
            </a:pPr>
            <a:r>
              <a:rPr lang="en-AU" smtClean="0"/>
              <a:t>© Health Workforce Australia</a:t>
            </a: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p:txBody>
          <a:bodyPr/>
          <a:lstStyle/>
          <a:p>
            <a:pPr eaLnBrk="1" hangingPunct="1"/>
            <a:r>
              <a:rPr lang="en-AU" dirty="0" smtClean="0">
                <a:ea typeface="ＭＳ Ｐゴシック" charset="-128"/>
              </a:rPr>
              <a:t>General Aims</a:t>
            </a:r>
          </a:p>
        </p:txBody>
      </p:sp>
      <p:sp>
        <p:nvSpPr>
          <p:cNvPr id="15362" name="Content Placeholder 8"/>
          <p:cNvSpPr>
            <a:spLocks noGrp="1"/>
          </p:cNvSpPr>
          <p:nvPr>
            <p:ph idx="1"/>
          </p:nvPr>
        </p:nvSpPr>
        <p:spPr>
          <a:xfrm>
            <a:off x="457200" y="2060848"/>
            <a:ext cx="8229600" cy="3636690"/>
          </a:xfrm>
        </p:spPr>
        <p:txBody>
          <a:bodyPr/>
          <a:lstStyle/>
          <a:p>
            <a:pPr eaLnBrk="1" hangingPunct="1"/>
            <a:r>
              <a:rPr lang="en-AU" dirty="0" smtClean="0">
                <a:ea typeface="ＭＳ Ｐゴシック" charset="-128"/>
              </a:rPr>
              <a:t>Learn in a team setting</a:t>
            </a:r>
          </a:p>
          <a:p>
            <a:pPr eaLnBrk="1" hangingPunct="1"/>
            <a:r>
              <a:rPr lang="en-AU" dirty="0" smtClean="0">
                <a:ea typeface="ＭＳ Ｐゴシック" charset="-128"/>
              </a:rPr>
              <a:t>Blend clinical skills with team skills</a:t>
            </a:r>
          </a:p>
          <a:p>
            <a:pPr eaLnBrk="1" hangingPunct="1"/>
            <a:r>
              <a:rPr lang="en-AU" dirty="0" smtClean="0">
                <a:ea typeface="ＭＳ Ｐゴシック" charset="-128"/>
              </a:rPr>
              <a:t>Reflect critically on practice</a:t>
            </a:r>
          </a:p>
        </p:txBody>
      </p:sp>
      <p:sp>
        <p:nvSpPr>
          <p:cNvPr id="2" name="Date Placeholder 1"/>
          <p:cNvSpPr>
            <a:spLocks noGrp="1"/>
          </p:cNvSpPr>
          <p:nvPr>
            <p:ph type="dt" sz="half" idx="10"/>
          </p:nvPr>
        </p:nvSpPr>
        <p:spPr>
          <a:xfrm>
            <a:off x="251520" y="6525344"/>
            <a:ext cx="730424" cy="268139"/>
          </a:xfrm>
        </p:spPr>
        <p:txBody>
          <a:bodyPr/>
          <a:lstStyle/>
          <a:p>
            <a:fld id="{1049A69C-5DA9-4F8B-AF55-49C06D830944}" type="datetime6">
              <a:rPr lang="en-AU" smtClean="0"/>
              <a:pPr/>
              <a:t>August 12</a:t>
            </a:fld>
            <a:endParaRPr lang="en-AU" dirty="0"/>
          </a:p>
        </p:txBody>
      </p:sp>
      <p:sp>
        <p:nvSpPr>
          <p:cNvPr id="3" name="Footer Placeholder 2"/>
          <p:cNvSpPr>
            <a:spLocks noGrp="1"/>
          </p:cNvSpPr>
          <p:nvPr>
            <p:ph type="ftr" sz="quarter" idx="11"/>
          </p:nvPr>
        </p:nvSpPr>
        <p:spPr>
          <a:xfrm>
            <a:off x="6732240" y="6453336"/>
            <a:ext cx="2160240" cy="365125"/>
          </a:xfrm>
        </p:spPr>
        <p:txBody>
          <a:bodyPr/>
          <a:lstStyle/>
          <a:p>
            <a:r>
              <a:rPr lang="en-AU" dirty="0" smtClean="0"/>
              <a:t>© Health Workforce Australia</a:t>
            </a:r>
            <a:endParaRPr lang="en-AU" dirty="0"/>
          </a:p>
        </p:txBody>
      </p:sp>
    </p:spTree>
    <p:extLst>
      <p:ext uri="{BB962C8B-B14F-4D97-AF65-F5344CB8AC3E}">
        <p14:creationId xmlns:p14="http://schemas.microsoft.com/office/powerpoint/2010/main" val="2814710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p:txBody>
          <a:bodyPr/>
          <a:lstStyle/>
          <a:p>
            <a:pPr eaLnBrk="1" hangingPunct="1"/>
            <a:r>
              <a:rPr lang="en-AU" dirty="0" smtClean="0">
                <a:ea typeface="ＭＳ Ｐゴシック" charset="-128"/>
              </a:rPr>
              <a:t>Session Objectives</a:t>
            </a:r>
          </a:p>
        </p:txBody>
      </p:sp>
      <p:sp>
        <p:nvSpPr>
          <p:cNvPr id="9" name="Content Placeholder 8"/>
          <p:cNvSpPr>
            <a:spLocks noGrp="1"/>
          </p:cNvSpPr>
          <p:nvPr>
            <p:ph idx="1"/>
          </p:nvPr>
        </p:nvSpPr>
        <p:spPr>
          <a:xfrm>
            <a:off x="228600" y="1600200"/>
            <a:ext cx="8686800" cy="4191000"/>
          </a:xfrm>
        </p:spPr>
        <p:txBody>
          <a:bodyPr rtlCol="0">
            <a:normAutofit fontScale="92500" lnSpcReduction="20000"/>
          </a:bodyPr>
          <a:lstStyle/>
          <a:p>
            <a:pPr marL="514350" indent="-514350">
              <a:buFont typeface="+mj-lt"/>
              <a:buAutoNum type="arabicPeriod"/>
              <a:defRPr/>
            </a:pPr>
            <a:r>
              <a:rPr lang="en-AU" dirty="0" smtClean="0"/>
              <a:t>Use a structured approach to rapid assessment of </a:t>
            </a:r>
            <a:r>
              <a:rPr lang="en-AU" dirty="0" smtClean="0"/>
              <a:t>tachyarrhythmias</a:t>
            </a:r>
            <a:endParaRPr lang="en-AU" dirty="0" smtClean="0"/>
          </a:p>
          <a:p>
            <a:pPr marL="514350" indent="-514350">
              <a:buFont typeface="+mj-lt"/>
              <a:buAutoNum type="arabicPeriod"/>
              <a:defRPr/>
            </a:pPr>
            <a:r>
              <a:rPr lang="en-AU" dirty="0" smtClean="0"/>
              <a:t>Apply the 'unstable’ versus ‘stable’ decision tree to early management</a:t>
            </a:r>
          </a:p>
          <a:p>
            <a:pPr marL="514350" indent="-514350">
              <a:buFont typeface="+mj-lt"/>
              <a:buAutoNum type="arabicPeriod"/>
              <a:defRPr/>
            </a:pPr>
            <a:r>
              <a:rPr lang="en-AU" dirty="0" smtClean="0"/>
              <a:t>Review common </a:t>
            </a:r>
            <a:r>
              <a:rPr lang="en-AU" dirty="0" smtClean="0"/>
              <a:t>tachyarrhythmias</a:t>
            </a:r>
            <a:endParaRPr lang="en-AU" dirty="0" smtClean="0"/>
          </a:p>
          <a:p>
            <a:pPr marL="514350" indent="-514350">
              <a:buFont typeface="+mj-lt"/>
              <a:buAutoNum type="arabicPeriod"/>
              <a:defRPr/>
            </a:pPr>
            <a:r>
              <a:rPr lang="en-AU" dirty="0" smtClean="0"/>
              <a:t>Identify pre-malignant tachyarrhythmias (indications for cardiac pacing)</a:t>
            </a:r>
          </a:p>
          <a:p>
            <a:pPr marL="514350" indent="-514350">
              <a:buFont typeface="+mj-lt"/>
              <a:buAutoNum type="arabicPeriod"/>
              <a:defRPr/>
            </a:pPr>
            <a:r>
              <a:rPr lang="en-AU" dirty="0" smtClean="0"/>
              <a:t>Perform electrical and chemical cardioversion </a:t>
            </a:r>
          </a:p>
          <a:p>
            <a:pPr marL="514350" indent="-514350">
              <a:buFont typeface="+mj-lt"/>
              <a:buAutoNum type="arabicPeriod"/>
              <a:defRPr/>
            </a:pPr>
            <a:r>
              <a:rPr lang="en-AU" dirty="0" smtClean="0"/>
              <a:t>Rehearse synchronous electrical cardioversion</a:t>
            </a:r>
          </a:p>
        </p:txBody>
      </p:sp>
      <p:sp>
        <p:nvSpPr>
          <p:cNvPr id="17411" name="Footer Placeholder 6"/>
          <p:cNvSpPr>
            <a:spLocks noGrp="1"/>
          </p:cNvSpPr>
          <p:nvPr>
            <p:ph type="ftr" sz="quarter" idx="10"/>
          </p:nvPr>
        </p:nvSpPr>
        <p:spPr bwMode="auto">
          <a:xfrm>
            <a:off x="6732240" y="6525345"/>
            <a:ext cx="2160240"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AU" sz="900" dirty="0" smtClean="0">
                <a:solidFill>
                  <a:schemeClr val="bg1"/>
                </a:solidFill>
              </a:rPr>
              <a:t>© Health Workforce Australia</a:t>
            </a:r>
          </a:p>
        </p:txBody>
      </p:sp>
      <p:sp>
        <p:nvSpPr>
          <p:cNvPr id="2" name="Date Placeholder 1"/>
          <p:cNvSpPr>
            <a:spLocks noGrp="1"/>
          </p:cNvSpPr>
          <p:nvPr>
            <p:ph type="dt" sz="half" idx="10"/>
          </p:nvPr>
        </p:nvSpPr>
        <p:spPr>
          <a:xfrm>
            <a:off x="241176" y="6473229"/>
            <a:ext cx="946448" cy="340147"/>
          </a:xfrm>
        </p:spPr>
        <p:txBody>
          <a:bodyPr/>
          <a:lstStyle/>
          <a:p>
            <a:fld id="{888C2434-E7FB-45D8-A578-C2703DC8DD35}" type="datetime6">
              <a:rPr lang="en-AU" smtClean="0"/>
              <a:pPr/>
              <a:t>August 12</a:t>
            </a:fld>
            <a:endParaRPr lang="en-AU" dirty="0"/>
          </a:p>
        </p:txBody>
      </p:sp>
    </p:spTree>
    <p:extLst>
      <p:ext uri="{BB962C8B-B14F-4D97-AF65-F5344CB8AC3E}">
        <p14:creationId xmlns:p14="http://schemas.microsoft.com/office/powerpoint/2010/main" val="1568635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n-AU" dirty="0" smtClean="0">
                <a:ea typeface="ＭＳ Ｐゴシック" charset="-128"/>
              </a:rPr>
              <a:t>Ground Rules</a:t>
            </a:r>
          </a:p>
        </p:txBody>
      </p:sp>
      <p:sp>
        <p:nvSpPr>
          <p:cNvPr id="16386" name="Content Placeholder 8"/>
          <p:cNvSpPr>
            <a:spLocks noGrp="1"/>
          </p:cNvSpPr>
          <p:nvPr>
            <p:ph idx="1"/>
          </p:nvPr>
        </p:nvSpPr>
        <p:spPr>
          <a:xfrm>
            <a:off x="457200" y="1600200"/>
            <a:ext cx="8229600" cy="4097338"/>
          </a:xfrm>
        </p:spPr>
        <p:txBody>
          <a:bodyPr/>
          <a:lstStyle/>
          <a:p>
            <a:pPr eaLnBrk="1" hangingPunct="1"/>
            <a:r>
              <a:rPr lang="en-AU" dirty="0" smtClean="0">
                <a:ea typeface="ＭＳ Ｐゴシック" charset="-128"/>
              </a:rPr>
              <a:t>Participation</a:t>
            </a:r>
          </a:p>
          <a:p>
            <a:pPr eaLnBrk="1" hangingPunct="1"/>
            <a:r>
              <a:rPr lang="en-AU" dirty="0" smtClean="0">
                <a:ea typeface="ＭＳ Ｐゴシック" charset="-128"/>
              </a:rPr>
              <a:t>Privacy</a:t>
            </a:r>
          </a:p>
          <a:p>
            <a:pPr eaLnBrk="1" hangingPunct="1"/>
            <a:r>
              <a:rPr lang="en-AU" dirty="0" smtClean="0">
                <a:ea typeface="ＭＳ Ｐゴシック" charset="-128"/>
              </a:rPr>
              <a:t>Confidentiality</a:t>
            </a:r>
          </a:p>
          <a:p>
            <a:pPr eaLnBrk="1" hangingPunct="1"/>
            <a:r>
              <a:rPr lang="en-AU" dirty="0" smtClean="0">
                <a:ea typeface="ＭＳ Ｐゴシック" charset="-128"/>
              </a:rPr>
              <a:t>Disclaimer</a:t>
            </a:r>
          </a:p>
          <a:p>
            <a:pPr eaLnBrk="1" hangingPunct="1"/>
            <a:r>
              <a:rPr lang="en-AU" dirty="0" smtClean="0">
                <a:ea typeface="ＭＳ Ｐゴシック" charset="-128"/>
              </a:rPr>
              <a:t>Debriefing</a:t>
            </a:r>
          </a:p>
          <a:p>
            <a:pPr eaLnBrk="1" hangingPunct="1"/>
            <a:r>
              <a:rPr lang="en-AU" dirty="0" smtClean="0">
                <a:ea typeface="ＭＳ Ｐゴシック" charset="-128"/>
              </a:rPr>
              <a:t>Mobile phones</a:t>
            </a:r>
          </a:p>
        </p:txBody>
      </p:sp>
      <p:sp>
        <p:nvSpPr>
          <p:cNvPr id="16387" name="Footer Placeholder 6"/>
          <p:cNvSpPr>
            <a:spLocks noGrp="1"/>
          </p:cNvSpPr>
          <p:nvPr>
            <p:ph type="ftr" sz="quarter" idx="10"/>
          </p:nvPr>
        </p:nvSpPr>
        <p:spPr bwMode="auto">
          <a:xfrm>
            <a:off x="6804248" y="6453336"/>
            <a:ext cx="2088232" cy="404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AU" sz="900" dirty="0" smtClean="0">
                <a:solidFill>
                  <a:schemeClr val="bg1"/>
                </a:solidFill>
              </a:rPr>
              <a:t>© Health Workforce Australia</a:t>
            </a:r>
          </a:p>
        </p:txBody>
      </p:sp>
      <p:sp>
        <p:nvSpPr>
          <p:cNvPr id="2" name="Date Placeholder 1"/>
          <p:cNvSpPr>
            <a:spLocks noGrp="1"/>
          </p:cNvSpPr>
          <p:nvPr>
            <p:ph type="dt" sz="half" idx="10"/>
          </p:nvPr>
        </p:nvSpPr>
        <p:spPr>
          <a:xfrm>
            <a:off x="251520" y="6525344"/>
            <a:ext cx="730424" cy="268139"/>
          </a:xfrm>
        </p:spPr>
        <p:txBody>
          <a:bodyPr/>
          <a:lstStyle/>
          <a:p>
            <a:fld id="{BEA06C64-5BEE-413B-BDC5-B3CAD7FD8521}" type="datetime6">
              <a:rPr lang="en-AU" smtClean="0"/>
              <a:pPr/>
              <a:t>August 12</a:t>
            </a:fld>
            <a:endParaRPr lang="en-AU" dirty="0"/>
          </a:p>
        </p:txBody>
      </p:sp>
    </p:spTree>
    <p:extLst>
      <p:ext uri="{BB962C8B-B14F-4D97-AF65-F5344CB8AC3E}">
        <p14:creationId xmlns:p14="http://schemas.microsoft.com/office/powerpoint/2010/main" val="22286002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
            </a:r>
            <a:br>
              <a:rPr lang="en-US" b="1" dirty="0" smtClean="0"/>
            </a:br>
            <a:r>
              <a:rPr lang="en-US" b="1" dirty="0" smtClean="0">
                <a:solidFill>
                  <a:srgbClr val="FF0000"/>
                </a:solidFill>
              </a:rPr>
              <a:t>A Structured Approach to Arrhythmias</a:t>
            </a:r>
            <a:endParaRPr lang="en-AU"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Apply the “unstable v stable” rule</a:t>
            </a:r>
          </a:p>
          <a:p>
            <a:pPr marL="514350" indent="-514350">
              <a:buFont typeface="+mj-lt"/>
              <a:buAutoNum type="arabicPeriod"/>
            </a:pPr>
            <a:r>
              <a:rPr lang="en-US" dirty="0" smtClean="0"/>
              <a:t>Use  a methodical approach to diagnose the rhythm</a:t>
            </a:r>
          </a:p>
          <a:p>
            <a:pPr marL="514350" indent="-514350">
              <a:buFont typeface="+mj-lt"/>
              <a:buAutoNum type="arabicPeriod"/>
            </a:pPr>
            <a:r>
              <a:rPr lang="en-US" dirty="0" smtClean="0"/>
              <a:t>Seek the underlying cause and contributors</a:t>
            </a:r>
          </a:p>
          <a:p>
            <a:endParaRPr lang="en-AU"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or Unstable?”</a:t>
            </a:r>
            <a:endParaRPr lang="en-US" dirty="0"/>
          </a:p>
        </p:txBody>
      </p:sp>
      <p:sp>
        <p:nvSpPr>
          <p:cNvPr id="3" name="Content Placeholder 2"/>
          <p:cNvSpPr>
            <a:spLocks noGrp="1"/>
          </p:cNvSpPr>
          <p:nvPr>
            <p:ph idx="1"/>
          </p:nvPr>
        </p:nvSpPr>
        <p:spPr>
          <a:xfrm>
            <a:off x="457200" y="1600200"/>
            <a:ext cx="8363272" cy="4525963"/>
          </a:xfrm>
        </p:spPr>
        <p:txBody>
          <a:bodyPr>
            <a:normAutofit/>
          </a:bodyPr>
          <a:lstStyle/>
          <a:p>
            <a:pPr>
              <a:buNone/>
            </a:pPr>
            <a:r>
              <a:rPr lang="en-US" dirty="0" smtClean="0"/>
              <a:t>This reflects Cardiac Output(CO) in one of three functional categories:</a:t>
            </a:r>
          </a:p>
          <a:p>
            <a:pPr>
              <a:buNone/>
            </a:pPr>
            <a:r>
              <a:rPr lang="en-US" dirty="0" smtClean="0"/>
              <a:t>	</a:t>
            </a:r>
            <a:r>
              <a:rPr lang="en-US" dirty="0" smtClean="0">
                <a:solidFill>
                  <a:srgbClr val="FF0000"/>
                </a:solidFill>
              </a:rPr>
              <a:t>STABLE</a:t>
            </a:r>
            <a:r>
              <a:rPr lang="en-US" dirty="0" smtClean="0"/>
              <a:t> –CO </a:t>
            </a:r>
            <a:r>
              <a:rPr lang="en-US" u="sng" dirty="0" smtClean="0"/>
              <a:t>adequate</a:t>
            </a:r>
            <a:r>
              <a:rPr lang="en-US" dirty="0" smtClean="0"/>
              <a:t> to perfuse end organs</a:t>
            </a:r>
          </a:p>
          <a:p>
            <a:pPr>
              <a:buNone/>
            </a:pPr>
            <a:r>
              <a:rPr lang="en-US" dirty="0" smtClean="0"/>
              <a:t>	</a:t>
            </a:r>
            <a:r>
              <a:rPr lang="en-US" dirty="0" smtClean="0">
                <a:solidFill>
                  <a:srgbClr val="FF0000"/>
                </a:solidFill>
              </a:rPr>
              <a:t>UNSTABLE </a:t>
            </a:r>
            <a:r>
              <a:rPr lang="en-US" dirty="0" smtClean="0"/>
              <a:t>- CO </a:t>
            </a:r>
            <a:r>
              <a:rPr lang="en-US" u="sng" dirty="0" smtClean="0"/>
              <a:t>inadequate</a:t>
            </a:r>
            <a:r>
              <a:rPr lang="en-US" dirty="0" smtClean="0"/>
              <a:t> to perfuse end organs (Shock)</a:t>
            </a:r>
          </a:p>
          <a:p>
            <a:pPr>
              <a:buNone/>
            </a:pPr>
            <a:r>
              <a:rPr lang="en-US" dirty="0" smtClean="0"/>
              <a:t>	</a:t>
            </a:r>
            <a:r>
              <a:rPr lang="en-US" dirty="0" smtClean="0">
                <a:solidFill>
                  <a:srgbClr val="FF0000"/>
                </a:solidFill>
              </a:rPr>
              <a:t>CARDIAC ARREST </a:t>
            </a:r>
            <a:r>
              <a:rPr lang="en-US" dirty="0" smtClean="0"/>
              <a:t>– </a:t>
            </a:r>
            <a:r>
              <a:rPr lang="en-US" u="sng" dirty="0" smtClean="0"/>
              <a:t>No</a:t>
            </a:r>
            <a:r>
              <a:rPr lang="en-US" dirty="0" smtClean="0"/>
              <a:t> CO</a:t>
            </a:r>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Tree>
    <p:extLst>
      <p:ext uri="{BB962C8B-B14F-4D97-AF65-F5344CB8AC3E}">
        <p14:creationId xmlns:p14="http://schemas.microsoft.com/office/powerpoint/2010/main" val="41959657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unstable patient – clinical criteria</a:t>
            </a:r>
            <a:endParaRPr lang="en-US" dirty="0">
              <a:solidFill>
                <a:srgbClr val="FF0000"/>
              </a:solidFill>
            </a:endParaRPr>
          </a:p>
        </p:txBody>
      </p:sp>
      <p:sp>
        <p:nvSpPr>
          <p:cNvPr id="3" name="Content Placeholder 2"/>
          <p:cNvSpPr>
            <a:spLocks noGrp="1"/>
          </p:cNvSpPr>
          <p:nvPr>
            <p:ph idx="1"/>
          </p:nvPr>
        </p:nvSpPr>
        <p:spPr/>
        <p:txBody>
          <a:bodyPr/>
          <a:lstStyle/>
          <a:p>
            <a:pPr lvl="1"/>
            <a:r>
              <a:rPr lang="en-US" dirty="0" smtClean="0"/>
              <a:t>Altered level of consciousness</a:t>
            </a:r>
          </a:p>
          <a:p>
            <a:pPr lvl="1"/>
            <a:r>
              <a:rPr lang="en-US" dirty="0" smtClean="0"/>
              <a:t>Chest pain- ongoing</a:t>
            </a:r>
          </a:p>
          <a:p>
            <a:pPr lvl="1"/>
            <a:r>
              <a:rPr lang="en-US" dirty="0" smtClean="0"/>
              <a:t>Dyspnoea from acute LVF</a:t>
            </a:r>
          </a:p>
          <a:p>
            <a:pPr lvl="1"/>
            <a:r>
              <a:rPr lang="en-US" dirty="0" smtClean="0"/>
              <a:t>BP&lt; 80mmHg</a:t>
            </a:r>
          </a:p>
          <a:p>
            <a:pPr lvl="1"/>
            <a:r>
              <a:rPr lang="en-US" dirty="0" smtClean="0"/>
              <a:t>HR &gt; 150/min </a:t>
            </a:r>
            <a:endParaRPr lang="en-US" dirty="0"/>
          </a:p>
        </p:txBody>
      </p:sp>
      <p:sp>
        <p:nvSpPr>
          <p:cNvPr id="4" name="Date Placeholder 3"/>
          <p:cNvSpPr>
            <a:spLocks noGrp="1"/>
          </p:cNvSpPr>
          <p:nvPr>
            <p:ph type="dt" sz="half" idx="10"/>
          </p:nvPr>
        </p:nvSpPr>
        <p:spPr/>
        <p:txBody>
          <a:bodyPr/>
          <a:lstStyle/>
          <a:p>
            <a:fld id="{33CFAD90-15B5-4C22-A155-7A69B4B67517}" type="datetime6">
              <a:rPr lang="en-AU" smtClean="0"/>
              <a:pPr/>
              <a:t>August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419596571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dWISE Sim sessions Modules 6-8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EdWISE Sim sessions Modules 6-8 Slide Template</Template>
  <TotalTime>6017</TotalTime>
  <Words>4970</Words>
  <Application>Microsoft Macintosh PowerPoint</Application>
  <PresentationFormat>On-screen Show (4:3)</PresentationFormat>
  <Paragraphs>584</Paragraphs>
  <Slides>38</Slides>
  <Notes>28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EdWISE Sim sessions Modules 6-8 Slide Template</vt:lpstr>
      <vt:lpstr>Custom Design</vt:lpstr>
      <vt:lpstr>1_Custom Design</vt:lpstr>
      <vt:lpstr>Advanced Arrhythmia Management - Tachyarrhythmias</vt:lpstr>
      <vt:lpstr>Sponsor</vt:lpstr>
      <vt:lpstr>Introductions</vt:lpstr>
      <vt:lpstr>General Aims</vt:lpstr>
      <vt:lpstr>Session Objectives</vt:lpstr>
      <vt:lpstr>Ground Rules</vt:lpstr>
      <vt:lpstr> A Structured Approach to Arrhythmias</vt:lpstr>
      <vt:lpstr>“Stable or Unstable?”</vt:lpstr>
      <vt:lpstr>The unstable patient – clinical criteria</vt:lpstr>
      <vt:lpstr>Approach to Arrhythmia</vt:lpstr>
      <vt:lpstr>A methodical approach to  diagnosing rhythm   Lets rehearse </vt:lpstr>
      <vt:lpstr>ECG Decision Tree for Tachyarrhythmias</vt:lpstr>
      <vt:lpstr>Narrow Complex Tachycardia</vt:lpstr>
      <vt:lpstr>Jackson Brown, 25 presents with anxiety and palpitations   What does his ECG suggest?</vt:lpstr>
      <vt:lpstr>PowerPoint Presentation</vt:lpstr>
      <vt:lpstr>Management of SVT</vt:lpstr>
      <vt:lpstr>Mel Brooks, 75 presents with fatigue and palpitations   What does his ECG suggest?</vt:lpstr>
      <vt:lpstr>PowerPoint Presentation</vt:lpstr>
      <vt:lpstr>Management of AF </vt:lpstr>
      <vt:lpstr>Wide Complex Tachycardia</vt:lpstr>
      <vt:lpstr> Lucille Ball, 75 presents with fatigue and palpitations   What does her ECG suggest?</vt:lpstr>
      <vt:lpstr>PowerPoint Presentation</vt:lpstr>
      <vt:lpstr>Benny Hill, 85 presents with a fractured hip   What does his ECG suggest?</vt:lpstr>
      <vt:lpstr>PowerPoint Presentation</vt:lpstr>
      <vt:lpstr>Charlton Heston, 75 presents with chest pain and dyspnoea   What does his ECG suggest?</vt:lpstr>
      <vt:lpstr>PowerPoint Presentation</vt:lpstr>
      <vt:lpstr>Malignant Ventricular Arrythmias</vt:lpstr>
      <vt:lpstr>Ventricular Fibrillation</vt:lpstr>
      <vt:lpstr>Polymorphic Ventricular Tachycardia</vt:lpstr>
      <vt:lpstr>Cardioversion</vt:lpstr>
      <vt:lpstr>Summary</vt:lpstr>
      <vt:lpstr>Let’s Practice - the Case</vt:lpstr>
      <vt:lpstr>History</vt:lpstr>
      <vt:lpstr>PowerPoint Presentation</vt:lpstr>
      <vt:lpstr>In Summary…</vt:lpstr>
      <vt:lpstr>References</vt:lpstr>
      <vt:lpstr>Acknowledgments</vt:lpstr>
      <vt:lpstr>Disclaimer  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vt:lpstr>
    </vt:vector>
  </TitlesOfParts>
  <Company>NSCC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 For simulation sessions p6 – p8.</dc:title>
  <dc:creator>Stephanie O'Rregan</dc:creator>
  <cp:lastModifiedBy>Stephanie O'Regan</cp:lastModifiedBy>
  <cp:revision>16</cp:revision>
  <dcterms:created xsi:type="dcterms:W3CDTF">2012-07-25T04:50:58Z</dcterms:created>
  <dcterms:modified xsi:type="dcterms:W3CDTF">2012-08-31T04:17:23Z</dcterms:modified>
</cp:coreProperties>
</file>