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slideLayouts/slideLayout1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8" r:id="rId1"/>
    <p:sldMasterId id="2147483688" r:id="rId2"/>
    <p:sldMasterId id="2147483700" r:id="rId3"/>
  </p:sldMasterIdLst>
  <p:notesMasterIdLst>
    <p:notesMasterId r:id="rId30"/>
  </p:notesMasterIdLst>
  <p:handoutMasterIdLst>
    <p:handoutMasterId r:id="rId31"/>
  </p:handoutMasterIdLst>
  <p:sldIdLst>
    <p:sldId id="260" r:id="rId4"/>
    <p:sldId id="309" r:id="rId5"/>
    <p:sldId id="307" r:id="rId6"/>
    <p:sldId id="310" r:id="rId7"/>
    <p:sldId id="311" r:id="rId8"/>
    <p:sldId id="312" r:id="rId9"/>
    <p:sldId id="313" r:id="rId10"/>
    <p:sldId id="314" r:id="rId11"/>
    <p:sldId id="315" r:id="rId12"/>
    <p:sldId id="330" r:id="rId13"/>
    <p:sldId id="316" r:id="rId14"/>
    <p:sldId id="331" r:id="rId15"/>
    <p:sldId id="317" r:id="rId16"/>
    <p:sldId id="319" r:id="rId17"/>
    <p:sldId id="318" r:id="rId18"/>
    <p:sldId id="320" r:id="rId19"/>
    <p:sldId id="321" r:id="rId20"/>
    <p:sldId id="322" r:id="rId21"/>
    <p:sldId id="323" r:id="rId22"/>
    <p:sldId id="266" r:id="rId23"/>
    <p:sldId id="327" r:id="rId24"/>
    <p:sldId id="328" r:id="rId25"/>
    <p:sldId id="329" r:id="rId26"/>
    <p:sldId id="324" r:id="rId27"/>
    <p:sldId id="325" r:id="rId28"/>
    <p:sldId id="326" r:id="rId29"/>
  </p:sldIdLst>
  <p:sldSz cx="9144000" cy="6858000" type="screen4x3"/>
  <p:notesSz cx="6858000" cy="9144000"/>
  <p:custDataLst>
    <p:tags r:id="rId3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09246"/>
    <a:srgbClr val="FF3300"/>
    <a:srgbClr val="003F5E"/>
    <a:srgbClr val="FFFF00"/>
    <a:srgbClr val="009900"/>
    <a:srgbClr val="33CC33"/>
    <a:srgbClr val="00CC00"/>
    <a:srgbClr val="C86425"/>
    <a:srgbClr val="77B2C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1111" autoAdjust="0"/>
  </p:normalViewPr>
  <p:slideViewPr>
    <p:cSldViewPr>
      <p:cViewPr varScale="1">
        <p:scale>
          <a:sx n="31" d="100"/>
          <a:sy n="31" d="100"/>
        </p:scale>
        <p:origin x="-960" y="-10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viewProps" Target="view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tags" Target="tags/tag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handoutMaster" Target="handoutMasters/handout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notesMaster" Target="notesMasters/notesMaster1.xml"/><Relationship Id="rId35"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8.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4D03352-2B13-43B2-99C6-D97C71244ED1}" type="datetime6">
              <a:rPr lang="en-AU" smtClean="0"/>
              <a:pPr/>
              <a:t>August 12</a:t>
            </a:fld>
            <a:endParaRPr lang="en-AU"/>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r>
              <a:rPr lang="en-AU" smtClean="0"/>
              <a:t>Copyright statement</a:t>
            </a:r>
            <a:endParaRPr lang="en-AU"/>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F762712-518D-4591-A21A-4701C4BAB7D1}" type="slidenum">
              <a:rPr lang="en-AU" smtClean="0"/>
              <a:pPr/>
              <a:t>‹#›</a:t>
            </a:fld>
            <a:endParaRPr lang="en-AU"/>
          </a:p>
        </p:txBody>
      </p:sp>
    </p:spTree>
    <p:extLst>
      <p:ext uri="{BB962C8B-B14F-4D97-AF65-F5344CB8AC3E}">
        <p14:creationId xmlns:p14="http://schemas.microsoft.com/office/powerpoint/2010/main" val="3707675882"/>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05415F6-8BB0-4673-901D-581A8796FCAD}" type="datetime6">
              <a:rPr lang="en-AU" smtClean="0"/>
              <a:pPr/>
              <a:t>August 12</a:t>
            </a:fld>
            <a:endParaRPr lang="en-AU"/>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r>
              <a:rPr lang="en-AU" smtClean="0"/>
              <a:t>Copyright statement</a:t>
            </a:r>
            <a:endParaRPr lang="en-AU"/>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77E8E74-D84D-4F81-8EBF-E4440E5A0570}" type="slidenum">
              <a:rPr lang="en-AU" smtClean="0"/>
              <a:pPr/>
              <a:t>‹#›</a:t>
            </a:fld>
            <a:endParaRPr lang="en-AU"/>
          </a:p>
        </p:txBody>
      </p:sp>
    </p:spTree>
    <p:extLst>
      <p:ext uri="{BB962C8B-B14F-4D97-AF65-F5344CB8AC3E}">
        <p14:creationId xmlns:p14="http://schemas.microsoft.com/office/powerpoint/2010/main" val="2649757260"/>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Date Placeholder 3"/>
          <p:cNvSpPr>
            <a:spLocks noGrp="1"/>
          </p:cNvSpPr>
          <p:nvPr>
            <p:ph type="dt" idx="10"/>
          </p:nvPr>
        </p:nvSpPr>
        <p:spPr/>
        <p:txBody>
          <a:bodyPr/>
          <a:lstStyle/>
          <a:p>
            <a:fld id="{F05415F6-8BB0-4673-901D-581A8796FCAD}" type="datetime6">
              <a:rPr lang="en-AU" smtClean="0"/>
              <a:pPr/>
              <a:t>August 12</a:t>
            </a:fld>
            <a:endParaRPr lang="en-AU"/>
          </a:p>
        </p:txBody>
      </p:sp>
      <p:sp>
        <p:nvSpPr>
          <p:cNvPr id="5" name="Footer Placeholder 4"/>
          <p:cNvSpPr>
            <a:spLocks noGrp="1"/>
          </p:cNvSpPr>
          <p:nvPr>
            <p:ph type="ftr" sz="quarter" idx="11"/>
          </p:nvPr>
        </p:nvSpPr>
        <p:spPr/>
        <p:txBody>
          <a:bodyPr/>
          <a:lstStyle/>
          <a:p>
            <a:r>
              <a:rPr lang="en-AU" smtClean="0"/>
              <a:t>Copyright statement</a:t>
            </a:r>
            <a:endParaRPr lang="en-AU"/>
          </a:p>
        </p:txBody>
      </p:sp>
      <p:sp>
        <p:nvSpPr>
          <p:cNvPr id="6" name="Slide Number Placeholder 5"/>
          <p:cNvSpPr>
            <a:spLocks noGrp="1"/>
          </p:cNvSpPr>
          <p:nvPr>
            <p:ph type="sldNum" sz="quarter" idx="12"/>
          </p:nvPr>
        </p:nvSpPr>
        <p:spPr/>
        <p:txBody>
          <a:bodyPr/>
          <a:lstStyle/>
          <a:p>
            <a:fld id="{B77E8E74-D84D-4F81-8EBF-E4440E5A0570}" type="slidenum">
              <a:rPr lang="en-AU" smtClean="0"/>
              <a:pPr/>
              <a:t>1</a:t>
            </a:fld>
            <a:endParaRPr lang="en-AU"/>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p:cNvSpPr>
            <a:spLocks noGrp="1" noRot="1" noChangeAspect="1"/>
          </p:cNvSpPr>
          <p:nvPr>
            <p:ph type="sldImg"/>
          </p:nvPr>
        </p:nvSpPr>
        <p:spPr bwMode="auto">
          <a:noFill/>
          <a:ln>
            <a:solidFill>
              <a:srgbClr val="000000"/>
            </a:solidFill>
            <a:miter lim="800000"/>
            <a:headEnd/>
            <a:tailEnd/>
          </a:ln>
        </p:spPr>
      </p:sp>
      <p:sp>
        <p:nvSpPr>
          <p:cNvPr id="2765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AU" smtClean="0"/>
              <a:t>In the diagnosis of lots of diseases there seems to be three grades: the cases where the it is clear that the patient has the condition, the cases where it is obvious they do not…and everyone in-between. This third group is (a) most common &amp; (b) is the most problematic!</a:t>
            </a:r>
          </a:p>
          <a:p>
            <a:pPr>
              <a:spcBef>
                <a:spcPct val="0"/>
              </a:spcBef>
            </a:pPr>
            <a:endParaRPr lang="en-AU" smtClean="0"/>
          </a:p>
          <a:p>
            <a:pPr>
              <a:spcBef>
                <a:spcPct val="0"/>
              </a:spcBef>
            </a:pPr>
            <a:r>
              <a:rPr lang="en-AU" smtClean="0"/>
              <a:t>Part of the job in Emergency Medicine – and certainly at Triage – is to worry about the worst case scenario</a:t>
            </a:r>
          </a:p>
          <a:p>
            <a:pPr>
              <a:spcBef>
                <a:spcPct val="0"/>
              </a:spcBef>
            </a:pPr>
            <a:endParaRPr lang="en-AU" smtClean="0"/>
          </a:p>
          <a:p>
            <a:pPr>
              <a:spcBef>
                <a:spcPct val="0"/>
              </a:spcBef>
            </a:pPr>
            <a:endParaRPr lang="en-AU" smtClean="0"/>
          </a:p>
        </p:txBody>
      </p:sp>
      <p:sp>
        <p:nvSpPr>
          <p:cNvPr id="2765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FC39EBD-7433-48D8-AF2E-65B1BBCF59C6}" type="slidenum">
              <a:rPr lang="en-AU"/>
              <a:pPr fontAlgn="base">
                <a:spcBef>
                  <a:spcPct val="0"/>
                </a:spcBef>
                <a:spcAft>
                  <a:spcPct val="0"/>
                </a:spcAft>
              </a:pPr>
              <a:t>13</a:t>
            </a:fld>
            <a:endParaRPr lang="en-AU"/>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Here is</a:t>
            </a:r>
            <a:r>
              <a:rPr lang="en-GB" baseline="0" dirty="0" smtClean="0"/>
              <a:t> a version of the Australasian Triage Scale.  As you can see it has 5 categories from 1 to 5 with one being the most serious patients requiring immediate assessment and treatment.  A similar scale is used in the US and the UK also.  Some departments will colour code the scale, not necessarily in these colour, to make recognition of the category easier.</a:t>
            </a:r>
          </a:p>
          <a:p>
            <a:endParaRPr lang="en-GB" baseline="0" dirty="0" smtClean="0"/>
          </a:p>
          <a:p>
            <a:r>
              <a:rPr lang="en-GB" baseline="0" dirty="0" smtClean="0"/>
              <a:t>Here are some examples of common clinical presentations that would fit into each category, with a bit of a focus of chest pain related presentations.</a:t>
            </a:r>
          </a:p>
          <a:p>
            <a:endParaRPr lang="en-GB" baseline="0" dirty="0" smtClean="0"/>
          </a:p>
          <a:p>
            <a:r>
              <a:rPr lang="en-GB" b="1" baseline="0" dirty="0" smtClean="0"/>
              <a:t>Hopefully there will be a laminated copy of this and some smaller versions for them to refer to during the scenarios.</a:t>
            </a:r>
            <a:endParaRPr lang="en-GB" b="1" dirty="0"/>
          </a:p>
        </p:txBody>
      </p:sp>
      <p:sp>
        <p:nvSpPr>
          <p:cNvPr id="4" name="Slide Number Placeholder 3"/>
          <p:cNvSpPr>
            <a:spLocks noGrp="1"/>
          </p:cNvSpPr>
          <p:nvPr>
            <p:ph type="sldNum" sz="quarter" idx="10"/>
          </p:nvPr>
        </p:nvSpPr>
        <p:spPr/>
        <p:txBody>
          <a:bodyPr/>
          <a:lstStyle/>
          <a:p>
            <a:pPr>
              <a:defRPr/>
            </a:pPr>
            <a:fld id="{3E7F6955-1E3E-4CCB-8E6A-11BC47B7C67D}" type="slidenum">
              <a:rPr lang="en-AU" smtClean="0"/>
              <a:pPr>
                <a:defRPr/>
              </a:pPr>
              <a:t>14</a:t>
            </a:fld>
            <a:endParaRPr lang="en-AU"/>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Image Placeholder 1"/>
          <p:cNvSpPr>
            <a:spLocks noGrp="1" noRot="1" noChangeAspect="1"/>
          </p:cNvSpPr>
          <p:nvPr>
            <p:ph type="sldImg"/>
          </p:nvPr>
        </p:nvSpPr>
        <p:spPr bwMode="auto">
          <a:noFill/>
          <a:ln>
            <a:solidFill>
              <a:srgbClr val="000000"/>
            </a:solidFill>
            <a:miter lim="800000"/>
            <a:headEnd/>
            <a:tailEnd/>
          </a:ln>
        </p:spPr>
      </p:sp>
      <p:sp>
        <p:nvSpPr>
          <p:cNvPr id="2969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AU" dirty="0" smtClean="0"/>
              <a:t>Possible or probable cardiac chest pain is assigned a “Category 2” and must be seen within 10 minutes of arrival</a:t>
            </a:r>
          </a:p>
          <a:p>
            <a:pPr>
              <a:spcBef>
                <a:spcPct val="0"/>
              </a:spcBef>
            </a:pPr>
            <a:endParaRPr lang="en-AU" dirty="0" smtClean="0"/>
          </a:p>
          <a:p>
            <a:pPr>
              <a:spcBef>
                <a:spcPct val="0"/>
              </a:spcBef>
            </a:pPr>
            <a:r>
              <a:rPr lang="en-AU" dirty="0" smtClean="0"/>
              <a:t>Why do you think this is so? (answer next slide)</a:t>
            </a:r>
          </a:p>
        </p:txBody>
      </p:sp>
      <p:sp>
        <p:nvSpPr>
          <p:cNvPr id="2969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E6D45F9F-FA0F-48BF-80CD-38F0FDC8C4AC}" type="slidenum">
              <a:rPr lang="en-AU"/>
              <a:pPr fontAlgn="base">
                <a:spcBef>
                  <a:spcPct val="0"/>
                </a:spcBef>
                <a:spcAft>
                  <a:spcPct val="0"/>
                </a:spcAft>
              </a:pPr>
              <a:t>15</a:t>
            </a:fld>
            <a:endParaRPr lang="en-AU"/>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p:cNvSpPr>
          <p:nvPr>
            <p:ph type="sldImg"/>
          </p:nvPr>
        </p:nvSpPr>
        <p:spPr bwMode="auto">
          <a:noFill/>
          <a:ln>
            <a:solidFill>
              <a:srgbClr val="000000"/>
            </a:solidFill>
            <a:miter lim="800000"/>
            <a:headEnd/>
            <a:tailEnd/>
          </a:ln>
        </p:spPr>
      </p:sp>
      <p:sp>
        <p:nvSpPr>
          <p:cNvPr id="3174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AU" dirty="0" smtClean="0"/>
              <a:t>There are two main reasons for this urgency</a:t>
            </a:r>
          </a:p>
          <a:p>
            <a:pPr>
              <a:spcBef>
                <a:spcPct val="0"/>
              </a:spcBef>
            </a:pPr>
            <a:endParaRPr lang="en-AU" dirty="0" smtClean="0"/>
          </a:p>
          <a:p>
            <a:pPr>
              <a:spcBef>
                <a:spcPct val="0"/>
              </a:spcBef>
            </a:pPr>
            <a:r>
              <a:rPr lang="en-AU" dirty="0" smtClean="0"/>
              <a:t>(1) All patients with chest pain need to have a 12-lead ECG performed and interpreted (by someone who is good at reading ECGs – typically an Emergency Physician or Registrar) urgently. This is because the ECG determines whether or not there is ST segment elevation…and if there </a:t>
            </a:r>
            <a:r>
              <a:rPr lang="en-AU" u="sng" dirty="0" smtClean="0"/>
              <a:t>is</a:t>
            </a:r>
            <a:r>
              <a:rPr lang="en-AU" dirty="0" smtClean="0"/>
              <a:t>, the patient needs urgent intervention.</a:t>
            </a:r>
          </a:p>
          <a:p>
            <a:pPr>
              <a:spcBef>
                <a:spcPct val="0"/>
              </a:spcBef>
            </a:pPr>
            <a:endParaRPr lang="en-AU" dirty="0" smtClean="0"/>
          </a:p>
          <a:p>
            <a:pPr>
              <a:spcBef>
                <a:spcPct val="0"/>
              </a:spcBef>
            </a:pPr>
            <a:r>
              <a:rPr lang="en-AU" dirty="0" smtClean="0"/>
              <a:t>(2) The other main reason for urgent evaluation is that even if there is no STEMI, a patient with any degree of ACS is at risk of complications like an arrhythmia or </a:t>
            </a:r>
            <a:r>
              <a:rPr lang="en-AU" dirty="0" err="1" smtClean="0"/>
              <a:t>cardiogenic</a:t>
            </a:r>
            <a:r>
              <a:rPr lang="en-AU" dirty="0" smtClean="0"/>
              <a:t> shock – they need to be assessed for these and early treatment (including aspirin) started.</a:t>
            </a:r>
          </a:p>
        </p:txBody>
      </p:sp>
      <p:sp>
        <p:nvSpPr>
          <p:cNvPr id="3174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40851295-6458-424F-B225-C8F7F41B9326}" type="slidenum">
              <a:rPr lang="en-AU"/>
              <a:pPr fontAlgn="base">
                <a:spcBef>
                  <a:spcPct val="0"/>
                </a:spcBef>
                <a:spcAft>
                  <a:spcPct val="0"/>
                </a:spcAft>
              </a:pPr>
              <a:t>16</a:t>
            </a:fld>
            <a:endParaRPr lang="en-AU"/>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lide Image Placeholder 1"/>
          <p:cNvSpPr>
            <a:spLocks noGrp="1" noRot="1" noChangeAspect="1"/>
          </p:cNvSpPr>
          <p:nvPr>
            <p:ph type="sldImg"/>
          </p:nvPr>
        </p:nvSpPr>
        <p:spPr bwMode="auto">
          <a:noFill/>
          <a:ln>
            <a:solidFill>
              <a:srgbClr val="000000"/>
            </a:solidFill>
            <a:miter lim="800000"/>
            <a:headEnd/>
            <a:tailEnd/>
          </a:ln>
        </p:spPr>
      </p:sp>
      <p:sp>
        <p:nvSpPr>
          <p:cNvPr id="3379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AU" dirty="0" smtClean="0"/>
              <a:t>Let’s assume the chest pain patient has been sorted out beautifully – he or she was triaged accurately &amp; elegantly, worked up swiftly &amp; thoroughly – and they’re ready for the next steps. Who is admitted? Who goes home? What happens after the ED phase of care?</a:t>
            </a:r>
          </a:p>
          <a:p>
            <a:pPr>
              <a:spcBef>
                <a:spcPct val="0"/>
              </a:spcBef>
            </a:pPr>
            <a:endParaRPr lang="en-AU" dirty="0" smtClean="0"/>
          </a:p>
          <a:p>
            <a:pPr>
              <a:spcBef>
                <a:spcPct val="0"/>
              </a:spcBef>
            </a:pPr>
            <a:r>
              <a:rPr lang="en-AU" dirty="0" smtClean="0"/>
              <a:t>Risk Stratification is performed by using the history,</a:t>
            </a:r>
            <a:r>
              <a:rPr lang="en-AU" baseline="0" dirty="0" smtClean="0"/>
              <a:t> examinations and investigations to determine risk class. </a:t>
            </a:r>
            <a:endParaRPr lang="en-AU" dirty="0" smtClean="0"/>
          </a:p>
          <a:p>
            <a:pPr>
              <a:spcBef>
                <a:spcPct val="0"/>
              </a:spcBef>
            </a:pPr>
            <a:endParaRPr lang="en-AU" dirty="0" smtClean="0"/>
          </a:p>
          <a:p>
            <a:pPr>
              <a:spcBef>
                <a:spcPct val="0"/>
              </a:spcBef>
            </a:pPr>
            <a:r>
              <a:rPr lang="en-AU" dirty="0" smtClean="0"/>
              <a:t>It all depends on the level of risk that this possible/probable ACS has in terms of causing further problems (like heart attack &amp; death). There will be more detail about risk stratification in a subsequent session – for now note that high risk patients need admission to a monitored area, low risk patients can often go home (with appropriate further follow-up) and patients in-between are…in-between…</a:t>
            </a:r>
          </a:p>
        </p:txBody>
      </p:sp>
      <p:sp>
        <p:nvSpPr>
          <p:cNvPr id="3379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AE9C1B0-FBF6-478E-AE4E-F114A87C6BE8}" type="slidenum">
              <a:rPr lang="en-AU"/>
              <a:pPr fontAlgn="base">
                <a:spcBef>
                  <a:spcPct val="0"/>
                </a:spcBef>
                <a:spcAft>
                  <a:spcPct val="0"/>
                </a:spcAft>
              </a:pPr>
              <a:t>17</a:t>
            </a:fld>
            <a:endParaRPr lang="en-AU"/>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Slide Image Placeholder 1"/>
          <p:cNvSpPr>
            <a:spLocks noGrp="1" noRot="1" noChangeAspect="1"/>
          </p:cNvSpPr>
          <p:nvPr>
            <p:ph type="sldImg"/>
          </p:nvPr>
        </p:nvSpPr>
        <p:spPr bwMode="auto">
          <a:noFill/>
          <a:ln>
            <a:solidFill>
              <a:srgbClr val="000000"/>
            </a:solidFill>
            <a:miter lim="800000"/>
            <a:headEnd/>
            <a:tailEnd/>
          </a:ln>
        </p:spPr>
      </p:sp>
      <p:sp>
        <p:nvSpPr>
          <p:cNvPr id="3584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AU" dirty="0" smtClean="0"/>
              <a:t>Handover to another clinician – whether it’s to a colleague in the ED or to an inpatient service – is an extremely important time. This is when things can be missed or forgotten, when communication errors can be bad.</a:t>
            </a:r>
          </a:p>
          <a:p>
            <a:pPr>
              <a:spcBef>
                <a:spcPct val="0"/>
              </a:spcBef>
            </a:pPr>
            <a:endParaRPr lang="en-AU" dirty="0" smtClean="0"/>
          </a:p>
          <a:p>
            <a:pPr>
              <a:spcBef>
                <a:spcPct val="0"/>
              </a:spcBef>
            </a:pPr>
            <a:r>
              <a:rPr lang="en-AU" dirty="0" smtClean="0"/>
              <a:t>New South Wales, other parts of Australia and the World</a:t>
            </a:r>
            <a:r>
              <a:rPr lang="en-AU" baseline="0" dirty="0" smtClean="0"/>
              <a:t> are adopting a standardised structure to facilitate clear and concise handover within the medical professions.  Some of you may have already seen this on DETECT courses or already use the ISBAR handover tool.</a:t>
            </a:r>
          </a:p>
          <a:p>
            <a:pPr>
              <a:spcBef>
                <a:spcPct val="0"/>
              </a:spcBef>
            </a:pPr>
            <a:endParaRPr lang="en-AU" baseline="0" dirty="0" smtClean="0"/>
          </a:p>
          <a:p>
            <a:pPr>
              <a:spcBef>
                <a:spcPct val="0"/>
              </a:spcBef>
            </a:pPr>
            <a:r>
              <a:rPr lang="en-AU" b="1" baseline="0" dirty="0" smtClean="0"/>
              <a:t>I – Introduction </a:t>
            </a:r>
            <a:r>
              <a:rPr lang="en-AU" b="0" baseline="0" dirty="0" smtClean="0"/>
              <a:t>Introduce yourself and clarify who you are handing over to. Then introduce the patient and their age. </a:t>
            </a:r>
          </a:p>
          <a:p>
            <a:pPr>
              <a:spcBef>
                <a:spcPct val="0"/>
              </a:spcBef>
            </a:pPr>
            <a:r>
              <a:rPr lang="en-AU" b="1" baseline="0" dirty="0" smtClean="0"/>
              <a:t>S – Situation </a:t>
            </a:r>
            <a:r>
              <a:rPr lang="en-AU" b="0" baseline="0" dirty="0" smtClean="0"/>
              <a:t>Explain the Presenting complaint and severity of illness, and why you are talking to the person that you are communicating with. </a:t>
            </a:r>
          </a:p>
          <a:p>
            <a:pPr>
              <a:spcBef>
                <a:spcPct val="0"/>
              </a:spcBef>
            </a:pPr>
            <a:r>
              <a:rPr lang="en-AU" b="1" baseline="0" dirty="0" smtClean="0"/>
              <a:t>B – Background </a:t>
            </a:r>
            <a:r>
              <a:rPr lang="en-AU" b="0" baseline="0" dirty="0" smtClean="0"/>
              <a:t> Elaborate on the patient’s presenting complaint and their relevant previous medical history/social history/family history/medications/allergies/fasting status – as relevant.</a:t>
            </a:r>
          </a:p>
          <a:p>
            <a:pPr>
              <a:spcBef>
                <a:spcPct val="0"/>
              </a:spcBef>
            </a:pPr>
            <a:r>
              <a:rPr lang="en-AU" b="1" baseline="0" dirty="0" smtClean="0"/>
              <a:t>A – Assessment </a:t>
            </a:r>
            <a:r>
              <a:rPr lang="en-AU" b="0" baseline="0" dirty="0" smtClean="0"/>
              <a:t>Explain what you found.  Use numbers for observations rather than describing them as high/low/normal.  Add in differential diagnoses if made</a:t>
            </a:r>
          </a:p>
          <a:p>
            <a:pPr>
              <a:spcBef>
                <a:spcPct val="0"/>
              </a:spcBef>
            </a:pPr>
            <a:r>
              <a:rPr lang="en-AU" b="1" baseline="0" dirty="0" smtClean="0"/>
              <a:t>R – Recommendations </a:t>
            </a:r>
            <a:r>
              <a:rPr lang="en-AU" b="0" baseline="0" dirty="0" smtClean="0"/>
              <a:t>This can include what you would like them to do “I need you to assess this patient within 10 minutes” and what you would like to do “I would like to give this patient 300mg of aspirin before moving him to </a:t>
            </a:r>
            <a:r>
              <a:rPr lang="en-AU" b="0" baseline="0" dirty="0" err="1" smtClean="0"/>
              <a:t>resus</a:t>
            </a:r>
            <a:r>
              <a:rPr lang="en-AU" b="0" baseline="0" dirty="0" smtClean="0"/>
              <a:t> bay 4 for further assessment and treatment”</a:t>
            </a:r>
            <a:endParaRPr lang="en-AU" b="1" dirty="0" smtClean="0"/>
          </a:p>
        </p:txBody>
      </p:sp>
      <p:sp>
        <p:nvSpPr>
          <p:cNvPr id="3584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6DE815F-34F6-4898-9AB3-6087AFC39C4F}" type="slidenum">
              <a:rPr lang="en-AU"/>
              <a:pPr fontAlgn="base">
                <a:spcBef>
                  <a:spcPct val="0"/>
                </a:spcBef>
                <a:spcAft>
                  <a:spcPct val="0"/>
                </a:spcAft>
              </a:pPr>
              <a:t>18</a:t>
            </a:fld>
            <a:endParaRPr lang="en-AU"/>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Ok so now we are going to have an</a:t>
            </a:r>
            <a:r>
              <a:rPr lang="en-GB" baseline="0" dirty="0" smtClean="0"/>
              <a:t> opportunity to practice triage and the ISBAR handover technique.</a:t>
            </a:r>
          </a:p>
          <a:p>
            <a:endParaRPr lang="en-GB" baseline="0" dirty="0" smtClean="0"/>
          </a:p>
          <a:p>
            <a:r>
              <a:rPr lang="en-GB" baseline="0" dirty="0" smtClean="0"/>
              <a:t>We now have 3 scenarios involving patients presenting to your emergency department with pain requiring triage.  This will give 3 of you (participants) to practice your triage and handover skills.  After each scenario we will be able to facilitate a short feedback session.  We will be concentrating on what you thought of triaging these patients and the ISBAR technique.</a:t>
            </a:r>
          </a:p>
        </p:txBody>
      </p:sp>
      <p:sp>
        <p:nvSpPr>
          <p:cNvPr id="4" name="Date Placeholder 3"/>
          <p:cNvSpPr>
            <a:spLocks noGrp="1"/>
          </p:cNvSpPr>
          <p:nvPr>
            <p:ph type="dt" idx="10"/>
          </p:nvPr>
        </p:nvSpPr>
        <p:spPr/>
        <p:txBody>
          <a:bodyPr/>
          <a:lstStyle/>
          <a:p>
            <a:fld id="{F05415F6-8BB0-4673-901D-581A8796FCAD}" type="datetime6">
              <a:rPr lang="en-AU" smtClean="0"/>
              <a:pPr/>
              <a:t>August 12</a:t>
            </a:fld>
            <a:endParaRPr lang="en-AU"/>
          </a:p>
        </p:txBody>
      </p:sp>
      <p:sp>
        <p:nvSpPr>
          <p:cNvPr id="5" name="Footer Placeholder 4"/>
          <p:cNvSpPr>
            <a:spLocks noGrp="1"/>
          </p:cNvSpPr>
          <p:nvPr>
            <p:ph type="ftr" sz="quarter" idx="11"/>
          </p:nvPr>
        </p:nvSpPr>
        <p:spPr/>
        <p:txBody>
          <a:bodyPr/>
          <a:lstStyle/>
          <a:p>
            <a:r>
              <a:rPr lang="en-AU" smtClean="0"/>
              <a:t>Copyright statement</a:t>
            </a:r>
            <a:endParaRPr lang="en-AU"/>
          </a:p>
        </p:txBody>
      </p:sp>
      <p:sp>
        <p:nvSpPr>
          <p:cNvPr id="6" name="Slide Number Placeholder 5"/>
          <p:cNvSpPr>
            <a:spLocks noGrp="1"/>
          </p:cNvSpPr>
          <p:nvPr>
            <p:ph type="sldNum" sz="quarter" idx="12"/>
          </p:nvPr>
        </p:nvSpPr>
        <p:spPr/>
        <p:txBody>
          <a:bodyPr/>
          <a:lstStyle/>
          <a:p>
            <a:fld id="{B77E8E74-D84D-4F81-8EBF-E4440E5A0570}" type="slidenum">
              <a:rPr lang="en-AU" smtClean="0"/>
              <a:pPr/>
              <a:t>19</a:t>
            </a:fld>
            <a:endParaRPr lang="en-AU"/>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This is the</a:t>
            </a:r>
            <a:r>
              <a:rPr lang="en-AU" baseline="0" dirty="0" smtClean="0"/>
              <a:t> brief for the scenario.  Introduce the patient -  a generic photo can help set the scene.  A written history follows on the next slide.</a:t>
            </a:r>
            <a:endParaRPr lang="en-AU" dirty="0"/>
          </a:p>
        </p:txBody>
      </p:sp>
      <p:sp>
        <p:nvSpPr>
          <p:cNvPr id="4" name="Date Placeholder 3"/>
          <p:cNvSpPr>
            <a:spLocks noGrp="1"/>
          </p:cNvSpPr>
          <p:nvPr>
            <p:ph type="dt" idx="10"/>
          </p:nvPr>
        </p:nvSpPr>
        <p:spPr/>
        <p:txBody>
          <a:bodyPr/>
          <a:lstStyle/>
          <a:p>
            <a:fld id="{F05415F6-8BB0-4673-901D-581A8796FCAD}" type="datetime6">
              <a:rPr lang="en-AU" smtClean="0"/>
              <a:pPr/>
              <a:t>August 12</a:t>
            </a:fld>
            <a:endParaRPr lang="en-AU"/>
          </a:p>
        </p:txBody>
      </p:sp>
      <p:sp>
        <p:nvSpPr>
          <p:cNvPr id="5" name="Footer Placeholder 4"/>
          <p:cNvSpPr>
            <a:spLocks noGrp="1"/>
          </p:cNvSpPr>
          <p:nvPr>
            <p:ph type="ftr" sz="quarter" idx="11"/>
          </p:nvPr>
        </p:nvSpPr>
        <p:spPr/>
        <p:txBody>
          <a:bodyPr/>
          <a:lstStyle/>
          <a:p>
            <a:r>
              <a:rPr lang="en-AU" smtClean="0"/>
              <a:t>Copyright statement</a:t>
            </a:r>
            <a:endParaRPr lang="en-AU"/>
          </a:p>
        </p:txBody>
      </p:sp>
      <p:sp>
        <p:nvSpPr>
          <p:cNvPr id="6" name="Slide Number Placeholder 5"/>
          <p:cNvSpPr>
            <a:spLocks noGrp="1"/>
          </p:cNvSpPr>
          <p:nvPr>
            <p:ph type="sldNum" sz="quarter" idx="12"/>
          </p:nvPr>
        </p:nvSpPr>
        <p:spPr/>
        <p:txBody>
          <a:bodyPr/>
          <a:lstStyle/>
          <a:p>
            <a:fld id="{B77E8E74-D84D-4F81-8EBF-E4440E5A0570}" type="slidenum">
              <a:rPr lang="en-AU" smtClean="0"/>
              <a:pPr/>
              <a:t>20</a:t>
            </a:fld>
            <a:endParaRPr lang="en-AU"/>
          </a:p>
        </p:txBody>
      </p:sp>
    </p:spTree>
    <p:extLst>
      <p:ext uri="{BB962C8B-B14F-4D97-AF65-F5344CB8AC3E}">
        <p14:creationId xmlns:p14="http://schemas.microsoft.com/office/powerpoint/2010/main" val="319119870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Date Placeholder 3"/>
          <p:cNvSpPr>
            <a:spLocks noGrp="1"/>
          </p:cNvSpPr>
          <p:nvPr>
            <p:ph type="dt" idx="10"/>
          </p:nvPr>
        </p:nvSpPr>
        <p:spPr/>
        <p:txBody>
          <a:bodyPr/>
          <a:lstStyle/>
          <a:p>
            <a:fld id="{F05415F6-8BB0-4673-901D-581A8796FCAD}" type="datetime6">
              <a:rPr lang="en-AU" smtClean="0"/>
              <a:pPr/>
              <a:t>August 12</a:t>
            </a:fld>
            <a:endParaRPr lang="en-AU"/>
          </a:p>
        </p:txBody>
      </p:sp>
      <p:sp>
        <p:nvSpPr>
          <p:cNvPr id="5" name="Footer Placeholder 4"/>
          <p:cNvSpPr>
            <a:spLocks noGrp="1"/>
          </p:cNvSpPr>
          <p:nvPr>
            <p:ph type="ftr" sz="quarter" idx="11"/>
          </p:nvPr>
        </p:nvSpPr>
        <p:spPr/>
        <p:txBody>
          <a:bodyPr/>
          <a:lstStyle/>
          <a:p>
            <a:r>
              <a:rPr lang="en-AU" smtClean="0"/>
              <a:t>Copyright statement</a:t>
            </a:r>
            <a:endParaRPr lang="en-AU"/>
          </a:p>
        </p:txBody>
      </p:sp>
      <p:sp>
        <p:nvSpPr>
          <p:cNvPr id="6" name="Slide Number Placeholder 5"/>
          <p:cNvSpPr>
            <a:spLocks noGrp="1"/>
          </p:cNvSpPr>
          <p:nvPr>
            <p:ph type="sldNum" sz="quarter" idx="12"/>
          </p:nvPr>
        </p:nvSpPr>
        <p:spPr/>
        <p:txBody>
          <a:bodyPr/>
          <a:lstStyle/>
          <a:p>
            <a:fld id="{B77E8E74-D84D-4F81-8EBF-E4440E5A0570}" type="slidenum">
              <a:rPr lang="en-AU" smtClean="0"/>
              <a:pPr/>
              <a:t>25</a:t>
            </a:fld>
            <a:endParaRPr lang="en-AU"/>
          </a:p>
        </p:txBody>
      </p:sp>
    </p:spTree>
    <p:extLst>
      <p:ext uri="{BB962C8B-B14F-4D97-AF65-F5344CB8AC3E}">
        <p14:creationId xmlns:p14="http://schemas.microsoft.com/office/powerpoint/2010/main" val="28455191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Very quick</a:t>
            </a:r>
            <a:r>
              <a:rPr lang="en-AU" baseline="0" dirty="0" smtClean="0"/>
              <a:t> round the room to assess stage of professional development for each participant.  </a:t>
            </a:r>
            <a:endParaRPr lang="en-AU" dirty="0"/>
          </a:p>
        </p:txBody>
      </p:sp>
      <p:sp>
        <p:nvSpPr>
          <p:cNvPr id="4" name="Date Placeholder 3"/>
          <p:cNvSpPr>
            <a:spLocks noGrp="1"/>
          </p:cNvSpPr>
          <p:nvPr>
            <p:ph type="dt" idx="10"/>
          </p:nvPr>
        </p:nvSpPr>
        <p:spPr/>
        <p:txBody>
          <a:bodyPr/>
          <a:lstStyle/>
          <a:p>
            <a:fld id="{F05415F6-8BB0-4673-901D-581A8796FCAD}" type="datetime6">
              <a:rPr lang="en-AU" smtClean="0"/>
              <a:pPr/>
              <a:t>August 12</a:t>
            </a:fld>
            <a:endParaRPr lang="en-AU"/>
          </a:p>
        </p:txBody>
      </p:sp>
      <p:sp>
        <p:nvSpPr>
          <p:cNvPr id="5" name="Footer Placeholder 4"/>
          <p:cNvSpPr>
            <a:spLocks noGrp="1"/>
          </p:cNvSpPr>
          <p:nvPr>
            <p:ph type="ftr" sz="quarter" idx="11"/>
          </p:nvPr>
        </p:nvSpPr>
        <p:spPr/>
        <p:txBody>
          <a:bodyPr/>
          <a:lstStyle/>
          <a:p>
            <a:r>
              <a:rPr lang="en-AU" smtClean="0"/>
              <a:t>Copyright statement</a:t>
            </a:r>
            <a:endParaRPr lang="en-AU"/>
          </a:p>
        </p:txBody>
      </p:sp>
      <p:sp>
        <p:nvSpPr>
          <p:cNvPr id="6" name="Slide Number Placeholder 5"/>
          <p:cNvSpPr>
            <a:spLocks noGrp="1"/>
          </p:cNvSpPr>
          <p:nvPr>
            <p:ph type="sldNum" sz="quarter" idx="12"/>
          </p:nvPr>
        </p:nvSpPr>
        <p:spPr/>
        <p:txBody>
          <a:bodyPr/>
          <a:lstStyle/>
          <a:p>
            <a:fld id="{B77E8E74-D84D-4F81-8EBF-E4440E5A0570}" type="slidenum">
              <a:rPr lang="en-AU" smtClean="0"/>
              <a:pPr/>
              <a:t>3</a:t>
            </a:fld>
            <a:endParaRPr lang="en-AU"/>
          </a:p>
        </p:txBody>
      </p:sp>
    </p:spTree>
    <p:extLst>
      <p:ext uri="{BB962C8B-B14F-4D97-AF65-F5344CB8AC3E}">
        <p14:creationId xmlns:p14="http://schemas.microsoft.com/office/powerpoint/2010/main" val="22164470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AU" dirty="0" smtClean="0"/>
              <a:t>This session,</a:t>
            </a:r>
            <a:r>
              <a:rPr lang="en-AU" baseline="0" dirty="0" smtClean="0"/>
              <a:t> and package as a whole, involves l</a:t>
            </a:r>
            <a:r>
              <a:rPr lang="en-AU" dirty="0" smtClean="0"/>
              <a:t>earning together.  Learning with the teams that you work with helps that</a:t>
            </a:r>
            <a:r>
              <a:rPr lang="en-AU" baseline="0" dirty="0" smtClean="0"/>
              <a:t> team to function more efficiently and effectively.  It allows you</a:t>
            </a:r>
            <a:r>
              <a:rPr lang="en-AU" dirty="0" smtClean="0"/>
              <a:t> to learn from each other,</a:t>
            </a:r>
            <a:r>
              <a:rPr lang="en-AU" baseline="0" dirty="0" smtClean="0"/>
              <a:t> explore different perspectives and to understand the importance of all members of the team.</a:t>
            </a:r>
          </a:p>
          <a:p>
            <a:pPr marL="171450" indent="-171450">
              <a:buFont typeface="Arial" pitchFamily="34" charset="0"/>
              <a:buChar char="•"/>
            </a:pPr>
            <a:r>
              <a:rPr lang="en-AU" baseline="0" dirty="0" smtClean="0"/>
              <a:t>We are targeting higher level learning – applied skills and performance in contextualised events.  This is through team discussion and also through working through simulated scenarios as a team.  It also allows you to put into practice knowledge attained from </a:t>
            </a:r>
            <a:r>
              <a:rPr lang="en-AU" baseline="0" smtClean="0"/>
              <a:t>the eLearning </a:t>
            </a:r>
            <a:r>
              <a:rPr lang="en-AU" baseline="0" dirty="0" smtClean="0"/>
              <a:t>and other solo learning environments.</a:t>
            </a:r>
          </a:p>
          <a:p>
            <a:pPr marL="171450" indent="-171450">
              <a:buFont typeface="Arial" pitchFamily="34" charset="0"/>
              <a:buChar char="•"/>
            </a:pPr>
            <a:r>
              <a:rPr lang="en-AU" baseline="0" dirty="0" smtClean="0"/>
              <a:t>To review and reflect upon our own practice and current best practice standards.  During our feedback sessions we will facilitate this but we would also encourage you to reflect on your practice and experience after these sessions.</a:t>
            </a:r>
            <a:endParaRPr lang="en-AU" dirty="0"/>
          </a:p>
        </p:txBody>
      </p:sp>
      <p:sp>
        <p:nvSpPr>
          <p:cNvPr id="4" name="Date Placeholder 3"/>
          <p:cNvSpPr>
            <a:spLocks noGrp="1"/>
          </p:cNvSpPr>
          <p:nvPr>
            <p:ph type="dt" idx="10"/>
          </p:nvPr>
        </p:nvSpPr>
        <p:spPr/>
        <p:txBody>
          <a:bodyPr/>
          <a:lstStyle/>
          <a:p>
            <a:fld id="{F05415F6-8BB0-4673-901D-581A8796FCAD}" type="datetime6">
              <a:rPr lang="en-AU" smtClean="0"/>
              <a:pPr/>
              <a:t>August 12</a:t>
            </a:fld>
            <a:endParaRPr lang="en-AU" dirty="0"/>
          </a:p>
        </p:txBody>
      </p:sp>
      <p:sp>
        <p:nvSpPr>
          <p:cNvPr id="5" name="Footer Placeholder 4"/>
          <p:cNvSpPr>
            <a:spLocks noGrp="1"/>
          </p:cNvSpPr>
          <p:nvPr>
            <p:ph type="ftr" sz="quarter" idx="11"/>
          </p:nvPr>
        </p:nvSpPr>
        <p:spPr/>
        <p:txBody>
          <a:bodyPr/>
          <a:lstStyle/>
          <a:p>
            <a:r>
              <a:rPr lang="en-AU" dirty="0" smtClean="0"/>
              <a:t>Copyright statement</a:t>
            </a:r>
            <a:endParaRPr lang="en-AU" dirty="0"/>
          </a:p>
        </p:txBody>
      </p:sp>
      <p:sp>
        <p:nvSpPr>
          <p:cNvPr id="6" name="Slide Number Placeholder 5"/>
          <p:cNvSpPr>
            <a:spLocks noGrp="1"/>
          </p:cNvSpPr>
          <p:nvPr>
            <p:ph type="sldNum" sz="quarter" idx="12"/>
          </p:nvPr>
        </p:nvSpPr>
        <p:spPr/>
        <p:txBody>
          <a:bodyPr/>
          <a:lstStyle/>
          <a:p>
            <a:fld id="{B77E8E74-D84D-4F81-8EBF-E4440E5A0570}" type="slidenum">
              <a:rPr lang="en-AU" smtClean="0"/>
              <a:pPr/>
              <a:t>4</a:t>
            </a:fld>
            <a:endParaRPr lang="en-AU" dirty="0"/>
          </a:p>
        </p:txBody>
      </p:sp>
    </p:spTree>
    <p:extLst>
      <p:ext uri="{BB962C8B-B14F-4D97-AF65-F5344CB8AC3E}">
        <p14:creationId xmlns:p14="http://schemas.microsoft.com/office/powerpoint/2010/main" val="41863743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AU" dirty="0" smtClean="0"/>
              <a:t>Challenge</a:t>
            </a:r>
            <a:r>
              <a:rPr lang="en-AU" baseline="0" dirty="0" smtClean="0"/>
              <a:t> of video conferencing tips: don’t change your seat, speak up nice &amp; clearly</a:t>
            </a:r>
          </a:p>
          <a:p>
            <a:pPr marL="171450" indent="-171450">
              <a:buFont typeface="Arial" pitchFamily="34" charset="0"/>
              <a:buChar char="•"/>
            </a:pPr>
            <a:r>
              <a:rPr lang="en-AU" baseline="0" dirty="0" smtClean="0"/>
              <a:t>Details collected and de-identified for reporting purposes</a:t>
            </a:r>
          </a:p>
          <a:p>
            <a:pPr marL="171450" indent="-171450">
              <a:buFont typeface="Arial" pitchFamily="34" charset="0"/>
              <a:buChar char="•"/>
            </a:pPr>
            <a:r>
              <a:rPr lang="en-AU" baseline="0" dirty="0" smtClean="0"/>
              <a:t>Signed form, don't speak outside about how people performed as not necessarily indicative of real life.  This is a chance to try new things, don’t tell anyone about the scenarios as they are used again on subsequent courses.</a:t>
            </a:r>
          </a:p>
          <a:p>
            <a:pPr marL="171450" indent="-171450">
              <a:buFont typeface="Arial" pitchFamily="34" charset="0"/>
              <a:buChar char="•"/>
            </a:pPr>
            <a:r>
              <a:rPr lang="en-AU" baseline="0" dirty="0" smtClean="0"/>
              <a:t>We try to use best evidence practice and strive to include as up-to-date material as possible.  Please do refer to your local policies, guidelines and protocols.</a:t>
            </a:r>
          </a:p>
          <a:p>
            <a:pPr marL="171450" indent="-171450">
              <a:buFont typeface="Arial" pitchFamily="34" charset="0"/>
              <a:buChar char="•"/>
            </a:pPr>
            <a:r>
              <a:rPr lang="en-AU" baseline="0" dirty="0" smtClean="0"/>
              <a:t>Debriefing is a chance to reflect upon what we did and how that translates to the workplace.  Please use this time to explore the complexities of performance and decision making.  Please contribute, we will all learn from each other’s experiences.  </a:t>
            </a:r>
          </a:p>
          <a:p>
            <a:pPr marL="171450" indent="-171450">
              <a:buFont typeface="Arial" pitchFamily="34" charset="0"/>
              <a:buChar char="•"/>
            </a:pPr>
            <a:r>
              <a:rPr lang="en-AU" baseline="0" dirty="0" smtClean="0"/>
              <a:t>Like most things in life, the more that you put in the more you will take away with you.  </a:t>
            </a:r>
          </a:p>
          <a:p>
            <a:pPr marL="171450" indent="-171450">
              <a:buFont typeface="Arial" pitchFamily="34" charset="0"/>
              <a:buChar char="•"/>
            </a:pPr>
            <a:r>
              <a:rPr lang="en-AU" baseline="0" dirty="0" smtClean="0"/>
              <a:t>It is an open forum where everyone’s ideas and thoughts are to be valued.</a:t>
            </a:r>
          </a:p>
          <a:p>
            <a:pPr marL="171450" indent="-171450">
              <a:buFont typeface="Arial" pitchFamily="34" charset="0"/>
              <a:buChar char="•"/>
            </a:pPr>
            <a:r>
              <a:rPr lang="en-AU" baseline="0" dirty="0" smtClean="0"/>
              <a:t>If you could please switch your phones off or to silent or vibrate for the duration of the course.</a:t>
            </a:r>
            <a:endParaRPr lang="en-AU" dirty="0"/>
          </a:p>
        </p:txBody>
      </p:sp>
      <p:sp>
        <p:nvSpPr>
          <p:cNvPr id="4" name="Date Placeholder 3"/>
          <p:cNvSpPr>
            <a:spLocks noGrp="1"/>
          </p:cNvSpPr>
          <p:nvPr>
            <p:ph type="dt" idx="10"/>
          </p:nvPr>
        </p:nvSpPr>
        <p:spPr/>
        <p:txBody>
          <a:bodyPr/>
          <a:lstStyle/>
          <a:p>
            <a:fld id="{F05415F6-8BB0-4673-901D-581A8796FCAD}" type="datetime6">
              <a:rPr lang="en-AU" smtClean="0"/>
              <a:pPr/>
              <a:t>August 12</a:t>
            </a:fld>
            <a:endParaRPr lang="en-AU" dirty="0"/>
          </a:p>
        </p:txBody>
      </p:sp>
      <p:sp>
        <p:nvSpPr>
          <p:cNvPr id="5" name="Footer Placeholder 4"/>
          <p:cNvSpPr>
            <a:spLocks noGrp="1"/>
          </p:cNvSpPr>
          <p:nvPr>
            <p:ph type="ftr" sz="quarter" idx="11"/>
          </p:nvPr>
        </p:nvSpPr>
        <p:spPr/>
        <p:txBody>
          <a:bodyPr/>
          <a:lstStyle/>
          <a:p>
            <a:r>
              <a:rPr lang="en-AU" dirty="0" smtClean="0"/>
              <a:t>Copyright statement</a:t>
            </a:r>
            <a:endParaRPr lang="en-AU" dirty="0"/>
          </a:p>
        </p:txBody>
      </p:sp>
      <p:sp>
        <p:nvSpPr>
          <p:cNvPr id="6" name="Slide Number Placeholder 5"/>
          <p:cNvSpPr>
            <a:spLocks noGrp="1"/>
          </p:cNvSpPr>
          <p:nvPr>
            <p:ph type="sldNum" sz="quarter" idx="12"/>
          </p:nvPr>
        </p:nvSpPr>
        <p:spPr/>
        <p:txBody>
          <a:bodyPr/>
          <a:lstStyle/>
          <a:p>
            <a:fld id="{B77E8E74-D84D-4F81-8EBF-E4440E5A0570}" type="slidenum">
              <a:rPr lang="en-AU" smtClean="0"/>
              <a:pPr/>
              <a:t>5</a:t>
            </a:fld>
            <a:endParaRPr lang="en-AU" dirty="0"/>
          </a:p>
        </p:txBody>
      </p:sp>
    </p:spTree>
    <p:extLst>
      <p:ext uri="{BB962C8B-B14F-4D97-AF65-F5344CB8AC3E}">
        <p14:creationId xmlns:p14="http://schemas.microsoft.com/office/powerpoint/2010/main" val="15280507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lstStyle/>
          <a:p>
            <a:pPr fontAlgn="auto">
              <a:spcBef>
                <a:spcPts val="0"/>
              </a:spcBef>
              <a:spcAft>
                <a:spcPts val="0"/>
              </a:spcAft>
              <a:defRPr/>
            </a:pPr>
            <a:r>
              <a:rPr lang="en-AU" dirty="0" smtClean="0"/>
              <a:t>This lecture</a:t>
            </a:r>
            <a:r>
              <a:rPr lang="en-AU" baseline="0" dirty="0" smtClean="0"/>
              <a:t> aims to give:</a:t>
            </a:r>
            <a:endParaRPr lang="en-AU" dirty="0" smtClean="0"/>
          </a:p>
          <a:p>
            <a:pPr marL="228600" indent="-228600" fontAlgn="auto">
              <a:spcBef>
                <a:spcPts val="0"/>
              </a:spcBef>
              <a:spcAft>
                <a:spcPts val="0"/>
              </a:spcAft>
              <a:buFontTx/>
              <a:buAutoNum type="arabicParenBoth"/>
              <a:defRPr/>
            </a:pPr>
            <a:r>
              <a:rPr lang="en-AU" dirty="0" smtClean="0"/>
              <a:t>a brief introduction to cardiac chest pain </a:t>
            </a:r>
          </a:p>
          <a:p>
            <a:pPr marL="228600" indent="-228600" fontAlgn="auto">
              <a:spcBef>
                <a:spcPts val="0"/>
              </a:spcBef>
              <a:spcAft>
                <a:spcPts val="0"/>
              </a:spcAft>
              <a:buFontTx/>
              <a:buAutoNum type="arabicParenBoth"/>
              <a:defRPr/>
            </a:pPr>
            <a:r>
              <a:rPr lang="en-AU" dirty="0" smtClean="0"/>
              <a:t>important concepts related to triage of chest pain patients</a:t>
            </a:r>
          </a:p>
          <a:p>
            <a:pPr marL="228600" indent="-228600" fontAlgn="auto">
              <a:spcBef>
                <a:spcPts val="0"/>
              </a:spcBef>
              <a:spcAft>
                <a:spcPts val="0"/>
              </a:spcAft>
              <a:buFontTx/>
              <a:buAutoNum type="arabicParenBoth"/>
              <a:defRPr/>
            </a:pPr>
            <a:r>
              <a:rPr lang="en-AU" dirty="0" smtClean="0"/>
              <a:t>how to decide if the pain is cardiac or not </a:t>
            </a:r>
          </a:p>
          <a:p>
            <a:pPr marL="228600" indent="-228600" fontAlgn="auto">
              <a:spcBef>
                <a:spcPts val="0"/>
              </a:spcBef>
              <a:spcAft>
                <a:spcPts val="0"/>
              </a:spcAft>
              <a:buFontTx/>
              <a:buAutoNum type="arabicParenBoth"/>
              <a:defRPr/>
            </a:pPr>
            <a:r>
              <a:rPr lang="en-AU" dirty="0" smtClean="0"/>
              <a:t>The ongoing care of these patients</a:t>
            </a:r>
          </a:p>
          <a:p>
            <a:pPr marL="228600" indent="-228600" fontAlgn="auto">
              <a:spcBef>
                <a:spcPts val="0"/>
              </a:spcBef>
              <a:spcAft>
                <a:spcPts val="0"/>
              </a:spcAft>
              <a:buFontTx/>
              <a:buAutoNum type="arabicParenBoth"/>
              <a:defRPr/>
            </a:pPr>
            <a:r>
              <a:rPr lang="en-AU" dirty="0" smtClean="0"/>
              <a:t>We will also discuss and have the opportunity to discuss the ISBAR handover technique</a:t>
            </a:r>
            <a:endParaRPr lang="en-AU" dirty="0"/>
          </a:p>
        </p:txBody>
      </p:sp>
      <p:sp>
        <p:nvSpPr>
          <p:cNvPr id="1741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B5245B1-F5F3-4879-A085-D497A7011498}" type="slidenum">
              <a:rPr lang="en-AU"/>
              <a:pPr fontAlgn="base">
                <a:spcBef>
                  <a:spcPct val="0"/>
                </a:spcBef>
                <a:spcAft>
                  <a:spcPct val="0"/>
                </a:spcAft>
              </a:pPr>
              <a:t>6</a:t>
            </a:fld>
            <a:endParaRPr lang="en-AU"/>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p:cNvSpPr>
            <a:spLocks noGrp="1" noRot="1" noChangeAspect="1"/>
          </p:cNvSpPr>
          <p:nvPr>
            <p:ph type="sldImg"/>
          </p:nvPr>
        </p:nvSpPr>
        <p:spPr bwMode="auto">
          <a:noFill/>
          <a:ln>
            <a:solidFill>
              <a:srgbClr val="000000"/>
            </a:solidFill>
            <a:miter lim="800000"/>
            <a:headEnd/>
            <a:tailEnd/>
          </a:ln>
        </p:spPr>
      </p:sp>
      <p:sp>
        <p:nvSpPr>
          <p:cNvPr id="1945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AU" dirty="0" smtClean="0"/>
              <a:t>Chest pain is a common presenting complaint in Australian </a:t>
            </a:r>
            <a:r>
              <a:rPr lang="en-AU" dirty="0" err="1" smtClean="0"/>
              <a:t>EDs</a:t>
            </a:r>
            <a:r>
              <a:rPr lang="en-AU" dirty="0" smtClean="0"/>
              <a:t> – comprising up to 5% of all presentations</a:t>
            </a:r>
          </a:p>
          <a:p>
            <a:pPr>
              <a:spcBef>
                <a:spcPct val="0"/>
              </a:spcBef>
            </a:pPr>
            <a:endParaRPr lang="en-AU" dirty="0" smtClean="0"/>
          </a:p>
          <a:p>
            <a:pPr>
              <a:spcBef>
                <a:spcPct val="0"/>
              </a:spcBef>
            </a:pPr>
            <a:r>
              <a:rPr lang="en-AU" dirty="0" smtClean="0"/>
              <a:t>Of course there are many possible causes of chest pain – some are very serious and need to be identified &amp; acted on urgently. Some other causes – say a minor area of </a:t>
            </a:r>
            <a:r>
              <a:rPr lang="en-AU" dirty="0" err="1" smtClean="0"/>
              <a:t>cellulitis</a:t>
            </a:r>
            <a:r>
              <a:rPr lang="en-AU" dirty="0" smtClean="0"/>
              <a:t> on the chest – may well need ED care but are not so serious or urgent.</a:t>
            </a:r>
          </a:p>
          <a:p>
            <a:pPr>
              <a:spcBef>
                <a:spcPct val="0"/>
              </a:spcBef>
            </a:pPr>
            <a:endParaRPr lang="en-AU" dirty="0" smtClean="0"/>
          </a:p>
          <a:p>
            <a:pPr>
              <a:spcBef>
                <a:spcPct val="0"/>
              </a:spcBef>
            </a:pPr>
            <a:r>
              <a:rPr lang="en-AU" dirty="0" smtClean="0"/>
              <a:t>Identifying the serious from the not so serious can be a major challenge,</a:t>
            </a:r>
            <a:r>
              <a:rPr lang="en-AU" baseline="0" dirty="0" smtClean="0"/>
              <a:t> especially with the brevity of triage</a:t>
            </a:r>
            <a:endParaRPr lang="en-AU" dirty="0" smtClean="0"/>
          </a:p>
        </p:txBody>
      </p:sp>
      <p:sp>
        <p:nvSpPr>
          <p:cNvPr id="1945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953AF5D-3F01-483A-ABCA-69D219389166}" type="slidenum">
              <a:rPr lang="en-AU"/>
              <a:pPr fontAlgn="base">
                <a:spcBef>
                  <a:spcPct val="0"/>
                </a:spcBef>
                <a:spcAft>
                  <a:spcPct val="0"/>
                </a:spcAft>
              </a:pPr>
              <a:t>7</a:t>
            </a:fld>
            <a:endParaRPr lang="en-AU"/>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Slide Image Placeholder 1"/>
          <p:cNvSpPr>
            <a:spLocks noGrp="1" noRot="1" noChangeAspect="1"/>
          </p:cNvSpPr>
          <p:nvPr>
            <p:ph type="sldImg"/>
          </p:nvPr>
        </p:nvSpPr>
        <p:spPr bwMode="auto">
          <a:noFill/>
          <a:ln>
            <a:solidFill>
              <a:srgbClr val="000000"/>
            </a:solidFill>
            <a:miter lim="800000"/>
            <a:headEnd/>
            <a:tailEnd/>
          </a:ln>
        </p:spPr>
      </p:sp>
      <p:sp>
        <p:nvSpPr>
          <p:cNvPr id="2150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AU" dirty="0" smtClean="0"/>
              <a:t>The word “triage” comes from the French “to sort” and the concept was first used on the battlefields of Napoleonic France. The aim of triage is to try to figure out which of the many patients presenting need to be seen &amp; treated most urgently.</a:t>
            </a:r>
          </a:p>
          <a:p>
            <a:pPr>
              <a:spcBef>
                <a:spcPct val="0"/>
              </a:spcBef>
            </a:pPr>
            <a:endParaRPr lang="en-AU" dirty="0" smtClean="0"/>
          </a:p>
          <a:p>
            <a:pPr>
              <a:spcBef>
                <a:spcPct val="0"/>
              </a:spcBef>
            </a:pPr>
            <a:r>
              <a:rPr lang="en-AU" dirty="0" smtClean="0"/>
              <a:t>The process of accurately triaging patients is complex and takes years to learn. Put simply, triage decisions are based on the patient’s presenting problem (chest pain or seizure or sore lip or whatever), the general appearance (well &amp; happy – sick &amp; dying) and the vital signs.</a:t>
            </a:r>
          </a:p>
          <a:p>
            <a:pPr>
              <a:spcBef>
                <a:spcPct val="0"/>
              </a:spcBef>
            </a:pPr>
            <a:endParaRPr lang="en-AU" dirty="0" smtClean="0"/>
          </a:p>
          <a:p>
            <a:pPr>
              <a:spcBef>
                <a:spcPct val="0"/>
              </a:spcBef>
            </a:pPr>
            <a:r>
              <a:rPr lang="en-AU" dirty="0" smtClean="0"/>
              <a:t>Most of the time the definitive diagnosis will not (and cannot) be known until much later in the patient’s “journey”</a:t>
            </a:r>
          </a:p>
        </p:txBody>
      </p:sp>
      <p:sp>
        <p:nvSpPr>
          <p:cNvPr id="2150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5076362-2AB4-4856-A395-12D16B6C72CB}" type="slidenum">
              <a:rPr lang="en-AU"/>
              <a:pPr fontAlgn="base">
                <a:spcBef>
                  <a:spcPct val="0"/>
                </a:spcBef>
                <a:spcAft>
                  <a:spcPct val="0"/>
                </a:spcAft>
              </a:pPr>
              <a:t>8</a:t>
            </a:fld>
            <a:endParaRPr lang="en-AU"/>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Slide Image Placeholder 1"/>
          <p:cNvSpPr>
            <a:spLocks noGrp="1" noRot="1" noChangeAspect="1"/>
          </p:cNvSpPr>
          <p:nvPr>
            <p:ph type="sldImg"/>
          </p:nvPr>
        </p:nvSpPr>
        <p:spPr bwMode="auto">
          <a:noFill/>
          <a:ln>
            <a:solidFill>
              <a:srgbClr val="000000"/>
            </a:solidFill>
            <a:miter lim="800000"/>
            <a:headEnd/>
            <a:tailEnd/>
          </a:ln>
        </p:spPr>
      </p:sp>
      <p:sp>
        <p:nvSpPr>
          <p:cNvPr id="2355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AU" dirty="0" smtClean="0"/>
              <a:t>Chest pain is generally considered to be something that should be seen urgently – there are advertisements on TV with people clutching their chest with the message “quick – call 000”</a:t>
            </a:r>
          </a:p>
          <a:p>
            <a:pPr>
              <a:spcBef>
                <a:spcPct val="0"/>
              </a:spcBef>
            </a:pPr>
            <a:endParaRPr lang="en-AU" dirty="0" smtClean="0"/>
          </a:p>
          <a:p>
            <a:pPr>
              <a:spcBef>
                <a:spcPct val="0"/>
              </a:spcBef>
            </a:pPr>
            <a:r>
              <a:rPr lang="en-AU" dirty="0" smtClean="0"/>
              <a:t>If the pain is cardiac in origin – it </a:t>
            </a:r>
            <a:r>
              <a:rPr lang="en-AU" u="sng" dirty="0" smtClean="0"/>
              <a:t>does</a:t>
            </a:r>
            <a:r>
              <a:rPr lang="en-AU" dirty="0" smtClean="0"/>
              <a:t> need to be seen urgently (talk about why in a minute)…but how can you know?</a:t>
            </a:r>
          </a:p>
        </p:txBody>
      </p:sp>
      <p:sp>
        <p:nvSpPr>
          <p:cNvPr id="2355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F447EF9-3B91-4607-9618-B75CD4637941}" type="slidenum">
              <a:rPr lang="en-AU"/>
              <a:pPr fontAlgn="base">
                <a:spcBef>
                  <a:spcPct val="0"/>
                </a:spcBef>
                <a:spcAft>
                  <a:spcPct val="0"/>
                </a:spcAft>
              </a:pPr>
              <a:t>9</a:t>
            </a:fld>
            <a:endParaRPr lang="en-AU"/>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AU" dirty="0" smtClean="0"/>
              <a:t>We’ll cover assessment of chest pain – the history, examination &amp; investigation – in another session. But it’s worth looking at these “classic” features of ischaemic pain.</a:t>
            </a:r>
          </a:p>
          <a:p>
            <a:pPr>
              <a:spcBef>
                <a:spcPct val="0"/>
              </a:spcBef>
            </a:pPr>
            <a:endParaRPr lang="en-AU" dirty="0" smtClean="0"/>
          </a:p>
          <a:p>
            <a:pPr>
              <a:spcBef>
                <a:spcPct val="0"/>
              </a:spcBef>
            </a:pPr>
            <a:r>
              <a:rPr lang="en-AU" dirty="0" smtClean="0"/>
              <a:t>Note that ACS (or Acute Coronary Syndrome)</a:t>
            </a:r>
            <a:r>
              <a:rPr lang="en-AU" baseline="0" dirty="0" smtClean="0"/>
              <a:t> </a:t>
            </a:r>
            <a:r>
              <a:rPr lang="en-AU" dirty="0" smtClean="0"/>
              <a:t>not infrequently present in an “atypical” manner – for example with some of the features listed as “reassuring” in this slide. Non-classic presentations are more common in older people &amp; in diabetics – indeed, it might be said that atypical is typical in these groups!</a:t>
            </a:r>
          </a:p>
        </p:txBody>
      </p:sp>
      <p:sp>
        <p:nvSpPr>
          <p:cNvPr id="2560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5175578B-8F8F-4FAF-84D7-993939994556}" type="slidenum">
              <a:rPr lang="en-AU"/>
              <a:pPr fontAlgn="base">
                <a:spcBef>
                  <a:spcPct val="0"/>
                </a:spcBef>
                <a:spcAft>
                  <a:spcPct val="0"/>
                </a:spcAft>
              </a:pPr>
              <a:t>11</a:t>
            </a:fld>
            <a:endParaRPr lang="en-A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AU"/>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AU"/>
          </a:p>
        </p:txBody>
      </p:sp>
    </p:spTree>
    <p:extLst>
      <p:ext uri="{BB962C8B-B14F-4D97-AF65-F5344CB8AC3E}">
        <p14:creationId xmlns:p14="http://schemas.microsoft.com/office/powerpoint/2010/main" val="80112751"/>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AU"/>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AU"/>
          </a:p>
        </p:txBody>
      </p:sp>
      <p:sp>
        <p:nvSpPr>
          <p:cNvPr id="4" name="Date Placeholder 3"/>
          <p:cNvSpPr>
            <a:spLocks noGrp="1"/>
          </p:cNvSpPr>
          <p:nvPr>
            <p:ph type="dt" sz="half" idx="10"/>
          </p:nvPr>
        </p:nvSpPr>
        <p:spPr/>
        <p:txBody>
          <a:bodyPr/>
          <a:lstStyle>
            <a:lvl1pPr>
              <a:defRPr/>
            </a:lvl1pPr>
          </a:lstStyle>
          <a:p>
            <a:pPr>
              <a:defRPr/>
            </a:pPr>
            <a:fld id="{425D5AA1-8915-4B03-B47B-7518CA7325B6}" type="datetime6">
              <a:rPr lang="en-AU" smtClean="0"/>
              <a:pPr>
                <a:defRPr/>
              </a:pPr>
              <a:t>August 12</a:t>
            </a:fld>
            <a:endParaRPr lang="en-AU"/>
          </a:p>
        </p:txBody>
      </p:sp>
      <p:sp>
        <p:nvSpPr>
          <p:cNvPr id="5" name="Footer Placeholder 4"/>
          <p:cNvSpPr>
            <a:spLocks noGrp="1"/>
          </p:cNvSpPr>
          <p:nvPr>
            <p:ph type="ftr" sz="quarter" idx="11"/>
          </p:nvPr>
        </p:nvSpPr>
        <p:spPr/>
        <p:txBody>
          <a:bodyPr/>
          <a:lstStyle>
            <a:lvl1pPr>
              <a:defRPr/>
            </a:lvl1pPr>
          </a:lstStyle>
          <a:p>
            <a:pPr>
              <a:defRPr/>
            </a:pPr>
            <a:r>
              <a:rPr lang="en-AU" smtClean="0"/>
              <a:t>© Health Workforce Australia</a:t>
            </a:r>
            <a:endParaRPr lang="en-AU"/>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8B394801-3E85-4225-9AC4-2B0A7194C525}" type="slidenum">
              <a:rPr lang="en-AU"/>
              <a:pPr>
                <a:defRPr/>
              </a:pPr>
              <a:t>‹#›</a:t>
            </a:fld>
            <a:endParaRPr lang="en-A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secHead" preserve="1">
  <p:cSld name="1_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2636912"/>
            <a:ext cx="7772400" cy="1362075"/>
          </a:xfrm>
        </p:spPr>
        <p:txBody>
          <a:bodyPr anchor="t"/>
          <a:lstStyle>
            <a:lvl1pPr algn="l">
              <a:defRPr sz="4000" b="1" cap="all"/>
            </a:lvl1pPr>
          </a:lstStyle>
          <a:p>
            <a:r>
              <a:rPr lang="en-US" smtClean="0"/>
              <a:t>Click to edit Master title style</a:t>
            </a:r>
            <a:endParaRPr lang="en-AU"/>
          </a:p>
        </p:txBody>
      </p:sp>
      <p:sp>
        <p:nvSpPr>
          <p:cNvPr id="3" name="Text Placeholder 2"/>
          <p:cNvSpPr>
            <a:spLocks noGrp="1"/>
          </p:cNvSpPr>
          <p:nvPr>
            <p:ph type="body" idx="1"/>
          </p:nvPr>
        </p:nvSpPr>
        <p:spPr>
          <a:xfrm>
            <a:off x="685800" y="4221089"/>
            <a:ext cx="7772400" cy="1008112"/>
          </a:xfrm>
        </p:spPr>
        <p:txBody>
          <a:bodyPr anchor="b">
            <a:normAutofit/>
          </a:bodyPr>
          <a:lstStyle>
            <a:lvl1pPr marL="0" indent="0">
              <a:buNone/>
              <a:defRPr sz="3200" b="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
        <p:nvSpPr>
          <p:cNvPr id="4" name="Date Placeholder 3"/>
          <p:cNvSpPr>
            <a:spLocks noGrp="1"/>
          </p:cNvSpPr>
          <p:nvPr>
            <p:ph type="dt" sz="half" idx="10"/>
          </p:nvPr>
        </p:nvSpPr>
        <p:spPr/>
        <p:txBody>
          <a:bodyPr/>
          <a:lstStyle/>
          <a:p>
            <a:fld id="{B20666D2-0D51-4935-B65D-55F69D50DAB6}" type="datetime6">
              <a:rPr lang="en-AU" smtClean="0"/>
              <a:pPr/>
              <a:t>August 12</a:t>
            </a:fld>
            <a:endParaRPr lang="en-AU"/>
          </a:p>
        </p:txBody>
      </p:sp>
      <p:sp>
        <p:nvSpPr>
          <p:cNvPr id="5" name="Footer Placeholder 4"/>
          <p:cNvSpPr>
            <a:spLocks noGrp="1"/>
          </p:cNvSpPr>
          <p:nvPr>
            <p:ph type="ftr" sz="quarter" idx="11"/>
          </p:nvPr>
        </p:nvSpPr>
        <p:spPr/>
        <p:txBody>
          <a:bodyPr/>
          <a:lstStyle/>
          <a:p>
            <a:r>
              <a:rPr lang="en-AU" smtClean="0"/>
              <a:t>© Health Workforce Australia</a:t>
            </a:r>
            <a:endParaRPr lang="en-AU"/>
          </a:p>
        </p:txBody>
      </p:sp>
      <p:sp>
        <p:nvSpPr>
          <p:cNvPr id="6" name="Slide Number Placeholder 5"/>
          <p:cNvSpPr>
            <a:spLocks noGrp="1"/>
          </p:cNvSpPr>
          <p:nvPr>
            <p:ph type="sldNum" sz="quarter" idx="12"/>
          </p:nvPr>
        </p:nvSpPr>
        <p:spPr>
          <a:xfrm>
            <a:off x="3851920" y="6381328"/>
            <a:ext cx="2170584" cy="365125"/>
          </a:xfrm>
          <a:prstGeom prst="rect">
            <a:avLst/>
          </a:prstGeom>
        </p:spPr>
        <p:txBody>
          <a:bodyPr/>
          <a:lstStyle/>
          <a:p>
            <a:fld id="{7E679B03-B40E-4006-A639-1F22EE48916E}" type="slidenum">
              <a:rPr lang="en-AU" smtClean="0"/>
              <a:pPr/>
              <a:t>‹#›</a:t>
            </a:fld>
            <a:endParaRPr lang="en-AU"/>
          </a:p>
        </p:txBody>
      </p:sp>
    </p:spTree>
    <p:extLst>
      <p:ext uri="{BB962C8B-B14F-4D97-AF65-F5344CB8AC3E}">
        <p14:creationId xmlns:p14="http://schemas.microsoft.com/office/powerpoint/2010/main" val="24079694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Title 6"/>
          <p:cNvSpPr>
            <a:spLocks noGrp="1"/>
          </p:cNvSpPr>
          <p:nvPr>
            <p:ph type="title"/>
          </p:nvPr>
        </p:nvSpPr>
        <p:spPr/>
        <p:txBody>
          <a:bodyPr/>
          <a:lstStyle/>
          <a:p>
            <a:r>
              <a:rPr lang="en-US" smtClean="0"/>
              <a:t>Click to edit Master title style</a:t>
            </a:r>
            <a:endParaRPr lang="en-AU"/>
          </a:p>
        </p:txBody>
      </p:sp>
      <p:sp>
        <p:nvSpPr>
          <p:cNvPr id="4" name="Date Placeholder 3"/>
          <p:cNvSpPr>
            <a:spLocks noGrp="1"/>
          </p:cNvSpPr>
          <p:nvPr>
            <p:ph type="dt" sz="half" idx="10"/>
          </p:nvPr>
        </p:nvSpPr>
        <p:spPr>
          <a:xfrm>
            <a:off x="107503" y="6453336"/>
            <a:ext cx="1166815" cy="266497"/>
          </a:xfrm>
          <a:prstGeom prst="rect">
            <a:avLst/>
          </a:prstGeom>
        </p:spPr>
        <p:txBody>
          <a:bodyPr/>
          <a:lstStyle>
            <a:lvl1pPr>
              <a:defRPr>
                <a:solidFill>
                  <a:schemeClr val="bg1"/>
                </a:solidFill>
              </a:defRPr>
            </a:lvl1pPr>
          </a:lstStyle>
          <a:p>
            <a:fld id="{C1FF9FD0-FAD2-481C-9130-D320D2F5EB97}" type="datetime6">
              <a:rPr lang="en-AU" smtClean="0"/>
              <a:pPr/>
              <a:t>August 12</a:t>
            </a:fld>
            <a:endParaRPr lang="en-AU"/>
          </a:p>
        </p:txBody>
      </p:sp>
      <p:sp>
        <p:nvSpPr>
          <p:cNvPr id="5" name="Footer Placeholder 4"/>
          <p:cNvSpPr>
            <a:spLocks noGrp="1"/>
          </p:cNvSpPr>
          <p:nvPr>
            <p:ph type="ftr" sz="quarter" idx="11"/>
          </p:nvPr>
        </p:nvSpPr>
        <p:spPr>
          <a:xfrm>
            <a:off x="7149008" y="6499267"/>
            <a:ext cx="1671464" cy="182562"/>
          </a:xfrm>
          <a:prstGeom prst="rect">
            <a:avLst/>
          </a:prstGeom>
        </p:spPr>
        <p:txBody>
          <a:bodyPr/>
          <a:lstStyle>
            <a:lvl1pPr>
              <a:defRPr>
                <a:solidFill>
                  <a:schemeClr val="bg1"/>
                </a:solidFill>
              </a:defRPr>
            </a:lvl1pPr>
          </a:lstStyle>
          <a:p>
            <a:r>
              <a:rPr lang="en-AU" smtClean="0"/>
              <a:t>© Health Workforce Australia</a:t>
            </a:r>
            <a:endParaRPr lang="en-AU" dirty="0"/>
          </a:p>
        </p:txBody>
      </p:sp>
    </p:spTree>
    <p:extLst>
      <p:ext uri="{BB962C8B-B14F-4D97-AF65-F5344CB8AC3E}">
        <p14:creationId xmlns:p14="http://schemas.microsoft.com/office/powerpoint/2010/main" val="2467194581"/>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A60199ED-F1FC-49E9-9131-00E04E959719}" type="datetime6">
              <a:rPr lang="en-AU" smtClean="0"/>
              <a:pPr/>
              <a:t>August 12</a:t>
            </a:fld>
            <a:endParaRPr lang="en-AU"/>
          </a:p>
        </p:txBody>
      </p:sp>
      <p:sp>
        <p:nvSpPr>
          <p:cNvPr id="5" name="Footer Placeholder 4"/>
          <p:cNvSpPr>
            <a:spLocks noGrp="1"/>
          </p:cNvSpPr>
          <p:nvPr>
            <p:ph type="ftr" sz="quarter" idx="11"/>
          </p:nvPr>
        </p:nvSpPr>
        <p:spPr/>
        <p:txBody>
          <a:bodyPr/>
          <a:lstStyle/>
          <a:p>
            <a:r>
              <a:rPr lang="en-AU" smtClean="0"/>
              <a:t>© Health Workforce Australia</a:t>
            </a:r>
            <a:endParaRPr lang="en-AU"/>
          </a:p>
        </p:txBody>
      </p:sp>
      <p:sp>
        <p:nvSpPr>
          <p:cNvPr id="6" name="Slide Number Placeholder 5"/>
          <p:cNvSpPr>
            <a:spLocks noGrp="1"/>
          </p:cNvSpPr>
          <p:nvPr>
            <p:ph type="sldNum" sz="quarter" idx="12"/>
          </p:nvPr>
        </p:nvSpPr>
        <p:spPr>
          <a:xfrm>
            <a:off x="3851920" y="6381328"/>
            <a:ext cx="2170584" cy="365125"/>
          </a:xfrm>
          <a:prstGeom prst="rect">
            <a:avLst/>
          </a:prstGeom>
        </p:spPr>
        <p:txBody>
          <a:bodyPr/>
          <a:lstStyle/>
          <a:p>
            <a:fld id="{7E679B03-B40E-4006-A639-1F22EE48916E}" type="slidenum">
              <a:rPr lang="en-AU" smtClean="0"/>
              <a:pPr/>
              <a:t>‹#›</a:t>
            </a:fld>
            <a:endParaRPr lang="en-AU"/>
          </a:p>
        </p:txBody>
      </p:sp>
    </p:spTree>
    <p:extLst>
      <p:ext uri="{BB962C8B-B14F-4D97-AF65-F5344CB8AC3E}">
        <p14:creationId xmlns:p14="http://schemas.microsoft.com/office/powerpoint/2010/main" val="10281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Date Placeholder 4"/>
          <p:cNvSpPr>
            <a:spLocks noGrp="1"/>
          </p:cNvSpPr>
          <p:nvPr>
            <p:ph type="dt" sz="half" idx="10"/>
          </p:nvPr>
        </p:nvSpPr>
        <p:spPr/>
        <p:txBody>
          <a:bodyPr/>
          <a:lstStyle/>
          <a:p>
            <a:fld id="{D48EB2B2-70AB-4DC0-B8AA-6E00EC16150E}" type="datetime6">
              <a:rPr lang="en-AU" smtClean="0"/>
              <a:pPr/>
              <a:t>August 12</a:t>
            </a:fld>
            <a:endParaRPr lang="en-AU"/>
          </a:p>
        </p:txBody>
      </p:sp>
      <p:sp>
        <p:nvSpPr>
          <p:cNvPr id="6" name="Footer Placeholder 5"/>
          <p:cNvSpPr>
            <a:spLocks noGrp="1"/>
          </p:cNvSpPr>
          <p:nvPr>
            <p:ph type="ftr" sz="quarter" idx="11"/>
          </p:nvPr>
        </p:nvSpPr>
        <p:spPr/>
        <p:txBody>
          <a:bodyPr/>
          <a:lstStyle/>
          <a:p>
            <a:r>
              <a:rPr lang="en-AU" smtClean="0"/>
              <a:t>© Health Workforce Australia</a:t>
            </a:r>
            <a:endParaRPr lang="en-AU"/>
          </a:p>
        </p:txBody>
      </p:sp>
      <p:sp>
        <p:nvSpPr>
          <p:cNvPr id="7" name="Slide Number Placeholder 6"/>
          <p:cNvSpPr>
            <a:spLocks noGrp="1"/>
          </p:cNvSpPr>
          <p:nvPr>
            <p:ph type="sldNum" sz="quarter" idx="12"/>
          </p:nvPr>
        </p:nvSpPr>
        <p:spPr>
          <a:xfrm>
            <a:off x="3851920" y="6381328"/>
            <a:ext cx="2170584" cy="365125"/>
          </a:xfrm>
          <a:prstGeom prst="rect">
            <a:avLst/>
          </a:prstGeom>
        </p:spPr>
        <p:txBody>
          <a:bodyPr/>
          <a:lstStyle/>
          <a:p>
            <a:fld id="{7E679B03-B40E-4006-A639-1F22EE48916E}" type="slidenum">
              <a:rPr lang="en-AU" smtClean="0"/>
              <a:pPr/>
              <a:t>‹#›</a:t>
            </a:fld>
            <a:endParaRPr lang="en-AU"/>
          </a:p>
        </p:txBody>
      </p:sp>
    </p:spTree>
    <p:extLst>
      <p:ext uri="{BB962C8B-B14F-4D97-AF65-F5344CB8AC3E}">
        <p14:creationId xmlns:p14="http://schemas.microsoft.com/office/powerpoint/2010/main" val="23634022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Date Placeholder 6"/>
          <p:cNvSpPr>
            <a:spLocks noGrp="1"/>
          </p:cNvSpPr>
          <p:nvPr>
            <p:ph type="dt" sz="half" idx="10"/>
          </p:nvPr>
        </p:nvSpPr>
        <p:spPr/>
        <p:txBody>
          <a:bodyPr/>
          <a:lstStyle/>
          <a:p>
            <a:fld id="{5AB9EC1C-46EC-4FBC-91FF-1EF59ADBE8A4}" type="datetime6">
              <a:rPr lang="en-AU" smtClean="0"/>
              <a:pPr/>
              <a:t>August 12</a:t>
            </a:fld>
            <a:endParaRPr lang="en-AU"/>
          </a:p>
        </p:txBody>
      </p:sp>
      <p:sp>
        <p:nvSpPr>
          <p:cNvPr id="8" name="Footer Placeholder 7"/>
          <p:cNvSpPr>
            <a:spLocks noGrp="1"/>
          </p:cNvSpPr>
          <p:nvPr>
            <p:ph type="ftr" sz="quarter" idx="11"/>
          </p:nvPr>
        </p:nvSpPr>
        <p:spPr/>
        <p:txBody>
          <a:bodyPr/>
          <a:lstStyle/>
          <a:p>
            <a:r>
              <a:rPr lang="en-AU" smtClean="0"/>
              <a:t>© Health Workforce Australia</a:t>
            </a:r>
            <a:endParaRPr lang="en-AU"/>
          </a:p>
        </p:txBody>
      </p:sp>
      <p:sp>
        <p:nvSpPr>
          <p:cNvPr id="9" name="Slide Number Placeholder 8"/>
          <p:cNvSpPr>
            <a:spLocks noGrp="1"/>
          </p:cNvSpPr>
          <p:nvPr>
            <p:ph type="sldNum" sz="quarter" idx="12"/>
          </p:nvPr>
        </p:nvSpPr>
        <p:spPr>
          <a:xfrm>
            <a:off x="3851920" y="6381328"/>
            <a:ext cx="2170584" cy="365125"/>
          </a:xfrm>
          <a:prstGeom prst="rect">
            <a:avLst/>
          </a:prstGeom>
        </p:spPr>
        <p:txBody>
          <a:bodyPr/>
          <a:lstStyle/>
          <a:p>
            <a:fld id="{7E679B03-B40E-4006-A639-1F22EE48916E}" type="slidenum">
              <a:rPr lang="en-AU" smtClean="0"/>
              <a:pPr/>
              <a:t>‹#›</a:t>
            </a:fld>
            <a:endParaRPr lang="en-AU"/>
          </a:p>
        </p:txBody>
      </p:sp>
    </p:spTree>
    <p:extLst>
      <p:ext uri="{BB962C8B-B14F-4D97-AF65-F5344CB8AC3E}">
        <p14:creationId xmlns:p14="http://schemas.microsoft.com/office/powerpoint/2010/main" val="12691034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Date Placeholder 2"/>
          <p:cNvSpPr>
            <a:spLocks noGrp="1"/>
          </p:cNvSpPr>
          <p:nvPr>
            <p:ph type="dt" sz="half" idx="10"/>
          </p:nvPr>
        </p:nvSpPr>
        <p:spPr/>
        <p:txBody>
          <a:bodyPr/>
          <a:lstStyle/>
          <a:p>
            <a:fld id="{2F16BE8F-B0DE-4AAB-8B65-F2D045C3257F}" type="datetime6">
              <a:rPr lang="en-AU" smtClean="0"/>
              <a:pPr/>
              <a:t>August 12</a:t>
            </a:fld>
            <a:endParaRPr lang="en-AU"/>
          </a:p>
        </p:txBody>
      </p:sp>
      <p:sp>
        <p:nvSpPr>
          <p:cNvPr id="4" name="Footer Placeholder 3"/>
          <p:cNvSpPr>
            <a:spLocks noGrp="1"/>
          </p:cNvSpPr>
          <p:nvPr>
            <p:ph type="ftr" sz="quarter" idx="11"/>
          </p:nvPr>
        </p:nvSpPr>
        <p:spPr/>
        <p:txBody>
          <a:bodyPr/>
          <a:lstStyle/>
          <a:p>
            <a:r>
              <a:rPr lang="en-AU" smtClean="0"/>
              <a:t>© Health Workforce Australia</a:t>
            </a:r>
            <a:endParaRPr lang="en-AU"/>
          </a:p>
        </p:txBody>
      </p:sp>
      <p:sp>
        <p:nvSpPr>
          <p:cNvPr id="5" name="Slide Number Placeholder 4"/>
          <p:cNvSpPr>
            <a:spLocks noGrp="1"/>
          </p:cNvSpPr>
          <p:nvPr>
            <p:ph type="sldNum" sz="quarter" idx="12"/>
          </p:nvPr>
        </p:nvSpPr>
        <p:spPr>
          <a:xfrm>
            <a:off x="3851920" y="6381328"/>
            <a:ext cx="2170584" cy="365125"/>
          </a:xfrm>
          <a:prstGeom prst="rect">
            <a:avLst/>
          </a:prstGeom>
        </p:spPr>
        <p:txBody>
          <a:bodyPr/>
          <a:lstStyle/>
          <a:p>
            <a:fld id="{7E679B03-B40E-4006-A639-1F22EE48916E}" type="slidenum">
              <a:rPr lang="en-AU" smtClean="0"/>
              <a:pPr/>
              <a:t>‹#›</a:t>
            </a:fld>
            <a:endParaRPr lang="en-AU"/>
          </a:p>
        </p:txBody>
      </p:sp>
    </p:spTree>
    <p:extLst>
      <p:ext uri="{BB962C8B-B14F-4D97-AF65-F5344CB8AC3E}">
        <p14:creationId xmlns:p14="http://schemas.microsoft.com/office/powerpoint/2010/main" val="32628370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2A6A5D-5C6E-44DD-A9FB-65837783C94D}" type="datetime6">
              <a:rPr lang="en-AU" smtClean="0"/>
              <a:pPr/>
              <a:t>August 12</a:t>
            </a:fld>
            <a:endParaRPr lang="en-AU"/>
          </a:p>
        </p:txBody>
      </p:sp>
      <p:sp>
        <p:nvSpPr>
          <p:cNvPr id="3" name="Footer Placeholder 2"/>
          <p:cNvSpPr>
            <a:spLocks noGrp="1"/>
          </p:cNvSpPr>
          <p:nvPr>
            <p:ph type="ftr" sz="quarter" idx="11"/>
          </p:nvPr>
        </p:nvSpPr>
        <p:spPr/>
        <p:txBody>
          <a:bodyPr/>
          <a:lstStyle/>
          <a:p>
            <a:r>
              <a:rPr lang="en-AU" smtClean="0"/>
              <a:t>© Health Workforce Australia</a:t>
            </a:r>
            <a:endParaRPr lang="en-AU"/>
          </a:p>
        </p:txBody>
      </p:sp>
      <p:sp>
        <p:nvSpPr>
          <p:cNvPr id="4" name="Slide Number Placeholder 3"/>
          <p:cNvSpPr>
            <a:spLocks noGrp="1"/>
          </p:cNvSpPr>
          <p:nvPr>
            <p:ph type="sldNum" sz="quarter" idx="12"/>
          </p:nvPr>
        </p:nvSpPr>
        <p:spPr>
          <a:xfrm>
            <a:off x="3851920" y="6381328"/>
            <a:ext cx="2170584" cy="365125"/>
          </a:xfrm>
          <a:prstGeom prst="rect">
            <a:avLst/>
          </a:prstGeom>
        </p:spPr>
        <p:txBody>
          <a:bodyPr/>
          <a:lstStyle/>
          <a:p>
            <a:fld id="{7E679B03-B40E-4006-A639-1F22EE48916E}" type="slidenum">
              <a:rPr lang="en-AU" smtClean="0"/>
              <a:pPr/>
              <a:t>‹#›</a:t>
            </a:fld>
            <a:endParaRPr lang="en-AU"/>
          </a:p>
        </p:txBody>
      </p:sp>
    </p:spTree>
    <p:extLst>
      <p:ext uri="{BB962C8B-B14F-4D97-AF65-F5344CB8AC3E}">
        <p14:creationId xmlns:p14="http://schemas.microsoft.com/office/powerpoint/2010/main" val="23490144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525344"/>
            <a:ext cx="730424" cy="268139"/>
          </a:xfrm>
        </p:spPr>
        <p:txBody>
          <a:bodyPr/>
          <a:lstStyle/>
          <a:p>
            <a:fld id="{C2061C0C-648A-4685-B5DE-8C3C5EF355DF}" type="datetime6">
              <a:rPr lang="en-AU" smtClean="0"/>
              <a:pPr/>
              <a:t>August 12</a:t>
            </a:fld>
            <a:endParaRPr lang="en-AU"/>
          </a:p>
        </p:txBody>
      </p:sp>
      <p:sp>
        <p:nvSpPr>
          <p:cNvPr id="6" name="Footer Placeholder 5"/>
          <p:cNvSpPr>
            <a:spLocks noGrp="1"/>
          </p:cNvSpPr>
          <p:nvPr>
            <p:ph type="ftr" sz="quarter" idx="11"/>
          </p:nvPr>
        </p:nvSpPr>
        <p:spPr>
          <a:xfrm>
            <a:off x="6804248" y="6453336"/>
            <a:ext cx="1959496" cy="365125"/>
          </a:xfrm>
        </p:spPr>
        <p:txBody>
          <a:bodyPr/>
          <a:lstStyle/>
          <a:p>
            <a:r>
              <a:rPr lang="en-AU" smtClean="0"/>
              <a:t>© Health Workforce Australia</a:t>
            </a:r>
            <a:endParaRPr lang="en-AU" dirty="0"/>
          </a:p>
        </p:txBody>
      </p:sp>
      <p:sp>
        <p:nvSpPr>
          <p:cNvPr id="7" name="Slide Number Placeholder 6"/>
          <p:cNvSpPr>
            <a:spLocks noGrp="1"/>
          </p:cNvSpPr>
          <p:nvPr>
            <p:ph type="sldNum" sz="quarter" idx="12"/>
          </p:nvPr>
        </p:nvSpPr>
        <p:spPr>
          <a:xfrm>
            <a:off x="3851920" y="6381328"/>
            <a:ext cx="2170584" cy="365125"/>
          </a:xfrm>
          <a:prstGeom prst="rect">
            <a:avLst/>
          </a:prstGeom>
        </p:spPr>
        <p:txBody>
          <a:bodyPr/>
          <a:lstStyle/>
          <a:p>
            <a:fld id="{7E679B03-B40E-4006-A639-1F22EE48916E}" type="slidenum">
              <a:rPr lang="en-AU" smtClean="0"/>
              <a:pPr/>
              <a:t>‹#›</a:t>
            </a:fld>
            <a:endParaRPr lang="en-AU"/>
          </a:p>
        </p:txBody>
      </p:sp>
    </p:spTree>
    <p:extLst>
      <p:ext uri="{BB962C8B-B14F-4D97-AF65-F5344CB8AC3E}">
        <p14:creationId xmlns:p14="http://schemas.microsoft.com/office/powerpoint/2010/main" val="2264970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06B25AF-DC59-4A9F-A93C-94E0C7F3ED94}" type="datetime6">
              <a:rPr lang="en-AU" smtClean="0"/>
              <a:pPr/>
              <a:t>August 12</a:t>
            </a:fld>
            <a:endParaRPr lang="en-AU"/>
          </a:p>
        </p:txBody>
      </p:sp>
      <p:sp>
        <p:nvSpPr>
          <p:cNvPr id="6" name="Footer Placeholder 5"/>
          <p:cNvSpPr>
            <a:spLocks noGrp="1"/>
          </p:cNvSpPr>
          <p:nvPr>
            <p:ph type="ftr" sz="quarter" idx="11"/>
          </p:nvPr>
        </p:nvSpPr>
        <p:spPr/>
        <p:txBody>
          <a:bodyPr/>
          <a:lstStyle/>
          <a:p>
            <a:r>
              <a:rPr lang="en-AU" smtClean="0"/>
              <a:t>© Health Workforce Australia</a:t>
            </a:r>
            <a:endParaRPr lang="en-AU"/>
          </a:p>
        </p:txBody>
      </p:sp>
      <p:sp>
        <p:nvSpPr>
          <p:cNvPr id="7" name="Slide Number Placeholder 6"/>
          <p:cNvSpPr>
            <a:spLocks noGrp="1"/>
          </p:cNvSpPr>
          <p:nvPr>
            <p:ph type="sldNum" sz="quarter" idx="12"/>
          </p:nvPr>
        </p:nvSpPr>
        <p:spPr>
          <a:xfrm>
            <a:off x="3851920" y="6381328"/>
            <a:ext cx="2170584" cy="365125"/>
          </a:xfrm>
          <a:prstGeom prst="rect">
            <a:avLst/>
          </a:prstGeom>
        </p:spPr>
        <p:txBody>
          <a:bodyPr/>
          <a:lstStyle/>
          <a:p>
            <a:fld id="{7E679B03-B40E-4006-A639-1F22EE48916E}" type="slidenum">
              <a:rPr lang="en-AU" smtClean="0"/>
              <a:pPr/>
              <a:t>‹#›</a:t>
            </a:fld>
            <a:endParaRPr lang="en-AU"/>
          </a:p>
        </p:txBody>
      </p:sp>
    </p:spTree>
    <p:extLst>
      <p:ext uri="{BB962C8B-B14F-4D97-AF65-F5344CB8AC3E}">
        <p14:creationId xmlns:p14="http://schemas.microsoft.com/office/powerpoint/2010/main" val="33739731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3" Type="http://schemas.openxmlformats.org/officeDocument/2006/relationships/slideLayout" Target="../slideLayouts/slideLayout4.xml"/><Relationship Id="rId7" Type="http://schemas.openxmlformats.org/officeDocument/2006/relationships/slideLayout" Target="../slideLayouts/slideLayout8.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image" Target="../media/image9.png"/><Relationship Id="rId5" Type="http://schemas.openxmlformats.org/officeDocument/2006/relationships/slideLayout" Target="../slideLayouts/slideLayout6.xml"/><Relationship Id="rId10" Type="http://schemas.openxmlformats.org/officeDocument/2006/relationships/theme" Target="../theme/theme2.xml"/><Relationship Id="rId4" Type="http://schemas.openxmlformats.org/officeDocument/2006/relationships/slideLayout" Target="../slideLayouts/slideLayout5.xml"/><Relationship Id="rId9" Type="http://schemas.openxmlformats.org/officeDocument/2006/relationships/slideLayout" Target="../slideLayouts/slideLayout10.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theme" Target="../theme/theme3.xml"/><Relationship Id="rId1"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AU" dirty="0"/>
          </a:p>
        </p:txBody>
      </p:sp>
      <p:grpSp>
        <p:nvGrpSpPr>
          <p:cNvPr id="7" name="Group 6"/>
          <p:cNvGrpSpPr/>
          <p:nvPr/>
        </p:nvGrpSpPr>
        <p:grpSpPr>
          <a:xfrm>
            <a:off x="0" y="-180712"/>
            <a:ext cx="9144000" cy="1584176"/>
            <a:chOff x="0" y="-180712"/>
            <a:chExt cx="9144000" cy="1584176"/>
          </a:xfrm>
        </p:grpSpPr>
        <p:sp>
          <p:nvSpPr>
            <p:cNvPr id="8" name="Rectangle 7"/>
            <p:cNvSpPr/>
            <p:nvPr userDrawn="1"/>
          </p:nvSpPr>
          <p:spPr>
            <a:xfrm>
              <a:off x="0" y="0"/>
              <a:ext cx="9144000" cy="1196752"/>
            </a:xfrm>
            <a:prstGeom prst="rect">
              <a:avLst/>
            </a:prstGeom>
            <a:solidFill>
              <a:srgbClr val="003F5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9" name="Oval 8"/>
            <p:cNvSpPr/>
            <p:nvPr userDrawn="1"/>
          </p:nvSpPr>
          <p:spPr>
            <a:xfrm rot="20933697">
              <a:off x="1341926" y="-180712"/>
              <a:ext cx="2655274" cy="1584176"/>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10" name="Picture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763487" y="286945"/>
              <a:ext cx="1689246" cy="765791"/>
            </a:xfrm>
            <a:prstGeom prst="rect">
              <a:avLst/>
            </a:prstGeom>
          </p:spPr>
        </p:pic>
      </p:grpSp>
      <p:sp>
        <p:nvSpPr>
          <p:cNvPr id="11" name="Rectangle 10"/>
          <p:cNvSpPr/>
          <p:nvPr/>
        </p:nvSpPr>
        <p:spPr>
          <a:xfrm>
            <a:off x="0" y="1217688"/>
            <a:ext cx="9144000" cy="4752528"/>
          </a:xfrm>
          <a:prstGeom prst="rect">
            <a:avLst/>
          </a:prstGeom>
          <a:solidFill>
            <a:srgbClr val="77B2C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grpSp>
        <p:nvGrpSpPr>
          <p:cNvPr id="17" name="Group 16"/>
          <p:cNvGrpSpPr/>
          <p:nvPr/>
        </p:nvGrpSpPr>
        <p:grpSpPr>
          <a:xfrm>
            <a:off x="6805914" y="6165304"/>
            <a:ext cx="2146362" cy="520282"/>
            <a:chOff x="6444208" y="6026035"/>
            <a:chExt cx="2508068" cy="802450"/>
          </a:xfrm>
        </p:grpSpPr>
        <p:pic>
          <p:nvPicPr>
            <p:cNvPr id="18" name="Picture 17"/>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948264" y="6026035"/>
              <a:ext cx="1547664" cy="283285"/>
            </a:xfrm>
            <a:prstGeom prst="rect">
              <a:avLst/>
            </a:prstGeom>
          </p:spPr>
        </p:pic>
        <p:pic>
          <p:nvPicPr>
            <p:cNvPr id="19" name="Picture 18"/>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7521698" y="6411675"/>
              <a:ext cx="844296" cy="310896"/>
            </a:xfrm>
            <a:prstGeom prst="rect">
              <a:avLst/>
            </a:prstGeom>
          </p:spPr>
        </p:pic>
        <p:pic>
          <p:nvPicPr>
            <p:cNvPr id="20" name="Picture 19"/>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8604448" y="6271960"/>
              <a:ext cx="347828" cy="556525"/>
            </a:xfrm>
            <a:prstGeom prst="rect">
              <a:avLst/>
            </a:prstGeom>
          </p:spPr>
        </p:pic>
        <p:pic>
          <p:nvPicPr>
            <p:cNvPr id="21" name="Picture 20"/>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6444208" y="6451193"/>
              <a:ext cx="791071" cy="288082"/>
            </a:xfrm>
            <a:prstGeom prst="rect">
              <a:avLst/>
            </a:prstGeom>
          </p:spPr>
        </p:pic>
      </p:grpSp>
      <p:grpSp>
        <p:nvGrpSpPr>
          <p:cNvPr id="6" name="Group 5"/>
          <p:cNvGrpSpPr/>
          <p:nvPr/>
        </p:nvGrpSpPr>
        <p:grpSpPr>
          <a:xfrm>
            <a:off x="275576" y="6136003"/>
            <a:ext cx="2856264" cy="469664"/>
            <a:chOff x="275576" y="6136003"/>
            <a:chExt cx="2856264" cy="469664"/>
          </a:xfrm>
        </p:grpSpPr>
        <p:pic>
          <p:nvPicPr>
            <p:cNvPr id="3" name="Picture 2"/>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275576" y="6334289"/>
              <a:ext cx="1102557" cy="271378"/>
            </a:xfrm>
            <a:prstGeom prst="rect">
              <a:avLst/>
            </a:prstGeom>
          </p:spPr>
        </p:pic>
        <p:pic>
          <p:nvPicPr>
            <p:cNvPr id="4" name="Picture 3"/>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1469067" y="6333723"/>
              <a:ext cx="1518757" cy="271944"/>
            </a:xfrm>
            <a:prstGeom prst="rect">
              <a:avLst/>
            </a:prstGeom>
          </p:spPr>
        </p:pic>
        <p:sp>
          <p:nvSpPr>
            <p:cNvPr id="5" name="TextBox 4"/>
            <p:cNvSpPr txBox="1"/>
            <p:nvPr userDrawn="1"/>
          </p:nvSpPr>
          <p:spPr>
            <a:xfrm>
              <a:off x="491600" y="6136003"/>
              <a:ext cx="2640240" cy="180819"/>
            </a:xfrm>
            <a:prstGeom prst="rect">
              <a:avLst/>
            </a:prstGeom>
            <a:noFill/>
          </p:spPr>
          <p:txBody>
            <a:bodyPr wrap="square" rtlCol="0">
              <a:spAutoFit/>
            </a:bodyPr>
            <a:lstStyle/>
            <a:p>
              <a:pPr>
                <a:lnSpc>
                  <a:spcPct val="115000"/>
                </a:lnSpc>
                <a:spcAft>
                  <a:spcPts val="1000"/>
                </a:spcAft>
              </a:pPr>
              <a:r>
                <a:rPr lang="en-AU" sz="500" b="0" i="1" dirty="0" smtClean="0">
                  <a:effectLst/>
                  <a:latin typeface="Arial"/>
                  <a:ea typeface="Calibri"/>
                  <a:cs typeface="Times New Roman"/>
                </a:rPr>
                <a:t>This project was possible due to funding made available by Health Workforce Australia</a:t>
              </a:r>
              <a:endParaRPr lang="en-AU" sz="700" b="0" dirty="0">
                <a:effectLst/>
                <a:latin typeface="Arial"/>
                <a:ea typeface="Calibri"/>
                <a:cs typeface="Times New Roman"/>
              </a:endParaRPr>
            </a:p>
          </p:txBody>
        </p:sp>
      </p:grpSp>
      <p:pic>
        <p:nvPicPr>
          <p:cNvPr id="24" name="Picture 23"/>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3132291" y="6311602"/>
            <a:ext cx="733425" cy="285750"/>
          </a:xfrm>
          <a:prstGeom prst="rect">
            <a:avLst/>
          </a:prstGeom>
        </p:spPr>
      </p:pic>
    </p:spTree>
    <p:extLst>
      <p:ext uri="{BB962C8B-B14F-4D97-AF65-F5344CB8AC3E}">
        <p14:creationId xmlns:p14="http://schemas.microsoft.com/office/powerpoint/2010/main" val="3186711214"/>
      </p:ext>
    </p:extLst>
  </p:cSld>
  <p:clrMap bg1="lt1" tx1="dk1" bg2="lt2" tx2="dk2" accent1="accent1" accent2="accent2" accent3="accent3" accent4="accent4" accent5="accent5" accent6="accent6" hlink="hlink" folHlink="folHlink"/>
  <p:sldLayoutIdLst>
    <p:sldLayoutId id="2147483659" r:id="rId1"/>
  </p:sldLayoutIdLst>
  <p:timing>
    <p:tnLst>
      <p:par>
        <p:cTn id="1" dur="indefinite" restart="never" nodeType="tmRoot"/>
      </p:par>
    </p:tnLst>
  </p:timing>
  <p:hf sldNum="0"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11" name="Group 10"/>
          <p:cNvGrpSpPr/>
          <p:nvPr/>
        </p:nvGrpSpPr>
        <p:grpSpPr>
          <a:xfrm>
            <a:off x="0" y="6202280"/>
            <a:ext cx="9144000" cy="755112"/>
            <a:chOff x="375167" y="5924436"/>
            <a:chExt cx="9144000" cy="755112"/>
          </a:xfrm>
        </p:grpSpPr>
        <p:sp>
          <p:nvSpPr>
            <p:cNvPr id="8" name="Rectangle 7"/>
            <p:cNvSpPr/>
            <p:nvPr userDrawn="1"/>
          </p:nvSpPr>
          <p:spPr>
            <a:xfrm>
              <a:off x="375167" y="6002805"/>
              <a:ext cx="9144000" cy="598376"/>
            </a:xfrm>
            <a:prstGeom prst="rect">
              <a:avLst/>
            </a:prstGeom>
            <a:solidFill>
              <a:srgbClr val="003F5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9" name="Oval 8"/>
            <p:cNvSpPr/>
            <p:nvPr userDrawn="1"/>
          </p:nvSpPr>
          <p:spPr>
            <a:xfrm rot="20142868">
              <a:off x="1907885" y="5924436"/>
              <a:ext cx="1331252" cy="75511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10" name="Picture 9"/>
            <p:cNvPicPr>
              <a:picLocks noChangeAspect="1"/>
            </p:cNvPicPr>
            <p:nvPr userDrawn="1"/>
          </p:nvPicPr>
          <p:blipFill>
            <a:blip r:embed="rId11" cstate="print">
              <a:extLst>
                <a:ext uri="{28A0092B-C50C-407E-A947-70E740481C1C}">
                  <a14:useLocalDpi xmlns:a14="http://schemas.microsoft.com/office/drawing/2010/main" val="0"/>
                </a:ext>
              </a:extLst>
            </a:blip>
            <a:stretch>
              <a:fillRect/>
            </a:stretch>
          </p:blipFill>
          <p:spPr>
            <a:xfrm>
              <a:off x="2078423" y="6144277"/>
              <a:ext cx="872890" cy="395710"/>
            </a:xfrm>
            <a:prstGeom prst="rect">
              <a:avLst/>
            </a:prstGeom>
          </p:spPr>
        </p:pic>
      </p:gr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AU"/>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2"/>
          </p:nvPr>
        </p:nvSpPr>
        <p:spPr>
          <a:xfrm>
            <a:off x="457200" y="6525344"/>
            <a:ext cx="730424" cy="268139"/>
          </a:xfrm>
          <a:prstGeom prst="rect">
            <a:avLst/>
          </a:prstGeom>
        </p:spPr>
        <p:txBody>
          <a:bodyPr vert="horz" lIns="91440" tIns="45720" rIns="91440" bIns="45720" rtlCol="0" anchor="ctr"/>
          <a:lstStyle>
            <a:lvl1pPr algn="l">
              <a:defRPr sz="900">
                <a:solidFill>
                  <a:schemeClr val="bg1"/>
                </a:solidFill>
              </a:defRPr>
            </a:lvl1pPr>
          </a:lstStyle>
          <a:p>
            <a:fld id="{DBABCCDA-E381-4916-9C7F-51823B929BDE}" type="datetime6">
              <a:rPr lang="en-AU" smtClean="0"/>
              <a:pPr/>
              <a:t>August 12</a:t>
            </a:fld>
            <a:endParaRPr lang="en-AU" dirty="0"/>
          </a:p>
        </p:txBody>
      </p:sp>
      <p:sp>
        <p:nvSpPr>
          <p:cNvPr id="5" name="Footer Placeholder 4"/>
          <p:cNvSpPr>
            <a:spLocks noGrp="1"/>
          </p:cNvSpPr>
          <p:nvPr>
            <p:ph type="ftr" sz="quarter" idx="3"/>
          </p:nvPr>
        </p:nvSpPr>
        <p:spPr>
          <a:xfrm>
            <a:off x="6804248" y="6453336"/>
            <a:ext cx="1959496" cy="365125"/>
          </a:xfrm>
          <a:prstGeom prst="rect">
            <a:avLst/>
          </a:prstGeom>
        </p:spPr>
        <p:txBody>
          <a:bodyPr vert="horz" lIns="91440" tIns="45720" rIns="91440" bIns="45720" rtlCol="0" anchor="ctr"/>
          <a:lstStyle>
            <a:lvl1pPr algn="ctr">
              <a:defRPr sz="900">
                <a:solidFill>
                  <a:schemeClr val="bg1"/>
                </a:solidFill>
              </a:defRPr>
            </a:lvl1pPr>
          </a:lstStyle>
          <a:p>
            <a:r>
              <a:rPr lang="en-AU" smtClean="0"/>
              <a:t>© Health Workforce Australia</a:t>
            </a:r>
            <a:endParaRPr lang="en-AU" dirty="0"/>
          </a:p>
        </p:txBody>
      </p:sp>
    </p:spTree>
    <p:extLst>
      <p:ext uri="{BB962C8B-B14F-4D97-AF65-F5344CB8AC3E}">
        <p14:creationId xmlns:p14="http://schemas.microsoft.com/office/powerpoint/2010/main" val="4153451362"/>
      </p:ext>
    </p:extLst>
  </p:cSld>
  <p:clrMap bg1="lt1" tx1="dk1" bg2="lt2" tx2="dk2" accent1="accent1" accent2="accent2" accent3="accent3" accent4="accent4" accent5="accent5" accent6="accent6" hlink="hlink" folHlink="folHlink"/>
  <p:sldLayoutIdLst>
    <p:sldLayoutId id="2147483687" r:id="rId1"/>
    <p:sldLayoutId id="2147483690" r:id="rId2"/>
    <p:sldLayoutId id="2147483692" r:id="rId3"/>
    <p:sldLayoutId id="2147483693" r:id="rId4"/>
    <p:sldLayoutId id="2147483694" r:id="rId5"/>
    <p:sldLayoutId id="2147483695" r:id="rId6"/>
    <p:sldLayoutId id="2147483696" r:id="rId7"/>
    <p:sldLayoutId id="2147483697" r:id="rId8"/>
    <p:sldLayoutId id="2147483701" r:id="rId9"/>
  </p:sldLayoutIdLst>
  <p:hf sldNum="0"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1"/>
            <a:ext cx="9144000" cy="6259623"/>
          </a:xfrm>
          <a:prstGeom prst="rect">
            <a:avLst/>
          </a:prstGeom>
          <a:solidFill>
            <a:srgbClr val="77B2C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7" name="Rectangle 6"/>
          <p:cNvSpPr/>
          <p:nvPr/>
        </p:nvSpPr>
        <p:spPr>
          <a:xfrm>
            <a:off x="-19574" y="6287008"/>
            <a:ext cx="9163573" cy="598376"/>
          </a:xfrm>
          <a:prstGeom prst="rect">
            <a:avLst/>
          </a:prstGeom>
          <a:solidFill>
            <a:srgbClr val="003F5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8" name="Oval 7"/>
          <p:cNvSpPr/>
          <p:nvPr/>
        </p:nvSpPr>
        <p:spPr>
          <a:xfrm rot="20142868">
            <a:off x="1500223" y="6181254"/>
            <a:ext cx="1331252" cy="75511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70761" y="6401095"/>
            <a:ext cx="872890" cy="395710"/>
          </a:xfrm>
          <a:prstGeom prst="rect">
            <a:avLst/>
          </a:prstGeom>
        </p:spPr>
      </p:pic>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AU"/>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AU" dirty="0"/>
          </a:p>
        </p:txBody>
      </p:sp>
      <p:sp>
        <p:nvSpPr>
          <p:cNvPr id="4" name="Date Placeholder 3"/>
          <p:cNvSpPr>
            <a:spLocks noGrp="1"/>
          </p:cNvSpPr>
          <p:nvPr>
            <p:ph type="dt" sz="half" idx="2"/>
          </p:nvPr>
        </p:nvSpPr>
        <p:spPr>
          <a:xfrm>
            <a:off x="457200" y="6356350"/>
            <a:ext cx="1018456" cy="365125"/>
          </a:xfrm>
          <a:prstGeom prst="rect">
            <a:avLst/>
          </a:prstGeom>
        </p:spPr>
        <p:txBody>
          <a:bodyPr vert="horz" lIns="91440" tIns="45720" rIns="91440" bIns="45720" rtlCol="0" anchor="ctr"/>
          <a:lstStyle>
            <a:lvl1pPr algn="l">
              <a:defRPr sz="900">
                <a:solidFill>
                  <a:schemeClr val="bg1"/>
                </a:solidFill>
              </a:defRPr>
            </a:lvl1pPr>
          </a:lstStyle>
          <a:p>
            <a:fld id="{A2C51E2F-828B-4B9A-BE7D-86A9936FD500}" type="datetime6">
              <a:rPr lang="en-AU" smtClean="0"/>
              <a:pPr/>
              <a:t>August 12</a:t>
            </a:fld>
            <a:endParaRPr lang="en-AU" dirty="0"/>
          </a:p>
        </p:txBody>
      </p:sp>
      <p:sp>
        <p:nvSpPr>
          <p:cNvPr id="5" name="Footer Placeholder 4"/>
          <p:cNvSpPr>
            <a:spLocks noGrp="1"/>
          </p:cNvSpPr>
          <p:nvPr>
            <p:ph type="ftr" sz="quarter" idx="3"/>
          </p:nvPr>
        </p:nvSpPr>
        <p:spPr>
          <a:xfrm>
            <a:off x="6588224" y="6376247"/>
            <a:ext cx="2247528" cy="365125"/>
          </a:xfrm>
          <a:prstGeom prst="rect">
            <a:avLst/>
          </a:prstGeom>
        </p:spPr>
        <p:txBody>
          <a:bodyPr vert="horz" lIns="91440" tIns="45720" rIns="91440" bIns="45720" rtlCol="0" anchor="ctr"/>
          <a:lstStyle>
            <a:lvl1pPr algn="ctr">
              <a:defRPr sz="900">
                <a:solidFill>
                  <a:schemeClr val="bg1"/>
                </a:solidFill>
              </a:defRPr>
            </a:lvl1pPr>
          </a:lstStyle>
          <a:p>
            <a:r>
              <a:rPr lang="en-AU" smtClean="0"/>
              <a:t>© Health Workforce Australia</a:t>
            </a:r>
            <a:endParaRPr lang="en-AU" dirty="0"/>
          </a:p>
        </p:txBody>
      </p:sp>
    </p:spTree>
    <p:extLst>
      <p:ext uri="{BB962C8B-B14F-4D97-AF65-F5344CB8AC3E}">
        <p14:creationId xmlns:p14="http://schemas.microsoft.com/office/powerpoint/2010/main" val="349793760"/>
      </p:ext>
    </p:extLst>
  </p:cSld>
  <p:clrMap bg1="lt1" tx1="dk1" bg2="lt2" tx2="dk2" accent1="accent1" accent2="accent2" accent3="accent3" accent4="accent4" accent5="accent5" accent6="accent6" hlink="hlink" folHlink="folHlink"/>
  <p:sldLayoutIdLst>
    <p:sldLayoutId id="2147483691" r:id="rId1"/>
  </p:sldLayoutIdLst>
  <p:hf sldNum="0"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hyperlink" Target="http://www.free-graphics.com/clipart/Health/free-clipart1.shtml" TargetMode="External"/><Relationship Id="rId1" Type="http://schemas.openxmlformats.org/officeDocument/2006/relationships/slideLayout" Target="../slideLayouts/slideLayout10.xml"/><Relationship Id="rId5" Type="http://schemas.openxmlformats.org/officeDocument/2006/relationships/image" Target="../media/image17.jpeg"/><Relationship Id="rId4" Type="http://schemas.openxmlformats.org/officeDocument/2006/relationships/hyperlink" Target="http://www.free-graphics.com/clipart/People/people3.shtml" TargetMode="Externa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image" Target="../media/image18.png"/><Relationship Id="rId4" Type="http://schemas.openxmlformats.org/officeDocument/2006/relationships/oleObject" Target="???" TargetMode="Externa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3" Type="http://schemas.openxmlformats.org/officeDocument/2006/relationships/image" Target="cid:image006.jpg@01CCB43F.DAE63100" TargetMode="External"/><Relationship Id="rId7" Type="http://schemas.openxmlformats.org/officeDocument/2006/relationships/image" Target="../media/image12.png"/><Relationship Id="rId2" Type="http://schemas.openxmlformats.org/officeDocument/2006/relationships/image" Target="../media/image10.jpeg"/><Relationship Id="rId1" Type="http://schemas.openxmlformats.org/officeDocument/2006/relationships/slideLayout" Target="../slideLayouts/slideLayout6.xml"/><Relationship Id="rId6" Type="http://schemas.openxmlformats.org/officeDocument/2006/relationships/hyperlink" Target="/C:/" TargetMode="External"/><Relationship Id="rId5" Type="http://schemas.openxmlformats.org/officeDocument/2006/relationships/image" Target="cid:image007.jpg@01CCB43F.DAE63100" TargetMode="External"/><Relationship Id="rId4" Type="http://schemas.openxmlformats.org/officeDocument/2006/relationships/image" Target="../media/image11.jpeg"/></Relationships>
</file>

<file path=ppt/slides/_rels/slide20.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hyperlink" Target="http://www.free-graphics.com/clipart/People/people1.shtml" TargetMode="Externa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hyperlink" Target="http://www.resus.org.au/policy/guidelines/section_14/14_2.htm" TargetMode="External"/><Relationship Id="rId2" Type="http://schemas.openxmlformats.org/officeDocument/2006/relationships/hyperlink" Target="http://www.timi.org/" TargetMode="External"/><Relationship Id="rId1" Type="http://schemas.openxmlformats.org/officeDocument/2006/relationships/slideLayout" Target="../slideLayouts/slideLayout3.xml"/><Relationship Id="rId4" Type="http://schemas.openxmlformats.org/officeDocument/2006/relationships/hyperlink" Target="http://www.health.nsw.gov.au/policies/pd/2011/pdf/PD2011_037.pdf" TargetMode="Externa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hyperlink" Target="http://www.free-graphics.com/clipart/Health/free-clipart1.shtml" TargetMode="External"/><Relationship Id="rId2" Type="http://schemas.openxmlformats.org/officeDocument/2006/relationships/notesSlide" Target="../notesSlides/notesSlide6.xml"/><Relationship Id="rId1" Type="http://schemas.openxmlformats.org/officeDocument/2006/relationships/slideLayout" Target="../slideLayouts/slideLayout3.xml"/><Relationship Id="rId5" Type="http://schemas.openxmlformats.org/officeDocument/2006/relationships/image" Target="../media/image15.jpeg"/><Relationship Id="rId4" Type="http://schemas.openxmlformats.org/officeDocument/2006/relationships/image" Target="../media/image14.jpe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Title 1"/>
          <p:cNvSpPr>
            <a:spLocks noGrp="1"/>
          </p:cNvSpPr>
          <p:nvPr>
            <p:ph type="ctrTitle"/>
          </p:nvPr>
        </p:nvSpPr>
        <p:spPr/>
        <p:txBody>
          <a:bodyPr>
            <a:normAutofit/>
          </a:bodyPr>
          <a:lstStyle/>
          <a:p>
            <a:pPr algn="ctr" eaLnBrk="1" hangingPunct="1"/>
            <a:r>
              <a:rPr lang="en-US" sz="3600" dirty="0" smtClean="0">
                <a:ea typeface="ＭＳ Ｐゴシック" charset="-128"/>
              </a:rPr>
              <a:t>Triage  of Chest Pain</a:t>
            </a:r>
            <a:endParaRPr lang="en-AU" sz="3600" dirty="0" smtClean="0">
              <a:ea typeface="ＭＳ Ｐゴシック" charset="-128"/>
            </a:endParaRPr>
          </a:p>
        </p:txBody>
      </p:sp>
      <p:sp>
        <p:nvSpPr>
          <p:cNvPr id="12290" name="Subtitle 2"/>
          <p:cNvSpPr>
            <a:spLocks noGrp="1"/>
          </p:cNvSpPr>
          <p:nvPr>
            <p:ph type="subTitle" idx="1"/>
          </p:nvPr>
        </p:nvSpPr>
        <p:spPr>
          <a:xfrm>
            <a:off x="1371600" y="4293096"/>
            <a:ext cx="6800800" cy="1345704"/>
          </a:xfrm>
        </p:spPr>
        <p:txBody>
          <a:bodyPr/>
          <a:lstStyle/>
          <a:p>
            <a:r>
              <a:rPr lang="en-AU" sz="2000" dirty="0" smtClean="0">
                <a:solidFill>
                  <a:srgbClr val="003F5E"/>
                </a:solidFill>
                <a:ea typeface="ＭＳ Ｐゴシック" charset="-128"/>
              </a:rPr>
              <a:t>For on site tutorials as part of the remote simulation program</a:t>
            </a:r>
          </a:p>
          <a:p>
            <a:r>
              <a:rPr lang="en-AU" sz="2000" dirty="0" smtClean="0">
                <a:solidFill>
                  <a:srgbClr val="003F5E"/>
                </a:solidFill>
              </a:rPr>
              <a:t>Cardiac Module: C1</a:t>
            </a:r>
          </a:p>
          <a:p>
            <a:pPr eaLnBrk="1" hangingPunct="1"/>
            <a:endParaRPr lang="en-AU" dirty="0" smtClean="0">
              <a:ea typeface="ＭＳ Ｐゴシック" charset="-128"/>
            </a:endParaRPr>
          </a:p>
        </p:txBody>
      </p:sp>
    </p:spTree>
    <p:extLst>
      <p:ext uri="{BB962C8B-B14F-4D97-AF65-F5344CB8AC3E}">
        <p14:creationId xmlns:p14="http://schemas.microsoft.com/office/powerpoint/2010/main" val="121227846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55576" y="1268760"/>
            <a:ext cx="7772400" cy="1470025"/>
          </a:xfrm>
        </p:spPr>
        <p:txBody>
          <a:bodyPr>
            <a:normAutofit/>
          </a:bodyPr>
          <a:lstStyle/>
          <a:p>
            <a:r>
              <a:rPr lang="en-AU" dirty="0" smtClean="0"/>
              <a:t>What are the features of cardiac and non cardiac chest pain?</a:t>
            </a:r>
            <a:endParaRPr lang="en-AU" dirty="0"/>
          </a:p>
        </p:txBody>
      </p:sp>
      <p:sp>
        <p:nvSpPr>
          <p:cNvPr id="5" name="Subtitle 4"/>
          <p:cNvSpPr>
            <a:spLocks noGrp="1"/>
          </p:cNvSpPr>
          <p:nvPr>
            <p:ph type="subTitle" idx="1"/>
          </p:nvPr>
        </p:nvSpPr>
        <p:spPr/>
        <p:txBody>
          <a:bodyPr/>
          <a:lstStyle/>
          <a:p>
            <a:endParaRPr lang="en-AU"/>
          </a:p>
        </p:txBody>
      </p:sp>
      <p:sp>
        <p:nvSpPr>
          <p:cNvPr id="3" name="Date Placeholder 2"/>
          <p:cNvSpPr>
            <a:spLocks noGrp="1"/>
          </p:cNvSpPr>
          <p:nvPr>
            <p:ph type="dt" sz="half" idx="10"/>
          </p:nvPr>
        </p:nvSpPr>
        <p:spPr/>
        <p:txBody>
          <a:bodyPr/>
          <a:lstStyle/>
          <a:p>
            <a:fld id="{2F16BE8F-B0DE-4AAB-8B65-F2D045C3257F}" type="datetime6">
              <a:rPr lang="en-AU" smtClean="0"/>
              <a:pPr/>
              <a:t>August 12</a:t>
            </a:fld>
            <a:endParaRPr lang="en-AU"/>
          </a:p>
        </p:txBody>
      </p:sp>
      <p:sp>
        <p:nvSpPr>
          <p:cNvPr id="4" name="Footer Placeholder 3"/>
          <p:cNvSpPr>
            <a:spLocks noGrp="1"/>
          </p:cNvSpPr>
          <p:nvPr>
            <p:ph type="ftr" sz="quarter" idx="11"/>
          </p:nvPr>
        </p:nvSpPr>
        <p:spPr/>
        <p:txBody>
          <a:bodyPr/>
          <a:lstStyle/>
          <a:p>
            <a:r>
              <a:rPr lang="en-AU" smtClean="0"/>
              <a:t>© Health Workforce Australia</a:t>
            </a:r>
            <a:endParaRPr lang="en-AU"/>
          </a:p>
        </p:txBody>
      </p:sp>
      <p:pic>
        <p:nvPicPr>
          <p:cNvPr id="75782" name="Picture 6" descr="stethoscope02.jpg 13.9K">
            <a:hlinkClick r:id="rId2"/>
          </p:cNvPr>
          <p:cNvPicPr>
            <a:picLocks noChangeAspect="1" noChangeArrowheads="1"/>
          </p:cNvPicPr>
          <p:nvPr/>
        </p:nvPicPr>
        <p:blipFill>
          <a:blip r:embed="rId3" cstate="print"/>
          <a:srcRect/>
          <a:stretch>
            <a:fillRect/>
          </a:stretch>
        </p:blipFill>
        <p:spPr bwMode="auto">
          <a:xfrm>
            <a:off x="3131840" y="3933056"/>
            <a:ext cx="1383377" cy="1593355"/>
          </a:xfrm>
          <a:prstGeom prst="rect">
            <a:avLst/>
          </a:prstGeom>
          <a:noFill/>
        </p:spPr>
      </p:pic>
      <p:pic>
        <p:nvPicPr>
          <p:cNvPr id="9" name="Picture 2" descr="surprised-man.jpg 4.6K">
            <a:hlinkClick r:id="rId4"/>
          </p:cNvPr>
          <p:cNvPicPr>
            <a:picLocks noChangeAspect="1" noChangeArrowheads="1"/>
          </p:cNvPicPr>
          <p:nvPr/>
        </p:nvPicPr>
        <p:blipFill>
          <a:blip r:embed="rId5" cstate="print"/>
          <a:srcRect/>
          <a:stretch>
            <a:fillRect/>
          </a:stretch>
        </p:blipFill>
        <p:spPr bwMode="auto">
          <a:xfrm>
            <a:off x="3707904" y="2780928"/>
            <a:ext cx="952500" cy="1724025"/>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5"/>
          <p:cNvSpPr>
            <a:spLocks noGrp="1"/>
          </p:cNvSpPr>
          <p:nvPr>
            <p:ph type="title"/>
          </p:nvPr>
        </p:nvSpPr>
        <p:spPr/>
        <p:txBody>
          <a:bodyPr>
            <a:normAutofit fontScale="90000"/>
          </a:bodyPr>
          <a:lstStyle/>
          <a:p>
            <a:r>
              <a:rPr lang="en-AU" dirty="0" smtClean="0"/>
              <a:t>Cardiac versus Non-Cardiac Chest Pain</a:t>
            </a:r>
          </a:p>
        </p:txBody>
      </p:sp>
      <p:sp>
        <p:nvSpPr>
          <p:cNvPr id="24578" name="Text Placeholder 6"/>
          <p:cNvSpPr>
            <a:spLocks noGrp="1"/>
          </p:cNvSpPr>
          <p:nvPr>
            <p:ph type="body" idx="1"/>
          </p:nvPr>
        </p:nvSpPr>
        <p:spPr/>
        <p:txBody>
          <a:bodyPr/>
          <a:lstStyle/>
          <a:p>
            <a:r>
              <a:rPr lang="en-AU" smtClean="0"/>
              <a:t>Suggestive</a:t>
            </a:r>
          </a:p>
        </p:txBody>
      </p:sp>
      <p:sp>
        <p:nvSpPr>
          <p:cNvPr id="3" name="Content Placeholder 2"/>
          <p:cNvSpPr>
            <a:spLocks noGrp="1"/>
          </p:cNvSpPr>
          <p:nvPr>
            <p:ph sz="half" idx="2"/>
          </p:nvPr>
        </p:nvSpPr>
        <p:spPr>
          <a:xfrm>
            <a:off x="0" y="2174874"/>
            <a:ext cx="4497388" cy="3006725"/>
          </a:xfrm>
        </p:spPr>
        <p:txBody>
          <a:bodyPr rtlCol="0">
            <a:normAutofit/>
          </a:bodyPr>
          <a:lstStyle/>
          <a:p>
            <a:pPr marL="0" lvl="2" indent="0" fontAlgn="auto">
              <a:spcAft>
                <a:spcPts val="0"/>
              </a:spcAft>
              <a:buFont typeface="Arial" pitchFamily="34" charset="0"/>
              <a:buNone/>
              <a:defRPr/>
            </a:pPr>
            <a:endParaRPr lang="en-AU" dirty="0" smtClean="0"/>
          </a:p>
          <a:p>
            <a:pPr marL="342900" lvl="2" indent="-342900" fontAlgn="auto">
              <a:spcAft>
                <a:spcPts val="0"/>
              </a:spcAft>
              <a:buFont typeface="Arial" pitchFamily="34" charset="0"/>
              <a:buChar char="•"/>
              <a:defRPr/>
            </a:pPr>
            <a:r>
              <a:rPr lang="en-AU" sz="2000" dirty="0" smtClean="0"/>
              <a:t>Dull, tight, ache, pressure</a:t>
            </a:r>
          </a:p>
          <a:p>
            <a:pPr marL="342900" lvl="2" indent="-342900" fontAlgn="auto">
              <a:spcAft>
                <a:spcPts val="0"/>
              </a:spcAft>
              <a:buFont typeface="Arial" pitchFamily="34" charset="0"/>
              <a:buChar char="•"/>
              <a:defRPr/>
            </a:pPr>
            <a:r>
              <a:rPr lang="en-AU" sz="2000" dirty="0" smtClean="0"/>
              <a:t>Radiation to arm/shoulder/neck</a:t>
            </a:r>
          </a:p>
          <a:p>
            <a:pPr marL="342900" lvl="2" indent="-342900" fontAlgn="auto">
              <a:spcAft>
                <a:spcPts val="0"/>
              </a:spcAft>
              <a:buFont typeface="Arial" pitchFamily="34" charset="0"/>
              <a:buChar char="•"/>
              <a:defRPr/>
            </a:pPr>
            <a:r>
              <a:rPr lang="en-AU" sz="2000" dirty="0" smtClean="0"/>
              <a:t>Associated nausea, sweatiness, SOB</a:t>
            </a:r>
          </a:p>
          <a:p>
            <a:pPr marL="342900" lvl="2" indent="-342900" fontAlgn="auto">
              <a:spcAft>
                <a:spcPts val="0"/>
              </a:spcAft>
              <a:buFont typeface="Arial" pitchFamily="34" charset="0"/>
              <a:buChar char="•"/>
              <a:defRPr/>
            </a:pPr>
            <a:r>
              <a:rPr lang="en-AU" sz="2000" dirty="0" smtClean="0"/>
              <a:t>Worse with exertion</a:t>
            </a:r>
          </a:p>
          <a:p>
            <a:pPr marL="342900" lvl="2" indent="-342900" fontAlgn="auto">
              <a:spcAft>
                <a:spcPts val="0"/>
              </a:spcAft>
              <a:buFont typeface="Arial" pitchFamily="34" charset="0"/>
              <a:buChar char="•"/>
              <a:defRPr/>
            </a:pPr>
            <a:r>
              <a:rPr lang="en-AU" sz="2000" dirty="0" smtClean="0"/>
              <a:t>Assessment of chest pain is covered in C2 sub-module</a:t>
            </a:r>
          </a:p>
          <a:p>
            <a:pPr marL="342900" lvl="2" indent="-342900" fontAlgn="auto">
              <a:spcAft>
                <a:spcPts val="0"/>
              </a:spcAft>
              <a:buFont typeface="Arial" pitchFamily="34" charset="0"/>
              <a:buChar char="•"/>
              <a:defRPr/>
            </a:pPr>
            <a:r>
              <a:rPr lang="en-AU" sz="2000" dirty="0" smtClean="0"/>
              <a:t>Presence of cardiac risk factors</a:t>
            </a:r>
          </a:p>
          <a:p>
            <a:pPr fontAlgn="auto">
              <a:spcAft>
                <a:spcPts val="0"/>
              </a:spcAft>
              <a:buFont typeface="Arial" pitchFamily="34" charset="0"/>
              <a:buChar char="•"/>
              <a:defRPr/>
            </a:pPr>
            <a:endParaRPr lang="en-AU" dirty="0"/>
          </a:p>
        </p:txBody>
      </p:sp>
      <p:sp>
        <p:nvSpPr>
          <p:cNvPr id="24580" name="Text Placeholder 7"/>
          <p:cNvSpPr>
            <a:spLocks noGrp="1"/>
          </p:cNvSpPr>
          <p:nvPr>
            <p:ph type="body" sz="quarter" idx="3"/>
          </p:nvPr>
        </p:nvSpPr>
        <p:spPr/>
        <p:txBody>
          <a:bodyPr/>
          <a:lstStyle/>
          <a:p>
            <a:r>
              <a:rPr lang="en-AU" dirty="0" smtClean="0"/>
              <a:t>Reassuring</a:t>
            </a:r>
          </a:p>
        </p:txBody>
      </p:sp>
      <p:sp>
        <p:nvSpPr>
          <p:cNvPr id="24581" name="Content Placeholder 8"/>
          <p:cNvSpPr>
            <a:spLocks noGrp="1"/>
          </p:cNvSpPr>
          <p:nvPr>
            <p:ph sz="quarter" idx="4"/>
          </p:nvPr>
        </p:nvSpPr>
        <p:spPr>
          <a:xfrm>
            <a:off x="4645025" y="2174874"/>
            <a:ext cx="4498975" cy="3006725"/>
          </a:xfrm>
        </p:spPr>
        <p:txBody>
          <a:bodyPr>
            <a:normAutofit/>
          </a:bodyPr>
          <a:lstStyle/>
          <a:p>
            <a:endParaRPr lang="en-AU" sz="2000" dirty="0" smtClean="0"/>
          </a:p>
          <a:p>
            <a:r>
              <a:rPr lang="en-AU" sz="2000" dirty="0" smtClean="0"/>
              <a:t>Sharp, stabbing, “shock- like”</a:t>
            </a:r>
          </a:p>
          <a:p>
            <a:r>
              <a:rPr lang="en-AU" sz="2000" dirty="0" smtClean="0"/>
              <a:t>Very brief – or constant over many hours/days</a:t>
            </a:r>
          </a:p>
          <a:p>
            <a:r>
              <a:rPr lang="en-AU" sz="2000" dirty="0" smtClean="0"/>
              <a:t>Worse with inspiration</a:t>
            </a:r>
          </a:p>
          <a:p>
            <a:r>
              <a:rPr lang="en-AU" sz="2000" dirty="0" smtClean="0"/>
              <a:t>Point tenderness on chest wall</a:t>
            </a:r>
          </a:p>
          <a:p>
            <a:r>
              <a:rPr lang="en-AU" sz="2000" dirty="0" smtClean="0"/>
              <a:t>No associated symptoms</a:t>
            </a:r>
          </a:p>
          <a:p>
            <a:r>
              <a:rPr lang="en-AU" sz="2000" dirty="0" smtClean="0"/>
              <a:t>No risk factors</a:t>
            </a:r>
          </a:p>
        </p:txBody>
      </p:sp>
      <p:sp>
        <p:nvSpPr>
          <p:cNvPr id="24582" name="TextBox 1"/>
          <p:cNvSpPr txBox="1">
            <a:spLocks noChangeArrowheads="1"/>
          </p:cNvSpPr>
          <p:nvPr/>
        </p:nvSpPr>
        <p:spPr bwMode="auto">
          <a:xfrm>
            <a:off x="609600" y="5229225"/>
            <a:ext cx="7924800" cy="646331"/>
          </a:xfrm>
          <a:prstGeom prst="rect">
            <a:avLst/>
          </a:prstGeom>
          <a:noFill/>
          <a:ln w="9525">
            <a:solidFill>
              <a:schemeClr val="accent1"/>
            </a:solidFill>
            <a:miter lim="800000"/>
            <a:headEnd/>
            <a:tailEnd/>
          </a:ln>
        </p:spPr>
        <p:txBody>
          <a:bodyPr wrap="square">
            <a:spAutoFit/>
          </a:bodyPr>
          <a:lstStyle/>
          <a:p>
            <a:pPr algn="ctr"/>
            <a:r>
              <a:rPr lang="en-AU" sz="3600" b="1" dirty="0" smtClean="0">
                <a:solidFill>
                  <a:srgbClr val="FF0000"/>
                </a:solidFill>
                <a:latin typeface="Calibri" pitchFamily="34" charset="0"/>
              </a:rPr>
              <a:t>None of these are fool proof!</a:t>
            </a:r>
            <a:r>
              <a:rPr lang="en-AU" sz="3000" b="1" dirty="0" smtClean="0">
                <a:latin typeface="Calibri" pitchFamily="34" charset="0"/>
              </a:rPr>
              <a:t> </a:t>
            </a:r>
            <a:endParaRPr lang="en-AU" sz="3000" b="1" dirty="0">
              <a:latin typeface="Calibri" pitchFamily="34" charset="0"/>
            </a:endParaRPr>
          </a:p>
        </p:txBody>
      </p:sp>
      <p:sp>
        <p:nvSpPr>
          <p:cNvPr id="2" name="Date Placeholder 1"/>
          <p:cNvSpPr>
            <a:spLocks noGrp="1"/>
          </p:cNvSpPr>
          <p:nvPr>
            <p:ph type="dt" sz="half" idx="10"/>
          </p:nvPr>
        </p:nvSpPr>
        <p:spPr/>
        <p:txBody>
          <a:bodyPr/>
          <a:lstStyle/>
          <a:p>
            <a:fld id="{4D7326E2-60AB-4CBC-AB2F-CFEC24136315}" type="datetime6">
              <a:rPr lang="en-AU" smtClean="0"/>
              <a:pPr/>
              <a:t>August 12</a:t>
            </a:fld>
            <a:endParaRPr lang="en-AU"/>
          </a:p>
        </p:txBody>
      </p:sp>
      <p:sp>
        <p:nvSpPr>
          <p:cNvPr id="4" name="Footer Placeholder 3"/>
          <p:cNvSpPr>
            <a:spLocks noGrp="1"/>
          </p:cNvSpPr>
          <p:nvPr>
            <p:ph type="ftr" sz="quarter" idx="11"/>
          </p:nvPr>
        </p:nvSpPr>
        <p:spPr/>
        <p:txBody>
          <a:bodyPr/>
          <a:lstStyle/>
          <a:p>
            <a:r>
              <a:rPr lang="en-AU" smtClean="0"/>
              <a:t>© Health Workforce Australia</a:t>
            </a:r>
            <a:endParaRPr lang="en-AU"/>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AU" dirty="0" smtClean="0"/>
              <a:t>What are the features of serious versus non serious chest pain?</a:t>
            </a:r>
            <a:endParaRPr lang="en-AU" dirty="0"/>
          </a:p>
        </p:txBody>
      </p:sp>
      <p:sp>
        <p:nvSpPr>
          <p:cNvPr id="3" name="Subtitle 2"/>
          <p:cNvSpPr>
            <a:spLocks noGrp="1"/>
          </p:cNvSpPr>
          <p:nvPr>
            <p:ph type="subTitle" idx="1"/>
          </p:nvPr>
        </p:nvSpPr>
        <p:spPr/>
        <p:txBody>
          <a:bodyPr/>
          <a:lstStyle/>
          <a:p>
            <a:endParaRPr lang="en-AU"/>
          </a:p>
        </p:txBody>
      </p:sp>
      <p:sp>
        <p:nvSpPr>
          <p:cNvPr id="4" name="Date Placeholder 3"/>
          <p:cNvSpPr>
            <a:spLocks noGrp="1"/>
          </p:cNvSpPr>
          <p:nvPr>
            <p:ph type="dt" sz="half" idx="10"/>
          </p:nvPr>
        </p:nvSpPr>
        <p:spPr/>
        <p:txBody>
          <a:bodyPr/>
          <a:lstStyle/>
          <a:p>
            <a:pPr>
              <a:defRPr/>
            </a:pPr>
            <a:fld id="{425D5AA1-8915-4B03-B47B-7518CA7325B6}" type="datetime6">
              <a:rPr lang="en-AU" smtClean="0"/>
              <a:pPr>
                <a:defRPr/>
              </a:pPr>
              <a:t>August 12</a:t>
            </a:fld>
            <a:endParaRPr lang="en-AU"/>
          </a:p>
        </p:txBody>
      </p:sp>
      <p:sp>
        <p:nvSpPr>
          <p:cNvPr id="5" name="Footer Placeholder 4"/>
          <p:cNvSpPr>
            <a:spLocks noGrp="1"/>
          </p:cNvSpPr>
          <p:nvPr>
            <p:ph type="ftr" sz="quarter" idx="11"/>
          </p:nvPr>
        </p:nvSpPr>
        <p:spPr/>
        <p:txBody>
          <a:bodyPr/>
          <a:lstStyle/>
          <a:p>
            <a:pPr>
              <a:defRPr/>
            </a:pPr>
            <a:r>
              <a:rPr lang="en-AU" smtClean="0"/>
              <a:t>© Health Workforce Australia</a:t>
            </a:r>
            <a:endParaRPr lang="en-AU"/>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p:txBody>
          <a:bodyPr/>
          <a:lstStyle/>
          <a:p>
            <a:r>
              <a:rPr lang="en-AU" dirty="0" smtClean="0"/>
              <a:t>How do I know if it is serious?</a:t>
            </a:r>
          </a:p>
        </p:txBody>
      </p:sp>
      <p:sp>
        <p:nvSpPr>
          <p:cNvPr id="3" name="Content Placeholder 2"/>
          <p:cNvSpPr>
            <a:spLocks noGrp="1"/>
          </p:cNvSpPr>
          <p:nvPr>
            <p:ph idx="1"/>
          </p:nvPr>
        </p:nvSpPr>
        <p:spPr>
          <a:xfrm>
            <a:off x="457200" y="1295401"/>
            <a:ext cx="8229600" cy="4267200"/>
          </a:xfrm>
        </p:spPr>
        <p:txBody>
          <a:bodyPr rtlCol="0">
            <a:normAutofit fontScale="92500" lnSpcReduction="10000"/>
          </a:bodyPr>
          <a:lstStyle/>
          <a:p>
            <a:pPr marL="514350" indent="-514350" fontAlgn="auto">
              <a:spcAft>
                <a:spcPts val="0"/>
              </a:spcAft>
              <a:buFont typeface="Arial"/>
              <a:buChar char="•"/>
              <a:defRPr/>
            </a:pPr>
            <a:r>
              <a:rPr lang="en-AU" dirty="0" smtClean="0"/>
              <a:t>Sometimes it is </a:t>
            </a:r>
            <a:r>
              <a:rPr lang="en-AU" i="1" dirty="0" smtClean="0"/>
              <a:t>obviously</a:t>
            </a:r>
            <a:r>
              <a:rPr lang="en-AU" dirty="0" smtClean="0"/>
              <a:t> serious</a:t>
            </a:r>
          </a:p>
          <a:p>
            <a:pPr lvl="1">
              <a:defRPr/>
            </a:pPr>
            <a:r>
              <a:rPr lang="en-AU" dirty="0" smtClean="0"/>
              <a:t>Clutching chest, grey, sweaty, shocked…</a:t>
            </a:r>
          </a:p>
          <a:p>
            <a:pPr lvl="2" indent="-342900" fontAlgn="auto">
              <a:spcAft>
                <a:spcPts val="0"/>
              </a:spcAft>
              <a:buFont typeface="Arial" pitchFamily="34" charset="0"/>
              <a:buChar char="•"/>
              <a:defRPr/>
            </a:pPr>
            <a:endParaRPr lang="en-AU" dirty="0" smtClean="0"/>
          </a:p>
          <a:p>
            <a:pPr marL="514350" indent="-514350" fontAlgn="auto">
              <a:spcAft>
                <a:spcPts val="0"/>
              </a:spcAft>
              <a:buFont typeface="Arial"/>
              <a:buChar char="•"/>
              <a:defRPr/>
            </a:pPr>
            <a:r>
              <a:rPr lang="en-AU" dirty="0" smtClean="0"/>
              <a:t>Sometimes it is </a:t>
            </a:r>
            <a:r>
              <a:rPr lang="en-AU" i="1" dirty="0" smtClean="0"/>
              <a:t>obviously</a:t>
            </a:r>
            <a:r>
              <a:rPr lang="en-AU" dirty="0" smtClean="0"/>
              <a:t> minor</a:t>
            </a:r>
          </a:p>
          <a:p>
            <a:pPr marL="914400" lvl="1" indent="-514350">
              <a:defRPr/>
            </a:pPr>
            <a:r>
              <a:rPr lang="en-AU" dirty="0" smtClean="0"/>
              <a:t>Boil on chest wall; minor fall &amp; chest wall abrasion</a:t>
            </a:r>
          </a:p>
          <a:p>
            <a:pPr marL="1314450" lvl="2" indent="-514350">
              <a:defRPr/>
            </a:pPr>
            <a:endParaRPr lang="en-AU" dirty="0" smtClean="0"/>
          </a:p>
          <a:p>
            <a:pPr marL="514350" indent="-514350" fontAlgn="auto">
              <a:spcAft>
                <a:spcPts val="0"/>
              </a:spcAft>
              <a:buFont typeface="Arial"/>
              <a:buChar char="•"/>
              <a:defRPr/>
            </a:pPr>
            <a:r>
              <a:rPr lang="en-AU" dirty="0" smtClean="0"/>
              <a:t>Mostly it’s somewhere in between!</a:t>
            </a:r>
          </a:p>
          <a:p>
            <a:pPr lvl="1">
              <a:defRPr/>
            </a:pPr>
            <a:r>
              <a:rPr lang="en-AU" dirty="0" smtClean="0"/>
              <a:t>Figuring out if it is IHD or another serious cause takes time and can’t easily be done at triage</a:t>
            </a:r>
          </a:p>
          <a:p>
            <a:pPr lvl="1" indent="-342900" fontAlgn="auto">
              <a:spcAft>
                <a:spcPts val="0"/>
              </a:spcAft>
              <a:buFont typeface="Arial" pitchFamily="34" charset="0"/>
              <a:buChar char="–"/>
              <a:defRPr/>
            </a:pPr>
            <a:endParaRPr lang="en-AU" dirty="0" smtClean="0"/>
          </a:p>
          <a:p>
            <a:pPr fontAlgn="auto">
              <a:spcAft>
                <a:spcPts val="0"/>
              </a:spcAft>
              <a:buFont typeface="Arial" pitchFamily="34" charset="0"/>
              <a:buChar char="•"/>
              <a:defRPr/>
            </a:pPr>
            <a:endParaRPr lang="en-AU" dirty="0"/>
          </a:p>
        </p:txBody>
      </p:sp>
      <p:sp>
        <p:nvSpPr>
          <p:cNvPr id="26627" name="TextBox 3"/>
          <p:cNvSpPr txBox="1">
            <a:spLocks noChangeArrowheads="1"/>
          </p:cNvSpPr>
          <p:nvPr/>
        </p:nvSpPr>
        <p:spPr bwMode="auto">
          <a:xfrm>
            <a:off x="323528" y="5638801"/>
            <a:ext cx="8820472" cy="1015663"/>
          </a:xfrm>
          <a:prstGeom prst="rect">
            <a:avLst/>
          </a:prstGeom>
          <a:noFill/>
          <a:ln w="9525">
            <a:solidFill>
              <a:schemeClr val="accent1">
                <a:alpha val="0"/>
              </a:schemeClr>
            </a:solidFill>
            <a:miter lim="800000"/>
            <a:headEnd/>
            <a:tailEnd/>
          </a:ln>
        </p:spPr>
        <p:txBody>
          <a:bodyPr wrap="square">
            <a:spAutoFit/>
          </a:bodyPr>
          <a:lstStyle/>
          <a:p>
            <a:pPr algn="ctr"/>
            <a:r>
              <a:rPr lang="en-AU" sz="3600" b="1" dirty="0" smtClean="0">
                <a:solidFill>
                  <a:srgbClr val="FF0000"/>
                </a:solidFill>
                <a:latin typeface="Calibri" pitchFamily="34" charset="0"/>
              </a:rPr>
              <a:t>Assume it is serious until proven otherwise</a:t>
            </a:r>
          </a:p>
          <a:p>
            <a:pPr lvl="2" indent="-342900"/>
            <a:endParaRPr lang="en-AU" sz="2400" dirty="0">
              <a:latin typeface="Calibri" pitchFamily="34" charset="0"/>
            </a:endParaRPr>
          </a:p>
        </p:txBody>
      </p:sp>
      <p:sp>
        <p:nvSpPr>
          <p:cNvPr id="2" name="Date Placeholder 1"/>
          <p:cNvSpPr>
            <a:spLocks noGrp="1"/>
          </p:cNvSpPr>
          <p:nvPr>
            <p:ph type="dt" sz="half" idx="10"/>
          </p:nvPr>
        </p:nvSpPr>
        <p:spPr/>
        <p:txBody>
          <a:bodyPr/>
          <a:lstStyle/>
          <a:p>
            <a:fld id="{6D8759FE-E57B-4695-BF47-057E05AF35EB}" type="datetime6">
              <a:rPr lang="en-AU" smtClean="0"/>
              <a:pPr/>
              <a:t>August 12</a:t>
            </a:fld>
            <a:endParaRPr lang="en-AU"/>
          </a:p>
        </p:txBody>
      </p:sp>
      <p:sp>
        <p:nvSpPr>
          <p:cNvPr id="4" name="Footer Placeholder 3"/>
          <p:cNvSpPr>
            <a:spLocks noGrp="1"/>
          </p:cNvSpPr>
          <p:nvPr>
            <p:ph type="ftr" sz="quarter" idx="11"/>
          </p:nvPr>
        </p:nvSpPr>
        <p:spPr/>
        <p:txBody>
          <a:bodyPr/>
          <a:lstStyle/>
          <a:p>
            <a:r>
              <a:rPr lang="en-AU" smtClean="0"/>
              <a:t>© Health Workforce Australia</a:t>
            </a:r>
            <a:endParaRPr lang="en-AU"/>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6866" name="Object 2"/>
          <p:cNvGraphicFramePr>
            <a:graphicFrameLocks noChangeAspect="1"/>
          </p:cNvGraphicFramePr>
          <p:nvPr/>
        </p:nvGraphicFramePr>
        <p:xfrm>
          <a:off x="228600" y="0"/>
          <a:ext cx="9753600" cy="7086600"/>
        </p:xfrm>
        <a:graphic>
          <a:graphicData uri="http://schemas.openxmlformats.org/presentationml/2006/ole">
            <mc:AlternateContent xmlns:mc="http://schemas.openxmlformats.org/markup-compatibility/2006">
              <mc:Choice xmlns:v="urn:schemas-microsoft-com:vml" Requires="v">
                <p:oleObj spid="_x0000_s58375" name="Document" r:id="rId4" imgW="9727842" imgH="6552959" progId="Word.Document.12">
                  <p:link updateAutomatic="1"/>
                </p:oleObj>
              </mc:Choice>
              <mc:Fallback>
                <p:oleObj name="Document" r:id="rId4" imgW="9727842" imgH="6552959" progId="Word.Document.12">
                  <p:link updateAutomatic="1"/>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8600" y="0"/>
                        <a:ext cx="9753600" cy="7086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
        <p:nvSpPr>
          <p:cNvPr id="2" name="Date Placeholder 1"/>
          <p:cNvSpPr>
            <a:spLocks noGrp="1"/>
          </p:cNvSpPr>
          <p:nvPr>
            <p:ph type="dt" sz="half" idx="10"/>
          </p:nvPr>
        </p:nvSpPr>
        <p:spPr/>
        <p:txBody>
          <a:bodyPr/>
          <a:lstStyle/>
          <a:p>
            <a:fld id="{B31B3D76-1262-48E6-B640-EF7D3E7EE1B7}" type="datetime6">
              <a:rPr lang="en-AU" smtClean="0"/>
              <a:pPr/>
              <a:t>August 12</a:t>
            </a:fld>
            <a:endParaRPr lang="en-AU"/>
          </a:p>
        </p:txBody>
      </p:sp>
      <p:sp>
        <p:nvSpPr>
          <p:cNvPr id="3" name="Footer Placeholder 2"/>
          <p:cNvSpPr>
            <a:spLocks noGrp="1"/>
          </p:cNvSpPr>
          <p:nvPr>
            <p:ph type="ftr" sz="quarter" idx="11"/>
          </p:nvPr>
        </p:nvSpPr>
        <p:spPr/>
        <p:txBody>
          <a:bodyPr/>
          <a:lstStyle/>
          <a:p>
            <a:r>
              <a:rPr lang="en-AU" smtClean="0"/>
              <a:t>© Health Workforce Australia</a:t>
            </a:r>
            <a:endParaRPr lang="en-AU"/>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fontAlgn="auto">
              <a:spcAft>
                <a:spcPts val="0"/>
              </a:spcAft>
              <a:defRPr/>
            </a:pPr>
            <a:r>
              <a:rPr lang="en-AU" dirty="0" smtClean="0"/>
              <a:t>Take home message</a:t>
            </a:r>
            <a:br>
              <a:rPr lang="en-AU" dirty="0" smtClean="0"/>
            </a:br>
            <a:r>
              <a:rPr lang="en-AU" dirty="0" smtClean="0"/>
              <a:t>If it </a:t>
            </a:r>
            <a:r>
              <a:rPr lang="en-AU" b="1" i="1" u="sng" dirty="0" smtClean="0"/>
              <a:t>is</a:t>
            </a:r>
            <a:r>
              <a:rPr lang="en-AU" dirty="0" smtClean="0"/>
              <a:t> (or is possibly) cardiac chest pain</a:t>
            </a:r>
            <a:endParaRPr lang="en-AU" dirty="0"/>
          </a:p>
        </p:txBody>
      </p:sp>
      <p:sp>
        <p:nvSpPr>
          <p:cNvPr id="3" name="Content Placeholder 2"/>
          <p:cNvSpPr>
            <a:spLocks noGrp="1"/>
          </p:cNvSpPr>
          <p:nvPr>
            <p:ph idx="1"/>
          </p:nvPr>
        </p:nvSpPr>
        <p:spPr>
          <a:xfrm>
            <a:off x="381000" y="1600200"/>
            <a:ext cx="8439472" cy="4525963"/>
          </a:xfrm>
        </p:spPr>
        <p:txBody>
          <a:bodyPr rtlCol="0">
            <a:normAutofit/>
          </a:bodyPr>
          <a:lstStyle/>
          <a:p>
            <a:pPr marL="0" lvl="1" indent="0" algn="ctr" fontAlgn="auto">
              <a:spcAft>
                <a:spcPts val="0"/>
              </a:spcAft>
              <a:buFont typeface="Arial" pitchFamily="34" charset="0"/>
              <a:buNone/>
              <a:defRPr/>
            </a:pPr>
            <a:endParaRPr lang="en-AU" dirty="0" smtClean="0"/>
          </a:p>
          <a:p>
            <a:pPr marL="0" lvl="1" indent="0" algn="ctr" fontAlgn="auto">
              <a:spcAft>
                <a:spcPts val="0"/>
              </a:spcAft>
              <a:buFont typeface="Arial" pitchFamily="34" charset="0"/>
              <a:buNone/>
              <a:defRPr/>
            </a:pPr>
            <a:endParaRPr lang="en-AU" b="1" dirty="0"/>
          </a:p>
          <a:p>
            <a:pPr marL="0" lvl="1" indent="0" algn="ctr" fontAlgn="auto">
              <a:spcAft>
                <a:spcPts val="0"/>
              </a:spcAft>
              <a:buFont typeface="Arial" pitchFamily="34" charset="0"/>
              <a:buNone/>
              <a:defRPr/>
            </a:pPr>
            <a:r>
              <a:rPr lang="en-AU" sz="3600" b="1" dirty="0" smtClean="0">
                <a:solidFill>
                  <a:srgbClr val="FF0000"/>
                </a:solidFill>
              </a:rPr>
              <a:t>Triage as “emergency” (ATS 2)  </a:t>
            </a:r>
          </a:p>
          <a:p>
            <a:pPr marL="400050" lvl="2" indent="0" algn="ctr" fontAlgn="auto">
              <a:spcAft>
                <a:spcPts val="0"/>
              </a:spcAft>
              <a:buFont typeface="Arial" pitchFamily="34" charset="0"/>
              <a:buNone/>
              <a:defRPr/>
            </a:pPr>
            <a:r>
              <a:rPr lang="en-AU" sz="3600" b="1" dirty="0" smtClean="0">
                <a:solidFill>
                  <a:srgbClr val="FF0000"/>
                </a:solidFill>
              </a:rPr>
              <a:t>That is – must be seen within 10 minutes  </a:t>
            </a:r>
          </a:p>
          <a:p>
            <a:pPr marL="400050" lvl="2" indent="0" algn="ctr" fontAlgn="auto">
              <a:spcAft>
                <a:spcPts val="0"/>
              </a:spcAft>
              <a:buFont typeface="Arial" pitchFamily="34" charset="0"/>
              <a:buNone/>
              <a:defRPr/>
            </a:pPr>
            <a:endParaRPr lang="en-AU" sz="3600" dirty="0" smtClean="0"/>
          </a:p>
          <a:p>
            <a:pPr marL="742950" lvl="2" indent="-342900" fontAlgn="auto">
              <a:spcAft>
                <a:spcPts val="0"/>
              </a:spcAft>
              <a:buFont typeface="Arial" pitchFamily="34" charset="0"/>
              <a:buChar char="•"/>
              <a:defRPr/>
            </a:pPr>
            <a:endParaRPr lang="en-AU" dirty="0" smtClean="0"/>
          </a:p>
          <a:p>
            <a:pPr marL="857250" lvl="3" indent="0" fontAlgn="auto">
              <a:spcAft>
                <a:spcPts val="0"/>
              </a:spcAft>
              <a:buFont typeface="Arial" pitchFamily="34" charset="0"/>
              <a:buNone/>
              <a:defRPr/>
            </a:pPr>
            <a:endParaRPr lang="en-AU" sz="2400" dirty="0"/>
          </a:p>
          <a:p>
            <a:pPr marL="857250" lvl="3" indent="0" fontAlgn="auto">
              <a:spcAft>
                <a:spcPts val="0"/>
              </a:spcAft>
              <a:buFont typeface="Arial" pitchFamily="34" charset="0"/>
              <a:buNone/>
              <a:defRPr/>
            </a:pPr>
            <a:endParaRPr lang="en-AU" sz="2400" dirty="0" smtClean="0"/>
          </a:p>
          <a:p>
            <a:pPr marL="0" lvl="1" indent="0" algn="ctr" fontAlgn="auto">
              <a:spcAft>
                <a:spcPts val="0"/>
              </a:spcAft>
              <a:buFont typeface="Arial" pitchFamily="34" charset="0"/>
              <a:buNone/>
              <a:defRPr/>
            </a:pPr>
            <a:endParaRPr lang="en-AU" dirty="0"/>
          </a:p>
          <a:p>
            <a:pPr marL="0" lvl="1" indent="0" algn="ctr" fontAlgn="auto">
              <a:spcAft>
                <a:spcPts val="0"/>
              </a:spcAft>
              <a:buFont typeface="Arial" pitchFamily="34" charset="0"/>
              <a:buNone/>
              <a:defRPr/>
            </a:pPr>
            <a:endParaRPr lang="en-AU" dirty="0" smtClean="0"/>
          </a:p>
          <a:p>
            <a:pPr fontAlgn="auto">
              <a:spcAft>
                <a:spcPts val="0"/>
              </a:spcAft>
              <a:buFont typeface="Arial" pitchFamily="34" charset="0"/>
              <a:buChar char="•"/>
              <a:defRPr/>
            </a:pPr>
            <a:endParaRPr lang="en-AU" dirty="0"/>
          </a:p>
        </p:txBody>
      </p:sp>
      <p:sp>
        <p:nvSpPr>
          <p:cNvPr id="4" name="Date Placeholder 3"/>
          <p:cNvSpPr>
            <a:spLocks noGrp="1"/>
          </p:cNvSpPr>
          <p:nvPr>
            <p:ph type="dt" sz="half" idx="10"/>
          </p:nvPr>
        </p:nvSpPr>
        <p:spPr/>
        <p:txBody>
          <a:bodyPr/>
          <a:lstStyle/>
          <a:p>
            <a:fld id="{DAE74018-D9FA-4233-A1D2-B04BC6560B63}" type="datetime6">
              <a:rPr lang="en-AU" smtClean="0"/>
              <a:pPr/>
              <a:t>August 12</a:t>
            </a:fld>
            <a:endParaRPr lang="en-AU"/>
          </a:p>
        </p:txBody>
      </p:sp>
      <p:sp>
        <p:nvSpPr>
          <p:cNvPr id="5" name="Footer Placeholder 4"/>
          <p:cNvSpPr>
            <a:spLocks noGrp="1"/>
          </p:cNvSpPr>
          <p:nvPr>
            <p:ph type="ftr" sz="quarter" idx="11"/>
          </p:nvPr>
        </p:nvSpPr>
        <p:spPr/>
        <p:txBody>
          <a:bodyPr/>
          <a:lstStyle/>
          <a:p>
            <a:r>
              <a:rPr lang="en-AU" smtClean="0"/>
              <a:t>© Health Workforce Australia</a:t>
            </a:r>
            <a:endParaRPr lang="en-AU"/>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274638"/>
            <a:ext cx="8686800" cy="1143000"/>
          </a:xfrm>
        </p:spPr>
        <p:txBody>
          <a:bodyPr>
            <a:normAutofit fontScale="90000"/>
          </a:bodyPr>
          <a:lstStyle/>
          <a:p>
            <a:r>
              <a:rPr lang="en-AU" dirty="0" smtClean="0"/>
              <a:t>Goals of ATS-2 assessment for chest pain </a:t>
            </a:r>
            <a:endParaRPr lang="en-AU" dirty="0"/>
          </a:p>
        </p:txBody>
      </p:sp>
      <p:sp>
        <p:nvSpPr>
          <p:cNvPr id="3" name="Content Placeholder 2"/>
          <p:cNvSpPr>
            <a:spLocks noGrp="1"/>
          </p:cNvSpPr>
          <p:nvPr>
            <p:ph idx="1"/>
          </p:nvPr>
        </p:nvSpPr>
        <p:spPr/>
        <p:txBody>
          <a:bodyPr rtlCol="0">
            <a:normAutofit/>
          </a:bodyPr>
          <a:lstStyle/>
          <a:p>
            <a:pPr marL="514350" indent="-514350">
              <a:buNone/>
              <a:defRPr/>
            </a:pPr>
            <a:r>
              <a:rPr lang="en-AU" b="1" dirty="0" smtClean="0">
                <a:solidFill>
                  <a:srgbClr val="FF0000"/>
                </a:solidFill>
              </a:rPr>
              <a:t>1. </a:t>
            </a:r>
            <a:r>
              <a:rPr lang="en-AU" dirty="0" smtClean="0">
                <a:solidFill>
                  <a:srgbClr val="FF0000"/>
                </a:solidFill>
              </a:rPr>
              <a:t>Perform and review a 12 Lead ECG &lt;10 mins</a:t>
            </a:r>
          </a:p>
          <a:p>
            <a:pPr>
              <a:buNone/>
              <a:defRPr/>
            </a:pPr>
            <a:r>
              <a:rPr lang="en-AU" b="1" dirty="0" smtClean="0">
                <a:solidFill>
                  <a:srgbClr val="FF0000"/>
                </a:solidFill>
              </a:rPr>
              <a:t>2. </a:t>
            </a:r>
            <a:r>
              <a:rPr lang="en-AU" dirty="0" smtClean="0">
                <a:solidFill>
                  <a:srgbClr val="FF0000"/>
                </a:solidFill>
              </a:rPr>
              <a:t>Exclude a “STEMI” </a:t>
            </a:r>
            <a:r>
              <a:rPr lang="en-AU" dirty="0" smtClean="0"/>
              <a:t>(ST segment elevation )</a:t>
            </a:r>
          </a:p>
          <a:p>
            <a:pPr marL="514350" indent="-514350" fontAlgn="auto">
              <a:spcAft>
                <a:spcPts val="0"/>
              </a:spcAft>
              <a:buNone/>
              <a:defRPr/>
            </a:pPr>
            <a:r>
              <a:rPr lang="en-AU" b="1" dirty="0" smtClean="0">
                <a:solidFill>
                  <a:srgbClr val="FF0000"/>
                </a:solidFill>
              </a:rPr>
              <a:t>3. </a:t>
            </a:r>
            <a:r>
              <a:rPr lang="en-AU" dirty="0" smtClean="0">
                <a:solidFill>
                  <a:srgbClr val="FF0000"/>
                </a:solidFill>
              </a:rPr>
              <a:t>Identify</a:t>
            </a:r>
            <a:r>
              <a:rPr lang="en-AU" b="1" dirty="0" smtClean="0">
                <a:solidFill>
                  <a:srgbClr val="FF0000"/>
                </a:solidFill>
              </a:rPr>
              <a:t>  </a:t>
            </a:r>
            <a:r>
              <a:rPr lang="en-AU" dirty="0" smtClean="0">
                <a:solidFill>
                  <a:srgbClr val="FF0000"/>
                </a:solidFill>
              </a:rPr>
              <a:t>complications </a:t>
            </a:r>
            <a:r>
              <a:rPr lang="en-AU" dirty="0" smtClean="0"/>
              <a:t>through clinical examination (e.g. shock, heart failure, arrhythmia)</a:t>
            </a:r>
          </a:p>
          <a:p>
            <a:pPr marL="514350" indent="-514350" fontAlgn="auto">
              <a:spcAft>
                <a:spcPts val="0"/>
              </a:spcAft>
              <a:buNone/>
              <a:defRPr/>
            </a:pPr>
            <a:r>
              <a:rPr lang="en-AU" b="1" dirty="0" smtClean="0">
                <a:solidFill>
                  <a:srgbClr val="FF0000"/>
                </a:solidFill>
              </a:rPr>
              <a:t>4. </a:t>
            </a:r>
            <a:r>
              <a:rPr lang="en-AU" dirty="0" smtClean="0">
                <a:solidFill>
                  <a:srgbClr val="FF0000"/>
                </a:solidFill>
              </a:rPr>
              <a:t>Commence urgent treatments</a:t>
            </a:r>
          </a:p>
          <a:p>
            <a:pPr lvl="1">
              <a:defRPr/>
            </a:pPr>
            <a:r>
              <a:rPr lang="en-AU" dirty="0" smtClean="0"/>
              <a:t>STEMI = urgent reperfusion therapy</a:t>
            </a:r>
          </a:p>
          <a:p>
            <a:pPr lvl="1">
              <a:defRPr/>
            </a:pPr>
            <a:r>
              <a:rPr lang="en-AU" dirty="0" smtClean="0"/>
              <a:t>Aspirin</a:t>
            </a:r>
          </a:p>
        </p:txBody>
      </p:sp>
      <p:sp>
        <p:nvSpPr>
          <p:cNvPr id="2" name="Date Placeholder 1"/>
          <p:cNvSpPr>
            <a:spLocks noGrp="1"/>
          </p:cNvSpPr>
          <p:nvPr>
            <p:ph type="dt" sz="half" idx="10"/>
          </p:nvPr>
        </p:nvSpPr>
        <p:spPr/>
        <p:txBody>
          <a:bodyPr/>
          <a:lstStyle/>
          <a:p>
            <a:fld id="{E30556EE-090F-43CE-BAC3-F79E7F330BAA}" type="datetime6">
              <a:rPr lang="en-AU" smtClean="0"/>
              <a:pPr/>
              <a:t>August 12</a:t>
            </a:fld>
            <a:endParaRPr lang="en-AU"/>
          </a:p>
        </p:txBody>
      </p:sp>
      <p:sp>
        <p:nvSpPr>
          <p:cNvPr id="4" name="Footer Placeholder 3"/>
          <p:cNvSpPr>
            <a:spLocks noGrp="1"/>
          </p:cNvSpPr>
          <p:nvPr>
            <p:ph type="ftr" sz="quarter" idx="11"/>
          </p:nvPr>
        </p:nvSpPr>
        <p:spPr/>
        <p:txBody>
          <a:bodyPr/>
          <a:lstStyle/>
          <a:p>
            <a:r>
              <a:rPr lang="en-AU" smtClean="0"/>
              <a:t>© Health Workforce Australia</a:t>
            </a:r>
            <a:endParaRPr lang="en-AU"/>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p:cNvSpPr>
            <a:spLocks noGrp="1"/>
          </p:cNvSpPr>
          <p:nvPr>
            <p:ph type="title"/>
          </p:nvPr>
        </p:nvSpPr>
        <p:spPr/>
        <p:txBody>
          <a:bodyPr/>
          <a:lstStyle/>
          <a:p>
            <a:r>
              <a:rPr lang="en-AU" dirty="0" smtClean="0"/>
              <a:t>Disposition</a:t>
            </a:r>
          </a:p>
        </p:txBody>
      </p:sp>
      <p:sp>
        <p:nvSpPr>
          <p:cNvPr id="3" name="Content Placeholder 2"/>
          <p:cNvSpPr>
            <a:spLocks noGrp="1"/>
          </p:cNvSpPr>
          <p:nvPr>
            <p:ph idx="1"/>
          </p:nvPr>
        </p:nvSpPr>
        <p:spPr/>
        <p:txBody>
          <a:bodyPr rtlCol="0">
            <a:normAutofit/>
          </a:bodyPr>
          <a:lstStyle/>
          <a:p>
            <a:pPr>
              <a:buNone/>
              <a:defRPr/>
            </a:pPr>
            <a:r>
              <a:rPr lang="en-AU" dirty="0" smtClean="0"/>
              <a:t>Based on Risk Stratification</a:t>
            </a:r>
          </a:p>
        </p:txBody>
      </p:sp>
      <p:sp>
        <p:nvSpPr>
          <p:cNvPr id="2" name="Date Placeholder 1"/>
          <p:cNvSpPr>
            <a:spLocks noGrp="1"/>
          </p:cNvSpPr>
          <p:nvPr>
            <p:ph type="dt" sz="half" idx="10"/>
          </p:nvPr>
        </p:nvSpPr>
        <p:spPr/>
        <p:txBody>
          <a:bodyPr/>
          <a:lstStyle/>
          <a:p>
            <a:fld id="{F1F2500A-04B8-4DFF-A5BA-280AAC126A30}" type="datetime6">
              <a:rPr lang="en-AU" smtClean="0"/>
              <a:pPr/>
              <a:t>August 12</a:t>
            </a:fld>
            <a:endParaRPr lang="en-AU"/>
          </a:p>
        </p:txBody>
      </p:sp>
      <p:sp>
        <p:nvSpPr>
          <p:cNvPr id="4" name="Footer Placeholder 3"/>
          <p:cNvSpPr>
            <a:spLocks noGrp="1"/>
          </p:cNvSpPr>
          <p:nvPr>
            <p:ph type="ftr" sz="quarter" idx="11"/>
          </p:nvPr>
        </p:nvSpPr>
        <p:spPr/>
        <p:txBody>
          <a:bodyPr/>
          <a:lstStyle/>
          <a:p>
            <a:r>
              <a:rPr lang="en-AU" smtClean="0"/>
              <a:t>© Health Workforce Australia</a:t>
            </a:r>
            <a:endParaRPr lang="en-AU"/>
          </a:p>
        </p:txBody>
      </p:sp>
      <p:cxnSp>
        <p:nvCxnSpPr>
          <p:cNvPr id="7" name="Straight Arrow Connector 6"/>
          <p:cNvCxnSpPr/>
          <p:nvPr/>
        </p:nvCxnSpPr>
        <p:spPr>
          <a:xfrm>
            <a:off x="3419872" y="5085184"/>
            <a:ext cx="648072" cy="0"/>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a:off x="3347864" y="3429000"/>
            <a:ext cx="648072" cy="0"/>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a:off x="3347864" y="2492896"/>
            <a:ext cx="648072" cy="0"/>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graphicFrame>
        <p:nvGraphicFramePr>
          <p:cNvPr id="11" name="Table 10"/>
          <p:cNvGraphicFramePr>
            <a:graphicFrameLocks noGrp="1"/>
          </p:cNvGraphicFramePr>
          <p:nvPr/>
        </p:nvGraphicFramePr>
        <p:xfrm>
          <a:off x="323528" y="2204864"/>
          <a:ext cx="8136904" cy="3619096"/>
        </p:xfrm>
        <a:graphic>
          <a:graphicData uri="http://schemas.openxmlformats.org/drawingml/2006/table">
            <a:tbl>
              <a:tblPr/>
              <a:tblGrid>
                <a:gridCol w="3888432"/>
                <a:gridCol w="4248472"/>
              </a:tblGrid>
              <a:tr h="828092">
                <a:tc>
                  <a:txBody>
                    <a:bodyPr/>
                    <a:lstStyle/>
                    <a:p>
                      <a:pPr marL="514350" indent="-514350">
                        <a:lnSpc>
                          <a:spcPct val="115000"/>
                        </a:lnSpc>
                        <a:spcAft>
                          <a:spcPts val="0"/>
                        </a:spcAft>
                        <a:buNone/>
                      </a:pPr>
                      <a:r>
                        <a:rPr lang="en-AU" sz="2800" dirty="0" smtClean="0">
                          <a:latin typeface="Calibri"/>
                          <a:ea typeface="Calibri"/>
                          <a:cs typeface="Times New Roman"/>
                        </a:rPr>
                        <a:t>1. Obvious </a:t>
                      </a:r>
                      <a:r>
                        <a:rPr lang="en-AU" sz="2800" dirty="0">
                          <a:latin typeface="Calibri"/>
                          <a:ea typeface="Calibri"/>
                          <a:cs typeface="Times New Roman"/>
                        </a:rPr>
                        <a:t>STEMI </a:t>
                      </a:r>
                      <a:endParaRPr lang="en-AU" sz="2800" dirty="0" smtClean="0">
                        <a:latin typeface="Calibri"/>
                        <a:ea typeface="Calibri"/>
                        <a:cs typeface="Times New Roman"/>
                      </a:endParaRPr>
                    </a:p>
                    <a:p>
                      <a:pPr marL="514350" indent="-514350">
                        <a:lnSpc>
                          <a:spcPct val="115000"/>
                        </a:lnSpc>
                        <a:spcAft>
                          <a:spcPts val="0"/>
                        </a:spcAft>
                        <a:buNone/>
                      </a:pPr>
                      <a:r>
                        <a:rPr lang="en-AU" sz="2800" dirty="0" smtClean="0">
                          <a:latin typeface="Calibri"/>
                          <a:ea typeface="Calibri"/>
                          <a:cs typeface="Times New Roman"/>
                        </a:rPr>
                        <a:t>       or </a:t>
                      </a:r>
                      <a:r>
                        <a:rPr lang="en-AU" sz="2800" dirty="0">
                          <a:latin typeface="Calibri"/>
                          <a:ea typeface="Calibri"/>
                          <a:cs typeface="Times New Roman"/>
                        </a:rPr>
                        <a:t>High risk </a:t>
                      </a:r>
                    </a:p>
                  </a:txBody>
                  <a:tcPr marL="68580" marR="68580" marT="0" marB="0">
                    <a:lnL>
                      <a:noFill/>
                    </a:lnL>
                    <a:lnR>
                      <a:noFill/>
                    </a:lnR>
                    <a:lnT>
                      <a:noFill/>
                    </a:lnT>
                    <a:lnB>
                      <a:noFill/>
                    </a:lnB>
                  </a:tcPr>
                </a:tc>
                <a:tc>
                  <a:txBody>
                    <a:bodyPr/>
                    <a:lstStyle/>
                    <a:p>
                      <a:pPr>
                        <a:lnSpc>
                          <a:spcPct val="115000"/>
                        </a:lnSpc>
                        <a:spcAft>
                          <a:spcPts val="0"/>
                        </a:spcAft>
                      </a:pPr>
                      <a:r>
                        <a:rPr lang="en-AU" sz="2800" dirty="0">
                          <a:latin typeface="Calibri"/>
                          <a:ea typeface="Calibri"/>
                          <a:cs typeface="Times New Roman"/>
                        </a:rPr>
                        <a:t>Admission CCU +/- Cath Lab</a:t>
                      </a:r>
                    </a:p>
                  </a:txBody>
                  <a:tcPr marL="68580" marR="68580" marT="0" marB="0">
                    <a:lnL>
                      <a:noFill/>
                    </a:lnL>
                    <a:lnR>
                      <a:noFill/>
                    </a:lnR>
                    <a:lnT>
                      <a:noFill/>
                    </a:lnT>
                    <a:lnB>
                      <a:noFill/>
                    </a:lnB>
                  </a:tcPr>
                </a:tc>
              </a:tr>
              <a:tr h="1656184">
                <a:tc>
                  <a:txBody>
                    <a:bodyPr/>
                    <a:lstStyle/>
                    <a:p>
                      <a:pPr>
                        <a:lnSpc>
                          <a:spcPct val="115000"/>
                        </a:lnSpc>
                        <a:spcAft>
                          <a:spcPts val="0"/>
                        </a:spcAft>
                      </a:pPr>
                      <a:r>
                        <a:rPr lang="en-AU" sz="2800" dirty="0" smtClean="0">
                          <a:latin typeface="Calibri"/>
                          <a:ea typeface="Calibri"/>
                          <a:cs typeface="Times New Roman"/>
                        </a:rPr>
                        <a:t>2. Intermediate </a:t>
                      </a:r>
                      <a:r>
                        <a:rPr lang="en-AU" sz="2800" dirty="0">
                          <a:latin typeface="Calibri"/>
                          <a:ea typeface="Calibri"/>
                          <a:cs typeface="Times New Roman"/>
                        </a:rPr>
                        <a:t>risk</a:t>
                      </a:r>
                    </a:p>
                  </a:txBody>
                  <a:tcPr marL="68580" marR="68580" marT="0" marB="0">
                    <a:lnL>
                      <a:noFill/>
                    </a:lnL>
                    <a:lnR>
                      <a:noFill/>
                    </a:lnR>
                    <a:lnT>
                      <a:noFill/>
                    </a:lnT>
                    <a:lnB>
                      <a:noFill/>
                    </a:lnB>
                  </a:tcPr>
                </a:tc>
                <a:tc>
                  <a:txBody>
                    <a:bodyPr/>
                    <a:lstStyle/>
                    <a:p>
                      <a:pPr>
                        <a:lnSpc>
                          <a:spcPct val="115000"/>
                        </a:lnSpc>
                        <a:spcAft>
                          <a:spcPts val="0"/>
                        </a:spcAft>
                      </a:pPr>
                      <a:r>
                        <a:rPr lang="en-AU" sz="2800" dirty="0">
                          <a:latin typeface="Calibri"/>
                          <a:ea typeface="Calibri"/>
                          <a:cs typeface="Times New Roman"/>
                        </a:rPr>
                        <a:t>May need CCU or advanced investigations prior to discharge</a:t>
                      </a:r>
                    </a:p>
                  </a:txBody>
                  <a:tcPr marL="68580" marR="68580" marT="0" marB="0">
                    <a:lnL>
                      <a:noFill/>
                    </a:lnL>
                    <a:lnR>
                      <a:noFill/>
                    </a:lnR>
                    <a:lnT>
                      <a:noFill/>
                    </a:lnT>
                    <a:lnB>
                      <a:noFill/>
                    </a:lnB>
                  </a:tcPr>
                </a:tc>
              </a:tr>
              <a:tr h="828092">
                <a:tc>
                  <a:txBody>
                    <a:bodyPr/>
                    <a:lstStyle/>
                    <a:p>
                      <a:pPr>
                        <a:lnSpc>
                          <a:spcPct val="115000"/>
                        </a:lnSpc>
                        <a:spcAft>
                          <a:spcPts val="0"/>
                        </a:spcAft>
                      </a:pPr>
                      <a:r>
                        <a:rPr lang="en-AU" sz="2800" dirty="0" smtClean="0">
                          <a:latin typeface="Calibri"/>
                          <a:ea typeface="Calibri"/>
                          <a:cs typeface="Times New Roman"/>
                        </a:rPr>
                        <a:t>3. Low </a:t>
                      </a:r>
                      <a:r>
                        <a:rPr lang="en-AU" sz="2800" dirty="0">
                          <a:latin typeface="Calibri"/>
                          <a:ea typeface="Calibri"/>
                          <a:cs typeface="Times New Roman"/>
                        </a:rPr>
                        <a:t>risk</a:t>
                      </a:r>
                    </a:p>
                  </a:txBody>
                  <a:tcPr marL="68580" marR="68580" marT="0" marB="0">
                    <a:lnL>
                      <a:noFill/>
                    </a:lnL>
                    <a:lnR>
                      <a:noFill/>
                    </a:lnR>
                    <a:lnT>
                      <a:noFill/>
                    </a:lnT>
                    <a:lnB>
                      <a:noFill/>
                    </a:lnB>
                  </a:tcPr>
                </a:tc>
                <a:tc>
                  <a:txBody>
                    <a:bodyPr/>
                    <a:lstStyle/>
                    <a:p>
                      <a:pPr>
                        <a:lnSpc>
                          <a:spcPct val="115000"/>
                        </a:lnSpc>
                        <a:spcAft>
                          <a:spcPts val="0"/>
                        </a:spcAft>
                      </a:pPr>
                      <a:r>
                        <a:rPr lang="en-AU" sz="2800" dirty="0">
                          <a:latin typeface="Calibri"/>
                          <a:ea typeface="Calibri"/>
                          <a:cs typeface="Times New Roman"/>
                        </a:rPr>
                        <a:t>Can often go home  with outpatient tests</a:t>
                      </a:r>
                    </a:p>
                  </a:txBody>
                  <a:tcPr marL="68580" marR="68580" marT="0" marB="0">
                    <a:lnL>
                      <a:noFill/>
                    </a:lnL>
                    <a:lnR>
                      <a:noFill/>
                    </a:lnR>
                    <a:lnT>
                      <a:noFill/>
                    </a:lnT>
                    <a:lnB>
                      <a:noFill/>
                    </a:lnB>
                  </a:tcPr>
                </a:tc>
              </a:tr>
            </a:tbl>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tle 1"/>
          <p:cNvSpPr>
            <a:spLocks noGrp="1"/>
          </p:cNvSpPr>
          <p:nvPr>
            <p:ph type="title"/>
          </p:nvPr>
        </p:nvSpPr>
        <p:spPr/>
        <p:txBody>
          <a:bodyPr/>
          <a:lstStyle/>
          <a:p>
            <a:r>
              <a:rPr lang="en-AU" dirty="0" smtClean="0"/>
              <a:t>Clinical Handover</a:t>
            </a:r>
          </a:p>
        </p:txBody>
      </p:sp>
      <p:sp>
        <p:nvSpPr>
          <p:cNvPr id="3" name="Content Placeholder 2"/>
          <p:cNvSpPr>
            <a:spLocks noGrp="1"/>
          </p:cNvSpPr>
          <p:nvPr>
            <p:ph idx="1"/>
          </p:nvPr>
        </p:nvSpPr>
        <p:spPr/>
        <p:txBody>
          <a:bodyPr rtlCol="0">
            <a:normAutofit/>
          </a:bodyPr>
          <a:lstStyle/>
          <a:p>
            <a:pPr fontAlgn="auto">
              <a:spcAft>
                <a:spcPts val="0"/>
              </a:spcAft>
              <a:buNone/>
              <a:defRPr/>
            </a:pPr>
            <a:endParaRPr lang="en-AU" dirty="0" smtClean="0"/>
          </a:p>
          <a:p>
            <a:pPr fontAlgn="auto">
              <a:spcAft>
                <a:spcPts val="0"/>
              </a:spcAft>
              <a:buNone/>
              <a:defRPr/>
            </a:pPr>
            <a:r>
              <a:rPr lang="en-AU" dirty="0" smtClean="0"/>
              <a:t>				</a:t>
            </a:r>
            <a:r>
              <a:rPr lang="en-AU" dirty="0" smtClean="0">
                <a:solidFill>
                  <a:srgbClr val="FF0000"/>
                </a:solidFill>
              </a:rPr>
              <a:t>I</a:t>
            </a:r>
            <a:r>
              <a:rPr lang="en-AU" dirty="0" smtClean="0"/>
              <a:t> – Introduction</a:t>
            </a:r>
          </a:p>
          <a:p>
            <a:pPr fontAlgn="auto">
              <a:spcAft>
                <a:spcPts val="0"/>
              </a:spcAft>
              <a:buNone/>
              <a:defRPr/>
            </a:pPr>
            <a:r>
              <a:rPr lang="en-AU" dirty="0" smtClean="0"/>
              <a:t>				</a:t>
            </a:r>
            <a:r>
              <a:rPr lang="en-AU" dirty="0" smtClean="0">
                <a:solidFill>
                  <a:srgbClr val="FF0000"/>
                </a:solidFill>
              </a:rPr>
              <a:t>S</a:t>
            </a:r>
            <a:r>
              <a:rPr lang="en-AU" dirty="0" smtClean="0"/>
              <a:t> – Situation</a:t>
            </a:r>
          </a:p>
          <a:p>
            <a:pPr fontAlgn="auto">
              <a:spcAft>
                <a:spcPts val="0"/>
              </a:spcAft>
              <a:buNone/>
              <a:defRPr/>
            </a:pPr>
            <a:r>
              <a:rPr lang="en-AU" dirty="0" smtClean="0"/>
              <a:t>				</a:t>
            </a:r>
            <a:r>
              <a:rPr lang="en-AU" dirty="0" smtClean="0">
                <a:solidFill>
                  <a:srgbClr val="FF0000"/>
                </a:solidFill>
              </a:rPr>
              <a:t>B</a:t>
            </a:r>
            <a:r>
              <a:rPr lang="en-AU" dirty="0" smtClean="0"/>
              <a:t> – Background</a:t>
            </a:r>
          </a:p>
          <a:p>
            <a:pPr fontAlgn="auto">
              <a:spcAft>
                <a:spcPts val="0"/>
              </a:spcAft>
              <a:buNone/>
              <a:defRPr/>
            </a:pPr>
            <a:r>
              <a:rPr lang="en-AU" dirty="0" smtClean="0"/>
              <a:t>				</a:t>
            </a:r>
            <a:r>
              <a:rPr lang="en-AU" dirty="0" smtClean="0">
                <a:solidFill>
                  <a:srgbClr val="FF0000"/>
                </a:solidFill>
              </a:rPr>
              <a:t>A</a:t>
            </a:r>
            <a:r>
              <a:rPr lang="en-AU" dirty="0" smtClean="0"/>
              <a:t> – Assessment</a:t>
            </a:r>
          </a:p>
          <a:p>
            <a:pPr fontAlgn="auto">
              <a:spcAft>
                <a:spcPts val="0"/>
              </a:spcAft>
              <a:buNone/>
              <a:defRPr/>
            </a:pPr>
            <a:r>
              <a:rPr lang="en-AU" dirty="0" smtClean="0"/>
              <a:t>				</a:t>
            </a:r>
            <a:r>
              <a:rPr lang="en-AU" dirty="0" smtClean="0">
                <a:solidFill>
                  <a:srgbClr val="FF0000"/>
                </a:solidFill>
              </a:rPr>
              <a:t>R</a:t>
            </a:r>
            <a:r>
              <a:rPr lang="en-AU" dirty="0" smtClean="0"/>
              <a:t> – Recommendations </a:t>
            </a:r>
          </a:p>
          <a:p>
            <a:pPr fontAlgn="auto">
              <a:spcAft>
                <a:spcPts val="0"/>
              </a:spcAft>
              <a:buFont typeface="Arial" pitchFamily="34" charset="0"/>
              <a:buChar char="•"/>
              <a:defRPr/>
            </a:pPr>
            <a:endParaRPr lang="en-AU" dirty="0"/>
          </a:p>
        </p:txBody>
      </p:sp>
      <p:sp>
        <p:nvSpPr>
          <p:cNvPr id="2" name="Date Placeholder 1"/>
          <p:cNvSpPr>
            <a:spLocks noGrp="1"/>
          </p:cNvSpPr>
          <p:nvPr>
            <p:ph type="dt" sz="half" idx="10"/>
          </p:nvPr>
        </p:nvSpPr>
        <p:spPr/>
        <p:txBody>
          <a:bodyPr/>
          <a:lstStyle/>
          <a:p>
            <a:fld id="{DDB087C8-E442-4D66-BE30-C486F8171019}" type="datetime6">
              <a:rPr lang="en-AU" smtClean="0"/>
              <a:pPr/>
              <a:t>August 12</a:t>
            </a:fld>
            <a:endParaRPr lang="en-AU"/>
          </a:p>
        </p:txBody>
      </p:sp>
      <p:sp>
        <p:nvSpPr>
          <p:cNvPr id="4" name="Footer Placeholder 3"/>
          <p:cNvSpPr>
            <a:spLocks noGrp="1"/>
          </p:cNvSpPr>
          <p:nvPr>
            <p:ph type="ftr" sz="quarter" idx="11"/>
          </p:nvPr>
        </p:nvSpPr>
        <p:spPr/>
        <p:txBody>
          <a:bodyPr/>
          <a:lstStyle/>
          <a:p>
            <a:r>
              <a:rPr lang="en-AU" smtClean="0"/>
              <a:t>© Health Workforce Australia</a:t>
            </a:r>
            <a:endParaRPr lang="en-AU"/>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pPr algn="ctr"/>
            <a:r>
              <a:rPr lang="en-GB" dirty="0" smtClean="0"/>
              <a:t>Now lets practice!</a:t>
            </a:r>
            <a:endParaRPr lang="en-GB" dirty="0"/>
          </a:p>
        </p:txBody>
      </p:sp>
      <p:sp>
        <p:nvSpPr>
          <p:cNvPr id="7" name="Subtitle 6"/>
          <p:cNvSpPr>
            <a:spLocks noGrp="1"/>
          </p:cNvSpPr>
          <p:nvPr>
            <p:ph type="body" idx="1"/>
          </p:nvPr>
        </p:nvSpPr>
        <p:spPr>
          <a:xfrm>
            <a:off x="1371600" y="4077072"/>
            <a:ext cx="7772400" cy="1008112"/>
          </a:xfrm>
        </p:spPr>
        <p:txBody>
          <a:bodyPr>
            <a:normAutofit/>
          </a:bodyPr>
          <a:lstStyle/>
          <a:p>
            <a:r>
              <a:rPr lang="en-GB" sz="4000" b="1" dirty="0" smtClean="0"/>
              <a:t>3 triage and handover scenarios</a:t>
            </a:r>
            <a:endParaRPr lang="en-GB" sz="4000" b="1" dirty="0"/>
          </a:p>
        </p:txBody>
      </p:sp>
      <p:sp>
        <p:nvSpPr>
          <p:cNvPr id="2" name="Date Placeholder 1"/>
          <p:cNvSpPr>
            <a:spLocks noGrp="1"/>
          </p:cNvSpPr>
          <p:nvPr>
            <p:ph type="dt" sz="half" idx="10"/>
          </p:nvPr>
        </p:nvSpPr>
        <p:spPr/>
        <p:txBody>
          <a:bodyPr/>
          <a:lstStyle/>
          <a:p>
            <a:fld id="{B20666D2-0D51-4935-B65D-55F69D50DAB6}" type="datetime6">
              <a:rPr lang="en-AU" smtClean="0"/>
              <a:pPr/>
              <a:t>August 12</a:t>
            </a:fld>
            <a:endParaRPr lang="en-AU"/>
          </a:p>
        </p:txBody>
      </p:sp>
      <p:sp>
        <p:nvSpPr>
          <p:cNvPr id="3" name="Footer Placeholder 2"/>
          <p:cNvSpPr>
            <a:spLocks noGrp="1"/>
          </p:cNvSpPr>
          <p:nvPr>
            <p:ph type="ftr" sz="quarter" idx="11"/>
          </p:nvPr>
        </p:nvSpPr>
        <p:spPr/>
        <p:txBody>
          <a:bodyPr/>
          <a:lstStyle/>
          <a:p>
            <a:r>
              <a:rPr lang="en-AU" smtClean="0"/>
              <a:t>© Health Workforce Australia</a:t>
            </a:r>
            <a:endParaRPr lang="en-AU"/>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AU" dirty="0" smtClean="0"/>
              <a:t>Sponsor</a:t>
            </a:r>
            <a:endParaRPr lang="en-AU" dirty="0"/>
          </a:p>
        </p:txBody>
      </p:sp>
      <p:pic>
        <p:nvPicPr>
          <p:cNvPr id="1027" name="Picture 3" descr="cid:image006.jpg@01CCB43F.DAE63100"/>
          <p:cNvPicPr>
            <a:picLocks noChangeAspect="1" noChangeArrowheads="1"/>
          </p:cNvPicPr>
          <p:nvPr/>
        </p:nvPicPr>
        <p:blipFill>
          <a:blip r:embed="rId2" r:link="rId3" cstate="print"/>
          <a:srcRect/>
          <a:stretch>
            <a:fillRect/>
          </a:stretch>
        </p:blipFill>
        <p:spPr bwMode="auto">
          <a:xfrm>
            <a:off x="1763687" y="2709862"/>
            <a:ext cx="2600325" cy="638175"/>
          </a:xfrm>
          <a:prstGeom prst="rect">
            <a:avLst/>
          </a:prstGeom>
          <a:noFill/>
        </p:spPr>
      </p:pic>
      <p:pic>
        <p:nvPicPr>
          <p:cNvPr id="1026" name="Picture 2" descr="cid:image007.jpg@01CCB43F.DAE63100"/>
          <p:cNvPicPr>
            <a:picLocks noChangeAspect="1" noChangeArrowheads="1"/>
          </p:cNvPicPr>
          <p:nvPr/>
        </p:nvPicPr>
        <p:blipFill>
          <a:blip r:embed="rId4" r:link="rId5" cstate="print"/>
          <a:srcRect/>
          <a:stretch>
            <a:fillRect/>
          </a:stretch>
        </p:blipFill>
        <p:spPr bwMode="auto">
          <a:xfrm>
            <a:off x="4588430" y="2708920"/>
            <a:ext cx="3076575" cy="676275"/>
          </a:xfrm>
          <a:prstGeom prst="rect">
            <a:avLst/>
          </a:prstGeom>
          <a:noFill/>
        </p:spPr>
      </p:pic>
      <p:pic>
        <p:nvPicPr>
          <p:cNvPr id="1025" name="Picture 4" descr="http://www.health.nsw.gov.au/images/new/nswhealth_logo.png">
            <a:hlinkClick r:id="rId6" action="ppaction://hlinkfile" tooltip="&quot;[Go to homepage]&quot;"/>
          </p:cNvPr>
          <p:cNvPicPr>
            <a:picLocks noChangeAspect="1" noChangeArrowheads="1"/>
          </p:cNvPicPr>
          <p:nvPr/>
        </p:nvPicPr>
        <p:blipFill>
          <a:blip r:embed="rId7" cstate="print"/>
          <a:srcRect/>
          <a:stretch>
            <a:fillRect/>
          </a:stretch>
        </p:blipFill>
        <p:spPr bwMode="auto">
          <a:xfrm>
            <a:off x="3667125" y="5021188"/>
            <a:ext cx="1809750" cy="800100"/>
          </a:xfrm>
          <a:prstGeom prst="rect">
            <a:avLst/>
          </a:prstGeom>
          <a:noFill/>
        </p:spPr>
      </p:pic>
      <p:sp>
        <p:nvSpPr>
          <p:cNvPr id="1028" name="Rectangle 4"/>
          <p:cNvSpPr>
            <a:spLocks noChangeArrowheads="1"/>
          </p:cNvSpPr>
          <p:nvPr/>
        </p:nvSpPr>
        <p:spPr bwMode="auto">
          <a:xfrm>
            <a:off x="323528" y="1749388"/>
            <a:ext cx="8820472" cy="67710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sz="20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This project was possible due to funding made available by</a:t>
            </a:r>
            <a:endParaRPr kumimoji="0" lang="en-AU"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AU"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29" name="Rectangle 5"/>
          <p:cNvSpPr>
            <a:spLocks noChangeArrowheads="1"/>
          </p:cNvSpPr>
          <p:nvPr/>
        </p:nvSpPr>
        <p:spPr bwMode="auto">
          <a:xfrm>
            <a:off x="0" y="1095375"/>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AU"/>
          </a:p>
        </p:txBody>
      </p:sp>
      <p:sp>
        <p:nvSpPr>
          <p:cNvPr id="1030" name="Rectangle 6"/>
          <p:cNvSpPr>
            <a:spLocks noChangeArrowheads="1"/>
          </p:cNvSpPr>
          <p:nvPr/>
        </p:nvSpPr>
        <p:spPr bwMode="auto">
          <a:xfrm>
            <a:off x="755576" y="3497304"/>
            <a:ext cx="7488832" cy="113877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AU" sz="1000" b="0" i="0" u="none" strike="noStrike" cap="none" normalizeH="0" baseline="0" dirty="0" smtClean="0">
              <a:ln>
                <a:noFill/>
              </a:ln>
              <a:solidFill>
                <a:schemeClr val="tx1"/>
              </a:solidFill>
              <a:effectLst/>
              <a:latin typeface="Calibri" pitchFamily="34" charset="0"/>
              <a:ea typeface="Calibri" pitchFamily="34" charset="0"/>
              <a:cs typeface="Calibri"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AU" sz="20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Projects within NSW are overseen by the NSW Ministry of Health on behalf of HWA </a:t>
            </a:r>
            <a:endParaRPr kumimoji="0" lang="en-AU"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AU"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31" name="Rectangle 7"/>
          <p:cNvSpPr>
            <a:spLocks noChangeArrowheads="1"/>
          </p:cNvSpPr>
          <p:nvPr/>
        </p:nvSpPr>
        <p:spPr bwMode="auto">
          <a:xfrm>
            <a:off x="0" y="30289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sz="1000" b="0" i="0" u="none" strike="noStrike" cap="none" normalizeH="0" baseline="0" smtClean="0">
                <a:ln>
                  <a:noFill/>
                </a:ln>
                <a:solidFill>
                  <a:schemeClr val="tx1"/>
                </a:solidFill>
                <a:effectLst/>
                <a:latin typeface="Calibri" pitchFamily="34" charset="0"/>
                <a:ea typeface="Calibri" pitchFamily="34" charset="0"/>
                <a:cs typeface="Calibri" pitchFamily="34" charset="0"/>
              </a:rPr>
              <a:t> </a:t>
            </a:r>
            <a:endParaRPr kumimoji="0" lang="en-AU" sz="1800" b="0" i="0" u="none" strike="noStrike" cap="none" normalizeH="0" baseline="0" smtClean="0">
              <a:ln>
                <a:noFill/>
              </a:ln>
              <a:solidFill>
                <a:schemeClr val="tx1"/>
              </a:solidFill>
              <a:effectLst/>
              <a:latin typeface="Arial" pitchFamily="34" charset="0"/>
              <a:cs typeface="Arial" pitchFamily="34" charset="0"/>
            </a:endParaRPr>
          </a:p>
        </p:txBody>
      </p:sp>
      <p:sp>
        <p:nvSpPr>
          <p:cNvPr id="2" name="Date Placeholder 1"/>
          <p:cNvSpPr>
            <a:spLocks noGrp="1"/>
          </p:cNvSpPr>
          <p:nvPr>
            <p:ph type="dt" sz="half" idx="10"/>
          </p:nvPr>
        </p:nvSpPr>
        <p:spPr/>
        <p:txBody>
          <a:bodyPr/>
          <a:lstStyle/>
          <a:p>
            <a:fld id="{9F10BAD8-B951-471F-9076-ACD48C6A3F28}" type="datetime6">
              <a:rPr lang="en-AU" smtClean="0"/>
              <a:pPr/>
              <a:t>August 12</a:t>
            </a:fld>
            <a:endParaRPr lang="en-AU"/>
          </a:p>
        </p:txBody>
      </p:sp>
      <p:sp>
        <p:nvSpPr>
          <p:cNvPr id="3" name="Footer Placeholder 2"/>
          <p:cNvSpPr>
            <a:spLocks noGrp="1"/>
          </p:cNvSpPr>
          <p:nvPr>
            <p:ph type="ftr" sz="quarter" idx="11"/>
          </p:nvPr>
        </p:nvSpPr>
        <p:spPr/>
        <p:txBody>
          <a:bodyPr/>
          <a:lstStyle/>
          <a:p>
            <a:r>
              <a:rPr lang="en-AU" smtClean="0"/>
              <a:t>© Health Workforce Australia</a:t>
            </a:r>
            <a:endParaRPr lang="en-AU"/>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p:nvPr>
        </p:nvSpPr>
        <p:spPr/>
        <p:txBody>
          <a:bodyPr/>
          <a:lstStyle/>
          <a:p>
            <a:pPr eaLnBrk="1" hangingPunct="1"/>
            <a:r>
              <a:rPr lang="en-US" dirty="0" smtClean="0">
                <a:ea typeface="ＭＳ Ｐゴシック" charset="-128"/>
              </a:rPr>
              <a:t>Scenario 1</a:t>
            </a:r>
          </a:p>
        </p:txBody>
      </p:sp>
      <p:sp>
        <p:nvSpPr>
          <p:cNvPr id="6" name="Content Placeholder 5"/>
          <p:cNvSpPr>
            <a:spLocks noGrp="1"/>
          </p:cNvSpPr>
          <p:nvPr>
            <p:ph sz="half" idx="1"/>
          </p:nvPr>
        </p:nvSpPr>
        <p:spPr/>
        <p:txBody>
          <a:bodyPr/>
          <a:lstStyle/>
          <a:p>
            <a:r>
              <a:rPr lang="en-GB" dirty="0" smtClean="0"/>
              <a:t>Cassius Clay</a:t>
            </a:r>
          </a:p>
          <a:p>
            <a:pPr lvl="1">
              <a:buNone/>
            </a:pPr>
            <a:r>
              <a:rPr lang="en-GB" dirty="0" smtClean="0"/>
              <a:t>	45 year-old-man self presents to the Emergency Department with chest pain whilst pushing a stalled car</a:t>
            </a:r>
          </a:p>
          <a:p>
            <a:pPr lvl="1">
              <a:buNone/>
            </a:pPr>
            <a:endParaRPr lang="en-GB" dirty="0" smtClean="0"/>
          </a:p>
          <a:p>
            <a:pPr lvl="1">
              <a:buNone/>
            </a:pPr>
            <a:r>
              <a:rPr lang="en-GB" dirty="0" smtClean="0"/>
              <a:t>Please triage Mr Clay </a:t>
            </a:r>
          </a:p>
          <a:p>
            <a:pPr lvl="1">
              <a:buNone/>
            </a:pPr>
            <a:r>
              <a:rPr lang="en-GB" dirty="0" smtClean="0"/>
              <a:t>Then handover Mr Clay to your colleague, as you see appropriate</a:t>
            </a:r>
            <a:endParaRPr lang="en-GB" dirty="0"/>
          </a:p>
        </p:txBody>
      </p:sp>
      <p:pic>
        <p:nvPicPr>
          <p:cNvPr id="5" name="Content Placeholder 4"/>
          <p:cNvPicPr>
            <a:picLocks noGrp="1" noChangeAspect="1"/>
          </p:cNvPicPr>
          <p:nvPr>
            <p:ph sz="half" idx="2"/>
          </p:nvPr>
        </p:nvPicPr>
        <p:blipFill>
          <a:blip r:embed="rId3" cstate="print">
            <a:extLst>
              <a:ext uri="{28A0092B-C50C-407E-A947-70E740481C1C}">
                <a14:useLocalDpi xmlns:a14="http://schemas.microsoft.com/office/drawing/2010/main" val="0"/>
              </a:ext>
            </a:extLst>
          </a:blip>
          <a:stretch>
            <a:fillRect/>
          </a:stretch>
        </p:blipFill>
        <p:spPr>
          <a:xfrm>
            <a:off x="5076056" y="1772816"/>
            <a:ext cx="2606997" cy="3917618"/>
          </a:xfrm>
        </p:spPr>
      </p:pic>
      <p:sp>
        <p:nvSpPr>
          <p:cNvPr id="2" name="Date Placeholder 1"/>
          <p:cNvSpPr>
            <a:spLocks noGrp="1"/>
          </p:cNvSpPr>
          <p:nvPr>
            <p:ph type="dt" sz="half" idx="10"/>
          </p:nvPr>
        </p:nvSpPr>
        <p:spPr/>
        <p:txBody>
          <a:bodyPr/>
          <a:lstStyle/>
          <a:p>
            <a:fld id="{46BF0B68-8A7A-4768-B99C-3B3E9C2C1822}" type="datetime6">
              <a:rPr lang="en-AU" smtClean="0"/>
              <a:pPr/>
              <a:t>August 12</a:t>
            </a:fld>
            <a:endParaRPr lang="en-AU" dirty="0"/>
          </a:p>
        </p:txBody>
      </p:sp>
      <p:sp>
        <p:nvSpPr>
          <p:cNvPr id="4" name="Footer Placeholder 3"/>
          <p:cNvSpPr>
            <a:spLocks noGrp="1"/>
          </p:cNvSpPr>
          <p:nvPr>
            <p:ph type="ftr" sz="quarter" idx="11"/>
          </p:nvPr>
        </p:nvSpPr>
        <p:spPr/>
        <p:txBody>
          <a:bodyPr/>
          <a:lstStyle/>
          <a:p>
            <a:pPr>
              <a:defRPr/>
            </a:pPr>
            <a:r>
              <a:rPr lang="en-AU" dirty="0" smtClean="0"/>
              <a:t>© Health Workforce Australia</a:t>
            </a:r>
            <a:endParaRPr lang="en-AU" dirty="0"/>
          </a:p>
        </p:txBody>
      </p:sp>
    </p:spTree>
    <p:extLst>
      <p:ext uri="{BB962C8B-B14F-4D97-AF65-F5344CB8AC3E}">
        <p14:creationId xmlns:p14="http://schemas.microsoft.com/office/powerpoint/2010/main" val="334308051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Scenario 2</a:t>
            </a:r>
            <a:endParaRPr lang="en-GB" dirty="0"/>
          </a:p>
        </p:txBody>
      </p:sp>
      <p:sp>
        <p:nvSpPr>
          <p:cNvPr id="3" name="Content Placeholder 2"/>
          <p:cNvSpPr>
            <a:spLocks noGrp="1"/>
          </p:cNvSpPr>
          <p:nvPr>
            <p:ph sz="half" idx="1"/>
          </p:nvPr>
        </p:nvSpPr>
        <p:spPr/>
        <p:txBody>
          <a:bodyPr>
            <a:normAutofit fontScale="92500"/>
          </a:bodyPr>
          <a:lstStyle/>
          <a:p>
            <a:r>
              <a:rPr lang="en-GB" dirty="0" smtClean="0"/>
              <a:t>Madonna </a:t>
            </a:r>
            <a:r>
              <a:rPr lang="en-GB" dirty="0" err="1" smtClean="0"/>
              <a:t>Ciccone</a:t>
            </a:r>
            <a:endParaRPr lang="en-GB" dirty="0" smtClean="0"/>
          </a:p>
          <a:p>
            <a:pPr lvl="1">
              <a:buNone/>
            </a:pPr>
            <a:r>
              <a:rPr lang="en-GB" dirty="0" smtClean="0"/>
              <a:t>	57 year-old-woman self presents with chest pain to your Emergency Department</a:t>
            </a:r>
          </a:p>
          <a:p>
            <a:endParaRPr lang="en-GB" dirty="0" smtClean="0"/>
          </a:p>
          <a:p>
            <a:pPr>
              <a:buNone/>
            </a:pPr>
            <a:r>
              <a:rPr lang="en-GB" dirty="0" smtClean="0"/>
              <a:t>	</a:t>
            </a:r>
            <a:r>
              <a:rPr lang="en-GB" sz="2800" dirty="0" smtClean="0"/>
              <a:t>Please Triage Mrs </a:t>
            </a:r>
            <a:r>
              <a:rPr lang="en-GB" sz="2800" dirty="0" err="1" smtClean="0"/>
              <a:t>Ciccone</a:t>
            </a:r>
            <a:endParaRPr lang="en-GB" sz="2800" dirty="0" smtClean="0"/>
          </a:p>
          <a:p>
            <a:pPr>
              <a:buNone/>
            </a:pPr>
            <a:r>
              <a:rPr lang="en-GB" sz="2800" dirty="0" smtClean="0"/>
              <a:t>	Then handover Mrs </a:t>
            </a:r>
            <a:r>
              <a:rPr lang="en-GB" sz="2800" dirty="0" err="1" smtClean="0"/>
              <a:t>Ciccone</a:t>
            </a:r>
            <a:r>
              <a:rPr lang="en-GB" sz="2800" dirty="0" smtClean="0"/>
              <a:t> to your colleague, as you see appropriate</a:t>
            </a:r>
            <a:endParaRPr lang="en-GB" sz="2800" dirty="0"/>
          </a:p>
        </p:txBody>
      </p:sp>
      <p:pic>
        <p:nvPicPr>
          <p:cNvPr id="7" name="Content Placeholder 6"/>
          <p:cNvPicPr>
            <a:picLocks noGrp="1" noChangeAspect="1"/>
          </p:cNvPicPr>
          <p:nvPr>
            <p:ph sz="half" idx="2"/>
          </p:nvPr>
        </p:nvPicPr>
        <p:blipFill>
          <a:blip r:embed="rId2" cstate="print">
            <a:extLst>
              <a:ext uri="{28A0092B-C50C-407E-A947-70E740481C1C}">
                <a14:useLocalDpi xmlns:a14="http://schemas.microsoft.com/office/drawing/2010/main" val="0"/>
              </a:ext>
            </a:extLst>
          </a:blip>
          <a:stretch>
            <a:fillRect/>
          </a:stretch>
        </p:blipFill>
        <p:spPr>
          <a:xfrm>
            <a:off x="5187950" y="1640681"/>
            <a:ext cx="2959100" cy="4445000"/>
          </a:xfrm>
        </p:spPr>
      </p:pic>
      <p:sp>
        <p:nvSpPr>
          <p:cNvPr id="4" name="Date Placeholder 3"/>
          <p:cNvSpPr>
            <a:spLocks noGrp="1"/>
          </p:cNvSpPr>
          <p:nvPr>
            <p:ph type="dt" sz="half" idx="10"/>
          </p:nvPr>
        </p:nvSpPr>
        <p:spPr/>
        <p:txBody>
          <a:bodyPr/>
          <a:lstStyle/>
          <a:p>
            <a:fld id="{CFD95741-6226-4A00-9FBF-9A514B712EF5}" type="datetime6">
              <a:rPr lang="en-AU" smtClean="0"/>
              <a:pPr/>
              <a:t>August 12</a:t>
            </a:fld>
            <a:endParaRPr lang="en-AU"/>
          </a:p>
        </p:txBody>
      </p:sp>
      <p:sp>
        <p:nvSpPr>
          <p:cNvPr id="5" name="Footer Placeholder 4"/>
          <p:cNvSpPr>
            <a:spLocks noGrp="1"/>
          </p:cNvSpPr>
          <p:nvPr>
            <p:ph type="ftr" sz="quarter" idx="11"/>
          </p:nvPr>
        </p:nvSpPr>
        <p:spPr/>
        <p:txBody>
          <a:bodyPr/>
          <a:lstStyle/>
          <a:p>
            <a:r>
              <a:rPr lang="en-AU" smtClean="0"/>
              <a:t>© Health Workforce Australia</a:t>
            </a:r>
            <a:endParaRPr lang="en-AU"/>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Scenario 3</a:t>
            </a:r>
            <a:endParaRPr lang="en-GB" dirty="0"/>
          </a:p>
        </p:txBody>
      </p:sp>
      <p:sp>
        <p:nvSpPr>
          <p:cNvPr id="3" name="Content Placeholder 2"/>
          <p:cNvSpPr>
            <a:spLocks noGrp="1"/>
          </p:cNvSpPr>
          <p:nvPr>
            <p:ph sz="half" idx="1"/>
          </p:nvPr>
        </p:nvSpPr>
        <p:spPr/>
        <p:txBody>
          <a:bodyPr>
            <a:normAutofit/>
          </a:bodyPr>
          <a:lstStyle/>
          <a:p>
            <a:r>
              <a:rPr lang="en-AU" dirty="0" smtClean="0"/>
              <a:t>Ginger Rogers</a:t>
            </a:r>
          </a:p>
          <a:p>
            <a:pPr>
              <a:buNone/>
            </a:pPr>
            <a:r>
              <a:rPr lang="en-AU" dirty="0" smtClean="0"/>
              <a:t>		77 year old woman presents with 	abdominal pain</a:t>
            </a:r>
            <a:endParaRPr lang="en-GB" dirty="0" smtClean="0"/>
          </a:p>
          <a:p>
            <a:pPr lvl="1">
              <a:buNone/>
            </a:pPr>
            <a:r>
              <a:rPr lang="en-GB" dirty="0" smtClean="0"/>
              <a:t>	</a:t>
            </a:r>
          </a:p>
          <a:p>
            <a:pPr lvl="1">
              <a:buNone/>
            </a:pPr>
            <a:r>
              <a:rPr lang="en-GB" dirty="0" smtClean="0"/>
              <a:t>Please triage Miss Rogers</a:t>
            </a:r>
          </a:p>
          <a:p>
            <a:pPr lvl="1">
              <a:buNone/>
            </a:pPr>
            <a:r>
              <a:rPr lang="en-GB" dirty="0" smtClean="0"/>
              <a:t>Then handover Miss Rogers to your colleague, as you see appropriate</a:t>
            </a:r>
          </a:p>
          <a:p>
            <a:pPr>
              <a:buNone/>
            </a:pPr>
            <a:endParaRPr lang="en-GB" dirty="0" smtClean="0"/>
          </a:p>
        </p:txBody>
      </p:sp>
      <p:sp>
        <p:nvSpPr>
          <p:cNvPr id="4" name="Date Placeholder 3"/>
          <p:cNvSpPr>
            <a:spLocks noGrp="1"/>
          </p:cNvSpPr>
          <p:nvPr>
            <p:ph type="dt" sz="half" idx="10"/>
          </p:nvPr>
        </p:nvSpPr>
        <p:spPr/>
        <p:txBody>
          <a:bodyPr/>
          <a:lstStyle/>
          <a:p>
            <a:fld id="{C4F5C17F-0464-4D78-AB7D-F458A177C5B3}" type="datetime6">
              <a:rPr lang="en-AU" smtClean="0"/>
              <a:pPr/>
              <a:t>August 12</a:t>
            </a:fld>
            <a:endParaRPr lang="en-AU"/>
          </a:p>
        </p:txBody>
      </p:sp>
      <p:sp>
        <p:nvSpPr>
          <p:cNvPr id="5" name="Footer Placeholder 4"/>
          <p:cNvSpPr>
            <a:spLocks noGrp="1"/>
          </p:cNvSpPr>
          <p:nvPr>
            <p:ph type="ftr" sz="quarter" idx="11"/>
          </p:nvPr>
        </p:nvSpPr>
        <p:spPr/>
        <p:txBody>
          <a:bodyPr/>
          <a:lstStyle/>
          <a:p>
            <a:r>
              <a:rPr lang="en-AU" smtClean="0"/>
              <a:t>© Health Workforce Australia</a:t>
            </a:r>
            <a:endParaRPr lang="en-AU"/>
          </a:p>
        </p:txBody>
      </p:sp>
      <p:pic>
        <p:nvPicPr>
          <p:cNvPr id="9" name="Content Placeholder 8"/>
          <p:cNvPicPr>
            <a:picLocks noGrp="1" noChangeAspect="1"/>
          </p:cNvPicPr>
          <p:nvPr>
            <p:ph sz="half" idx="2"/>
          </p:nvPr>
        </p:nvPicPr>
        <p:blipFill>
          <a:blip r:embed="rId2" cstate="print">
            <a:extLst>
              <a:ext uri="{28A0092B-C50C-407E-A947-70E740481C1C}">
                <a14:useLocalDpi xmlns:a14="http://schemas.microsoft.com/office/drawing/2010/main" val="0"/>
              </a:ext>
            </a:extLst>
          </a:blip>
          <a:stretch>
            <a:fillRect/>
          </a:stretch>
        </p:blipFill>
        <p:spPr>
          <a:xfrm>
            <a:off x="5364088" y="1412776"/>
            <a:ext cx="2736304" cy="4111932"/>
          </a:xfr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Summary </a:t>
            </a:r>
            <a:endParaRPr lang="en-GB" dirty="0"/>
          </a:p>
        </p:txBody>
      </p:sp>
      <p:sp>
        <p:nvSpPr>
          <p:cNvPr id="3" name="Content Placeholder 2"/>
          <p:cNvSpPr>
            <a:spLocks noGrp="1"/>
          </p:cNvSpPr>
          <p:nvPr>
            <p:ph idx="1"/>
          </p:nvPr>
        </p:nvSpPr>
        <p:spPr/>
        <p:txBody>
          <a:bodyPr>
            <a:normAutofit/>
          </a:bodyPr>
          <a:lstStyle/>
          <a:p>
            <a:pPr>
              <a:buNone/>
            </a:pPr>
            <a:endParaRPr lang="en-GB" dirty="0" smtClean="0"/>
          </a:p>
          <a:p>
            <a:r>
              <a:rPr lang="en-GB" dirty="0" smtClean="0"/>
              <a:t>Triage is the first step in the hospital journey of a chest pain patient</a:t>
            </a:r>
          </a:p>
          <a:p>
            <a:r>
              <a:rPr lang="en-GB" dirty="0" smtClean="0"/>
              <a:t>If in doubt triage to a more urgent category</a:t>
            </a:r>
          </a:p>
          <a:p>
            <a:r>
              <a:rPr lang="en-GB" dirty="0" smtClean="0"/>
              <a:t>Use ISBAR to handover patients</a:t>
            </a:r>
          </a:p>
        </p:txBody>
      </p:sp>
      <p:sp>
        <p:nvSpPr>
          <p:cNvPr id="4" name="Date Placeholder 3"/>
          <p:cNvSpPr>
            <a:spLocks noGrp="1"/>
          </p:cNvSpPr>
          <p:nvPr>
            <p:ph type="dt" sz="half" idx="10"/>
          </p:nvPr>
        </p:nvSpPr>
        <p:spPr/>
        <p:txBody>
          <a:bodyPr/>
          <a:lstStyle/>
          <a:p>
            <a:fld id="{56A96D4D-83D9-4A9D-B887-A6C2D1C2F520}" type="datetime6">
              <a:rPr lang="en-AU" smtClean="0"/>
              <a:pPr/>
              <a:t>August 12</a:t>
            </a:fld>
            <a:endParaRPr lang="en-AU"/>
          </a:p>
        </p:txBody>
      </p:sp>
      <p:sp>
        <p:nvSpPr>
          <p:cNvPr id="5" name="Footer Placeholder 4"/>
          <p:cNvSpPr>
            <a:spLocks noGrp="1"/>
          </p:cNvSpPr>
          <p:nvPr>
            <p:ph type="ftr" sz="quarter" idx="11"/>
          </p:nvPr>
        </p:nvSpPr>
        <p:spPr/>
        <p:txBody>
          <a:bodyPr/>
          <a:lstStyle/>
          <a:p>
            <a:r>
              <a:rPr lang="en-AU" smtClean="0"/>
              <a:t>© Health Workforce Australia</a:t>
            </a:r>
            <a:endParaRPr lang="en-AU"/>
          </a:p>
        </p:txBody>
      </p:sp>
      <p:pic>
        <p:nvPicPr>
          <p:cNvPr id="80898" name="Picture 2" descr="boy-spike-hair.jpg 19.2K">
            <a:hlinkClick r:id="rId2"/>
          </p:cNvPr>
          <p:cNvPicPr>
            <a:picLocks noChangeAspect="1" noChangeArrowheads="1"/>
          </p:cNvPicPr>
          <p:nvPr/>
        </p:nvPicPr>
        <p:blipFill>
          <a:blip r:embed="rId3" cstate="print"/>
          <a:srcRect/>
          <a:stretch>
            <a:fillRect/>
          </a:stretch>
        </p:blipFill>
        <p:spPr bwMode="auto">
          <a:xfrm>
            <a:off x="395536" y="404664"/>
            <a:ext cx="1656184" cy="1740397"/>
          </a:xfrm>
          <a:prstGeom prst="rect">
            <a:avLst/>
          </a:prstGeom>
          <a:noFill/>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References and Further Reading</a:t>
            </a:r>
            <a:endParaRPr lang="en-GB" dirty="0"/>
          </a:p>
        </p:txBody>
      </p:sp>
      <p:sp>
        <p:nvSpPr>
          <p:cNvPr id="3" name="Content Placeholder 2"/>
          <p:cNvSpPr>
            <a:spLocks noGrp="1"/>
          </p:cNvSpPr>
          <p:nvPr>
            <p:ph idx="1"/>
          </p:nvPr>
        </p:nvSpPr>
        <p:spPr/>
        <p:txBody>
          <a:bodyPr>
            <a:normAutofit lnSpcReduction="10000"/>
          </a:bodyPr>
          <a:lstStyle/>
          <a:p>
            <a:r>
              <a:rPr lang="en-GB" sz="2000" dirty="0" err="1" smtClean="0"/>
              <a:t>Thrombolysis</a:t>
            </a:r>
            <a:r>
              <a:rPr lang="en-GB" sz="2000" dirty="0" smtClean="0"/>
              <a:t> in Myocardial Infarction Study Group (homepage on the internet).  TIMI Study Group; (cited 2012 June 06). Available from: </a:t>
            </a:r>
            <a:r>
              <a:rPr lang="en-US" sz="2000" dirty="0" smtClean="0">
                <a:hlinkClick r:id="rId2"/>
              </a:rPr>
              <a:t>http://www.timi.org/</a:t>
            </a:r>
            <a:r>
              <a:rPr lang="en-US" sz="2000" dirty="0" smtClean="0"/>
              <a:t> [Accessed June 2012]</a:t>
            </a:r>
          </a:p>
          <a:p>
            <a:pPr>
              <a:buNone/>
            </a:pPr>
            <a:endParaRPr lang="en-GB" sz="2000" dirty="0" smtClean="0"/>
          </a:p>
          <a:p>
            <a:r>
              <a:rPr lang="en-GB" sz="2000" dirty="0" smtClean="0"/>
              <a:t>Australian Resuscitation Council. Guideline 14.2, Acute Coronary Syndromes: Initial medical Therapy.  Australian Resuscitation Council.  Available from: </a:t>
            </a:r>
            <a:r>
              <a:rPr lang="en-US" sz="2000" dirty="0" smtClean="0">
                <a:hlinkClick r:id="rId3"/>
              </a:rPr>
              <a:t>http://www.resus.org.au/policy/guidelines/section_14/14_2.htm</a:t>
            </a:r>
            <a:r>
              <a:rPr lang="en-US" sz="2000" dirty="0" smtClean="0"/>
              <a:t> [Accessed June 2012]</a:t>
            </a:r>
          </a:p>
          <a:p>
            <a:pPr>
              <a:buNone/>
            </a:pPr>
            <a:endParaRPr lang="en-US" sz="2000" dirty="0" smtClean="0"/>
          </a:p>
          <a:p>
            <a:r>
              <a:rPr lang="en-US" sz="2000" dirty="0" smtClean="0"/>
              <a:t>Health Services Performance Improvement Branch.  Chest Pain Evaluation (NSW Chest Pain Pathway).  Department of Health NSW; (09-Jun-2011).  Available from: </a:t>
            </a:r>
            <a:r>
              <a:rPr lang="en-US" sz="2000" dirty="0" smtClean="0">
                <a:hlinkClick r:id="rId4"/>
              </a:rPr>
              <a:t>http://www.health.nsw.gov.au/policies/pd/2011/pdf/PD2011_037.pdf</a:t>
            </a:r>
            <a:r>
              <a:rPr lang="en-US" sz="2000" dirty="0" smtClean="0"/>
              <a:t> [Accessed June 2012]</a:t>
            </a:r>
          </a:p>
          <a:p>
            <a:pPr>
              <a:buNone/>
            </a:pPr>
            <a:endParaRPr lang="en-GB" sz="2000" dirty="0"/>
          </a:p>
        </p:txBody>
      </p:sp>
      <p:sp>
        <p:nvSpPr>
          <p:cNvPr id="4" name="Date Placeholder 3"/>
          <p:cNvSpPr>
            <a:spLocks noGrp="1"/>
          </p:cNvSpPr>
          <p:nvPr>
            <p:ph type="dt" sz="half" idx="10"/>
          </p:nvPr>
        </p:nvSpPr>
        <p:spPr/>
        <p:txBody>
          <a:bodyPr/>
          <a:lstStyle/>
          <a:p>
            <a:fld id="{9491D558-566B-41ED-BDF6-BE32FBB0227F}" type="datetime6">
              <a:rPr lang="en-AU" smtClean="0"/>
              <a:pPr/>
              <a:t>August 12</a:t>
            </a:fld>
            <a:endParaRPr lang="en-AU"/>
          </a:p>
        </p:txBody>
      </p:sp>
      <p:sp>
        <p:nvSpPr>
          <p:cNvPr id="5" name="Footer Placeholder 4"/>
          <p:cNvSpPr>
            <a:spLocks noGrp="1"/>
          </p:cNvSpPr>
          <p:nvPr>
            <p:ph type="ftr" sz="quarter" idx="11"/>
          </p:nvPr>
        </p:nvSpPr>
        <p:spPr/>
        <p:txBody>
          <a:bodyPr/>
          <a:lstStyle/>
          <a:p>
            <a:r>
              <a:rPr lang="en-AU" smtClean="0"/>
              <a:t>© Health Workforce Australia</a:t>
            </a:r>
            <a:endParaRPr lang="en-AU"/>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normAutofit/>
          </a:bodyPr>
          <a:lstStyle/>
          <a:p>
            <a:r>
              <a:rPr lang="en-AU" sz="2000" b="1" dirty="0" smtClean="0"/>
              <a:t>Acknowledgments</a:t>
            </a:r>
            <a:endParaRPr lang="en-AU" sz="2000" b="1" dirty="0"/>
          </a:p>
        </p:txBody>
      </p:sp>
      <p:sp>
        <p:nvSpPr>
          <p:cNvPr id="7" name="Content Placeholder 6"/>
          <p:cNvSpPr>
            <a:spLocks noGrp="1"/>
          </p:cNvSpPr>
          <p:nvPr>
            <p:ph sz="half" idx="2"/>
          </p:nvPr>
        </p:nvSpPr>
        <p:spPr>
          <a:xfrm>
            <a:off x="971600" y="1124744"/>
            <a:ext cx="7344816" cy="5256584"/>
          </a:xfrm>
        </p:spPr>
        <p:txBody>
          <a:bodyPr>
            <a:normAutofit fontScale="62500" lnSpcReduction="20000"/>
          </a:bodyPr>
          <a:lstStyle/>
          <a:p>
            <a:pPr marL="0" indent="0">
              <a:buNone/>
            </a:pPr>
            <a:r>
              <a:rPr lang="en-AU" b="1" dirty="0" smtClean="0"/>
              <a:t>C1 Topic expert author</a:t>
            </a:r>
            <a:r>
              <a:rPr lang="en-AU" dirty="0" smtClean="0"/>
              <a:t>: John Kennedy</a:t>
            </a:r>
          </a:p>
          <a:p>
            <a:pPr marL="0" indent="0">
              <a:buNone/>
            </a:pPr>
            <a:r>
              <a:rPr lang="en-AU" b="1" dirty="0" smtClean="0"/>
              <a:t>C1 Simulation session author: </a:t>
            </a:r>
            <a:r>
              <a:rPr lang="en-AU" dirty="0" smtClean="0"/>
              <a:t>Morgan Sherwood</a:t>
            </a:r>
          </a:p>
          <a:p>
            <a:pPr>
              <a:buNone/>
            </a:pPr>
            <a:r>
              <a:rPr lang="en-AU" b="1" dirty="0" smtClean="0"/>
              <a:t>Cardiac Module Expert Working Party and Peer Review Team</a:t>
            </a:r>
            <a:r>
              <a:rPr lang="en-AU" dirty="0" smtClean="0"/>
              <a:t/>
            </a:r>
            <a:br>
              <a:rPr lang="en-AU" dirty="0" smtClean="0"/>
            </a:br>
            <a:r>
              <a:rPr lang="en-AU" dirty="0" smtClean="0"/>
              <a:t>Michael </a:t>
            </a:r>
            <a:r>
              <a:rPr lang="en-AU" dirty="0" err="1" smtClean="0"/>
              <a:t>Bastick</a:t>
            </a:r>
            <a:r>
              <a:rPr lang="en-AU" dirty="0" smtClean="0"/>
              <a:t> FACEM Gosford Hospital</a:t>
            </a:r>
            <a:br>
              <a:rPr lang="en-AU" dirty="0" smtClean="0"/>
            </a:br>
            <a:r>
              <a:rPr lang="en-AU" dirty="0" smtClean="0"/>
              <a:t>Sandra Cheng Simulation Fellow SCSSC</a:t>
            </a:r>
            <a:br>
              <a:rPr lang="en-AU" dirty="0" smtClean="0"/>
            </a:br>
            <a:r>
              <a:rPr lang="en-AU" dirty="0" smtClean="0"/>
              <a:t>John Kennedy FACEM Royal North Shore Hospital</a:t>
            </a:r>
            <a:br>
              <a:rPr lang="en-AU" dirty="0" smtClean="0"/>
            </a:br>
            <a:r>
              <a:rPr lang="en-AU" dirty="0" smtClean="0"/>
              <a:t>Marian Lee FACEM Prince of Wales Hospital</a:t>
            </a:r>
            <a:br>
              <a:rPr lang="en-AU" dirty="0" smtClean="0"/>
            </a:br>
            <a:r>
              <a:rPr lang="en-AU" dirty="0" smtClean="0"/>
              <a:t>John McKenzie FACEM Australian Institute for Clinical Education (AICE)</a:t>
            </a:r>
            <a:br>
              <a:rPr lang="en-AU" dirty="0" smtClean="0"/>
            </a:br>
            <a:r>
              <a:rPr lang="en-AU" dirty="0" smtClean="0"/>
              <a:t>Timothy Tan Simulation Fellow SCSSC</a:t>
            </a:r>
          </a:p>
          <a:p>
            <a:pPr>
              <a:buNone/>
            </a:pPr>
            <a:r>
              <a:rPr lang="en-AU" dirty="0" smtClean="0"/>
              <a:t>	Clare Richmond FACEM Royal Prince Alfred Hospital</a:t>
            </a:r>
            <a:br>
              <a:rPr lang="en-AU" dirty="0" smtClean="0"/>
            </a:br>
            <a:r>
              <a:rPr lang="en-AU" dirty="0" smtClean="0"/>
              <a:t>Morgan Sherwood Simulation Fellow SCSSC</a:t>
            </a:r>
          </a:p>
          <a:p>
            <a:pPr>
              <a:buNone/>
            </a:pPr>
            <a:r>
              <a:rPr lang="en-AU" dirty="0" smtClean="0"/>
              <a:t>	John Vassiliadis FACEM Royal North Shore Hospital</a:t>
            </a:r>
          </a:p>
          <a:p>
            <a:pPr marL="0" indent="0">
              <a:buNone/>
            </a:pPr>
            <a:endParaRPr lang="en-AU" b="1" dirty="0" smtClean="0"/>
          </a:p>
          <a:p>
            <a:pPr marL="0" indent="0">
              <a:buNone/>
            </a:pPr>
            <a:r>
              <a:rPr lang="en-AU" b="1" dirty="0" smtClean="0"/>
              <a:t>Educational consultants:</a:t>
            </a:r>
          </a:p>
          <a:p>
            <a:pPr>
              <a:buNone/>
            </a:pPr>
            <a:r>
              <a:rPr lang="en-AU" dirty="0" smtClean="0"/>
              <a:t>	Stephanie O’Regan Nurse Educator SCSSC</a:t>
            </a:r>
            <a:br>
              <a:rPr lang="en-AU" dirty="0" smtClean="0"/>
            </a:br>
            <a:r>
              <a:rPr lang="en-AU" dirty="0" smtClean="0"/>
              <a:t>Leonie Watterson Director Simulation Division SCSSC</a:t>
            </a:r>
            <a:br>
              <a:rPr lang="en-AU" dirty="0" smtClean="0"/>
            </a:br>
            <a:r>
              <a:rPr lang="en-AU" dirty="0" smtClean="0"/>
              <a:t>John Vassiliadis Deputy Director SCSSC</a:t>
            </a:r>
          </a:p>
          <a:p>
            <a:pPr>
              <a:buNone/>
            </a:pPr>
            <a:r>
              <a:rPr lang="en-AU" dirty="0" smtClean="0"/>
              <a:t>	Clare Richmond FACEM Royal Prince Alfred Hospital</a:t>
            </a:r>
            <a:br>
              <a:rPr lang="en-AU" dirty="0" smtClean="0"/>
            </a:br>
            <a:r>
              <a:rPr lang="en-AU" dirty="0" smtClean="0"/>
              <a:t>Morgan Sherwood Simulation Fellow SCSSC</a:t>
            </a:r>
          </a:p>
          <a:p>
            <a:pPr>
              <a:buNone/>
            </a:pPr>
            <a:endParaRPr lang="en-AU" dirty="0" smtClean="0"/>
          </a:p>
          <a:p>
            <a:endParaRPr lang="en-AU" dirty="0"/>
          </a:p>
        </p:txBody>
      </p:sp>
      <p:sp>
        <p:nvSpPr>
          <p:cNvPr id="2" name="Date Placeholder 1"/>
          <p:cNvSpPr>
            <a:spLocks noGrp="1"/>
          </p:cNvSpPr>
          <p:nvPr>
            <p:ph type="dt" sz="half" idx="10"/>
          </p:nvPr>
        </p:nvSpPr>
        <p:spPr/>
        <p:txBody>
          <a:bodyPr/>
          <a:lstStyle/>
          <a:p>
            <a:fld id="{7B7C0854-4655-4B3A-A526-B1DA0F56AD08}" type="datetime6">
              <a:rPr lang="en-AU" smtClean="0"/>
              <a:pPr/>
              <a:t>August 12</a:t>
            </a:fld>
            <a:endParaRPr lang="en-AU"/>
          </a:p>
        </p:txBody>
      </p:sp>
      <p:sp>
        <p:nvSpPr>
          <p:cNvPr id="4" name="Footer Placeholder 3"/>
          <p:cNvSpPr>
            <a:spLocks noGrp="1"/>
          </p:cNvSpPr>
          <p:nvPr>
            <p:ph type="ftr" sz="quarter" idx="11"/>
          </p:nvPr>
        </p:nvSpPr>
        <p:spPr/>
        <p:txBody>
          <a:bodyPr/>
          <a:lstStyle/>
          <a:p>
            <a:r>
              <a:rPr lang="en-AU" dirty="0" smtClean="0"/>
              <a:t>© Health Workforce Australia</a:t>
            </a:r>
            <a:endParaRPr lang="en-AU" dirty="0"/>
          </a:p>
        </p:txBody>
      </p:sp>
    </p:spTree>
    <p:extLst>
      <p:ext uri="{BB962C8B-B14F-4D97-AF65-F5344CB8AC3E}">
        <p14:creationId xmlns:p14="http://schemas.microsoft.com/office/powerpoint/2010/main" val="388011906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ctrTitle"/>
          </p:nvPr>
        </p:nvSpPr>
        <p:spPr>
          <a:xfrm>
            <a:off x="683568" y="404664"/>
            <a:ext cx="7772400" cy="2808312"/>
          </a:xfrm>
        </p:spPr>
        <p:txBody>
          <a:bodyPr>
            <a:normAutofit/>
          </a:bodyPr>
          <a:lstStyle/>
          <a:p>
            <a:r>
              <a:rPr lang="en-AU" sz="3200" dirty="0" smtClean="0">
                <a:latin typeface="+mn-lt"/>
              </a:rPr>
              <a:t>Disclaimer</a:t>
            </a:r>
            <a:r>
              <a:rPr lang="en-AU" sz="3200" dirty="0" smtClean="0"/>
              <a:t/>
            </a:r>
            <a:br>
              <a:rPr lang="en-AU" sz="3200" dirty="0" smtClean="0"/>
            </a:br>
            <a:r>
              <a:rPr lang="en-AU" sz="1600" dirty="0" smtClean="0"/>
              <a:t/>
            </a:r>
            <a:br>
              <a:rPr lang="en-AU" sz="1600" dirty="0" smtClean="0"/>
            </a:br>
            <a:r>
              <a:rPr lang="en-US" sz="2000" dirty="0" smtClean="0">
                <a:latin typeface="+mn-lt"/>
              </a:rPr>
              <a:t>Care has been taken to confirm the accuracy of the information presented and to describe generally accepted practices.  However the authors, editor and publisher are not responsible for errors or omissions or for any consequences from the application of the information in this presentation and make no warranty, express or implied, with respect to the contents of the presentation.</a:t>
            </a:r>
            <a:endParaRPr lang="en-GB" sz="2000" dirty="0">
              <a:latin typeface="+mn-lt"/>
            </a:endParaRPr>
          </a:p>
        </p:txBody>
      </p:sp>
      <p:sp>
        <p:nvSpPr>
          <p:cNvPr id="9" name="Subtitle 8"/>
          <p:cNvSpPr>
            <a:spLocks noGrp="1"/>
          </p:cNvSpPr>
          <p:nvPr>
            <p:ph type="subTitle" idx="1"/>
          </p:nvPr>
        </p:nvSpPr>
        <p:spPr>
          <a:xfrm>
            <a:off x="685800" y="3886200"/>
            <a:ext cx="7772400" cy="1752600"/>
          </a:xfrm>
        </p:spPr>
        <p:txBody>
          <a:bodyPr>
            <a:normAutofit fontScale="92500" lnSpcReduction="20000"/>
          </a:bodyPr>
          <a:lstStyle/>
          <a:p>
            <a:r>
              <a:rPr lang="en-US" dirty="0" smtClean="0">
                <a:solidFill>
                  <a:srgbClr val="000000"/>
                </a:solidFill>
              </a:rPr>
              <a:t>Copyright and Permission to </a:t>
            </a:r>
            <a:r>
              <a:rPr lang="en-US" dirty="0" smtClean="0">
                <a:solidFill>
                  <a:srgbClr val="000000"/>
                </a:solidFill>
                <a:latin typeface="+mj-lt"/>
              </a:rPr>
              <a:t>Reproduce</a:t>
            </a:r>
          </a:p>
          <a:p>
            <a:endParaRPr lang="en-US" sz="1600" dirty="0" smtClean="0">
              <a:solidFill>
                <a:srgbClr val="000000"/>
              </a:solidFill>
              <a:latin typeface="+mj-lt"/>
            </a:endParaRPr>
          </a:p>
          <a:p>
            <a:r>
              <a:rPr lang="en-US" sz="2200" dirty="0" smtClean="0">
                <a:solidFill>
                  <a:srgbClr val="000000"/>
                </a:solidFill>
              </a:rPr>
              <a:t>This work is copyright. It may be reproduced for study or training purposes subject to the inclusion of an acknowledgement of the source: Health Workforce Australia EdWISE program. It may not be reproduced for commercial usage or sale. </a:t>
            </a:r>
          </a:p>
          <a:p>
            <a:endParaRPr lang="en-GB" dirty="0"/>
          </a:p>
        </p:txBody>
      </p:sp>
      <p:sp>
        <p:nvSpPr>
          <p:cNvPr id="2" name="Date Placeholder 1"/>
          <p:cNvSpPr>
            <a:spLocks noGrp="1"/>
          </p:cNvSpPr>
          <p:nvPr>
            <p:ph type="dt" sz="half" idx="10"/>
          </p:nvPr>
        </p:nvSpPr>
        <p:spPr/>
        <p:txBody>
          <a:bodyPr/>
          <a:lstStyle/>
          <a:p>
            <a:pPr>
              <a:defRPr/>
            </a:pPr>
            <a:fld id="{7E91A47E-8A9E-4EB5-861A-6E5EB82E09A2}" type="datetime6">
              <a:rPr lang="en-AU" smtClean="0"/>
              <a:pPr>
                <a:defRPr/>
              </a:pPr>
              <a:t>August 12</a:t>
            </a:fld>
            <a:endParaRPr lang="en-AU"/>
          </a:p>
        </p:txBody>
      </p:sp>
      <p:sp>
        <p:nvSpPr>
          <p:cNvPr id="3" name="Footer Placeholder 2"/>
          <p:cNvSpPr>
            <a:spLocks noGrp="1"/>
          </p:cNvSpPr>
          <p:nvPr>
            <p:ph type="ftr" sz="quarter" idx="11"/>
          </p:nvPr>
        </p:nvSpPr>
        <p:spPr/>
        <p:txBody>
          <a:bodyPr/>
          <a:lstStyle/>
          <a:p>
            <a:pPr>
              <a:defRPr/>
            </a:pPr>
            <a:r>
              <a:rPr lang="en-AU" smtClean="0"/>
              <a:t>© Health Workforce Australia</a:t>
            </a:r>
            <a:endParaRPr lang="en-AU"/>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AU" dirty="0" smtClean="0"/>
              <a:t>Introductions</a:t>
            </a:r>
            <a:endParaRPr lang="en-AU" dirty="0"/>
          </a:p>
        </p:txBody>
      </p:sp>
      <p:sp>
        <p:nvSpPr>
          <p:cNvPr id="4" name="Date Placeholder 3"/>
          <p:cNvSpPr>
            <a:spLocks noGrp="1"/>
          </p:cNvSpPr>
          <p:nvPr>
            <p:ph type="dt" sz="half" idx="10"/>
          </p:nvPr>
        </p:nvSpPr>
        <p:spPr/>
        <p:txBody>
          <a:bodyPr/>
          <a:lstStyle/>
          <a:p>
            <a:fld id="{EE3C8649-DED5-4CC7-B4EC-690EC62BD50D}" type="datetime6">
              <a:rPr lang="en-AU" smtClean="0"/>
              <a:pPr/>
              <a:t>August 12</a:t>
            </a:fld>
            <a:endParaRPr lang="en-AU"/>
          </a:p>
        </p:txBody>
      </p:sp>
      <p:sp>
        <p:nvSpPr>
          <p:cNvPr id="5" name="Footer Placeholder 4"/>
          <p:cNvSpPr>
            <a:spLocks noGrp="1"/>
          </p:cNvSpPr>
          <p:nvPr>
            <p:ph type="ftr" sz="quarter" idx="11"/>
          </p:nvPr>
        </p:nvSpPr>
        <p:spPr/>
        <p:txBody>
          <a:bodyPr/>
          <a:lstStyle/>
          <a:p>
            <a:r>
              <a:rPr lang="en-AU" smtClean="0"/>
              <a:t>© Health Workforce Australia</a:t>
            </a:r>
            <a:endParaRPr lang="en-AU"/>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339752" y="1628800"/>
            <a:ext cx="4464496" cy="3344062"/>
          </a:xfrm>
          <a:prstGeom prst="rect">
            <a:avLst/>
          </a:prstGeom>
        </p:spPr>
      </p:pic>
    </p:spTree>
    <p:extLst>
      <p:ext uri="{BB962C8B-B14F-4D97-AF65-F5344CB8AC3E}">
        <p14:creationId xmlns:p14="http://schemas.microsoft.com/office/powerpoint/2010/main" val="17396452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7"/>
          <p:cNvSpPr>
            <a:spLocks noGrp="1"/>
          </p:cNvSpPr>
          <p:nvPr>
            <p:ph type="title"/>
          </p:nvPr>
        </p:nvSpPr>
        <p:spPr/>
        <p:txBody>
          <a:bodyPr/>
          <a:lstStyle/>
          <a:p>
            <a:pPr eaLnBrk="1" hangingPunct="1"/>
            <a:r>
              <a:rPr lang="en-AU" dirty="0" smtClean="0">
                <a:ea typeface="ＭＳ Ｐゴシック" charset="-128"/>
              </a:rPr>
              <a:t>General Aims</a:t>
            </a:r>
          </a:p>
        </p:txBody>
      </p:sp>
      <p:sp>
        <p:nvSpPr>
          <p:cNvPr id="15362" name="Content Placeholder 8"/>
          <p:cNvSpPr>
            <a:spLocks noGrp="1"/>
          </p:cNvSpPr>
          <p:nvPr>
            <p:ph idx="1"/>
          </p:nvPr>
        </p:nvSpPr>
        <p:spPr>
          <a:xfrm>
            <a:off x="457200" y="2060848"/>
            <a:ext cx="8229600" cy="3636690"/>
          </a:xfrm>
        </p:spPr>
        <p:txBody>
          <a:bodyPr/>
          <a:lstStyle/>
          <a:p>
            <a:pPr eaLnBrk="1" hangingPunct="1"/>
            <a:r>
              <a:rPr lang="en-AU" dirty="0" smtClean="0">
                <a:ea typeface="ＭＳ Ｐゴシック" charset="-128"/>
              </a:rPr>
              <a:t>Learn in a team setting</a:t>
            </a:r>
          </a:p>
          <a:p>
            <a:pPr eaLnBrk="1" hangingPunct="1"/>
            <a:r>
              <a:rPr lang="en-AU" dirty="0" smtClean="0">
                <a:ea typeface="ＭＳ Ｐゴシック" charset="-128"/>
              </a:rPr>
              <a:t>Blend clinical skills with team skills</a:t>
            </a:r>
          </a:p>
          <a:p>
            <a:pPr eaLnBrk="1" hangingPunct="1"/>
            <a:r>
              <a:rPr lang="en-AU" dirty="0" smtClean="0">
                <a:ea typeface="ＭＳ Ｐゴシック" charset="-128"/>
              </a:rPr>
              <a:t>Reflect critically on practice</a:t>
            </a:r>
          </a:p>
        </p:txBody>
      </p:sp>
      <p:sp>
        <p:nvSpPr>
          <p:cNvPr id="2" name="Date Placeholder 1"/>
          <p:cNvSpPr>
            <a:spLocks noGrp="1"/>
          </p:cNvSpPr>
          <p:nvPr>
            <p:ph type="dt" sz="half" idx="10"/>
          </p:nvPr>
        </p:nvSpPr>
        <p:spPr>
          <a:xfrm>
            <a:off x="251520" y="6525344"/>
            <a:ext cx="730424" cy="268139"/>
          </a:xfrm>
        </p:spPr>
        <p:txBody>
          <a:bodyPr/>
          <a:lstStyle/>
          <a:p>
            <a:fld id="{1049A69C-5DA9-4F8B-AF55-49C06D830944}" type="datetime6">
              <a:rPr lang="en-AU" smtClean="0"/>
              <a:pPr/>
              <a:t>August 12</a:t>
            </a:fld>
            <a:endParaRPr lang="en-AU" dirty="0"/>
          </a:p>
        </p:txBody>
      </p:sp>
      <p:sp>
        <p:nvSpPr>
          <p:cNvPr id="3" name="Footer Placeholder 2"/>
          <p:cNvSpPr>
            <a:spLocks noGrp="1"/>
          </p:cNvSpPr>
          <p:nvPr>
            <p:ph type="ftr" sz="quarter" idx="11"/>
          </p:nvPr>
        </p:nvSpPr>
        <p:spPr>
          <a:xfrm>
            <a:off x="6732240" y="6453336"/>
            <a:ext cx="2160240" cy="365125"/>
          </a:xfrm>
        </p:spPr>
        <p:txBody>
          <a:bodyPr/>
          <a:lstStyle/>
          <a:p>
            <a:r>
              <a:rPr lang="en-AU" dirty="0" smtClean="0"/>
              <a:t>© Health Workforce Australia</a:t>
            </a:r>
            <a:endParaRPr lang="en-AU" dirty="0"/>
          </a:p>
        </p:txBody>
      </p:sp>
    </p:spTree>
    <p:extLst>
      <p:ext uri="{BB962C8B-B14F-4D97-AF65-F5344CB8AC3E}">
        <p14:creationId xmlns:p14="http://schemas.microsoft.com/office/powerpoint/2010/main" val="281471033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7"/>
          <p:cNvSpPr>
            <a:spLocks noGrp="1"/>
          </p:cNvSpPr>
          <p:nvPr>
            <p:ph type="title"/>
          </p:nvPr>
        </p:nvSpPr>
        <p:spPr/>
        <p:txBody>
          <a:bodyPr/>
          <a:lstStyle/>
          <a:p>
            <a:pPr eaLnBrk="1" hangingPunct="1"/>
            <a:r>
              <a:rPr lang="en-AU" dirty="0" smtClean="0">
                <a:ea typeface="ＭＳ Ｐゴシック" charset="-128"/>
              </a:rPr>
              <a:t>Ground Rules</a:t>
            </a:r>
          </a:p>
        </p:txBody>
      </p:sp>
      <p:sp>
        <p:nvSpPr>
          <p:cNvPr id="16386" name="Content Placeholder 8"/>
          <p:cNvSpPr>
            <a:spLocks noGrp="1"/>
          </p:cNvSpPr>
          <p:nvPr>
            <p:ph idx="1"/>
          </p:nvPr>
        </p:nvSpPr>
        <p:spPr>
          <a:xfrm>
            <a:off x="457200" y="1295400"/>
            <a:ext cx="8229600" cy="4572000"/>
          </a:xfrm>
        </p:spPr>
        <p:txBody>
          <a:bodyPr>
            <a:normAutofit/>
          </a:bodyPr>
          <a:lstStyle/>
          <a:p>
            <a:pPr eaLnBrk="1" hangingPunct="1"/>
            <a:r>
              <a:rPr lang="en-AU" sz="3600" dirty="0" smtClean="0">
                <a:ea typeface="ＭＳ Ｐゴシック" charset="-128"/>
              </a:rPr>
              <a:t>Participation</a:t>
            </a:r>
          </a:p>
          <a:p>
            <a:pPr eaLnBrk="1" hangingPunct="1"/>
            <a:r>
              <a:rPr lang="en-AU" sz="3600" dirty="0" smtClean="0">
                <a:ea typeface="ＭＳ Ｐゴシック" charset="-128"/>
              </a:rPr>
              <a:t>Privacy</a:t>
            </a:r>
          </a:p>
          <a:p>
            <a:pPr eaLnBrk="1" hangingPunct="1"/>
            <a:r>
              <a:rPr lang="en-AU" sz="3600" dirty="0" smtClean="0">
                <a:ea typeface="ＭＳ Ｐゴシック" charset="-128"/>
              </a:rPr>
              <a:t>Confidentiality</a:t>
            </a:r>
          </a:p>
          <a:p>
            <a:pPr eaLnBrk="1" hangingPunct="1"/>
            <a:r>
              <a:rPr lang="en-AU" sz="3600" dirty="0" smtClean="0">
                <a:ea typeface="ＭＳ Ｐゴシック" charset="-128"/>
              </a:rPr>
              <a:t>Disclaimer</a:t>
            </a:r>
          </a:p>
          <a:p>
            <a:pPr eaLnBrk="1" hangingPunct="1"/>
            <a:r>
              <a:rPr lang="en-AU" sz="3600" dirty="0" smtClean="0">
                <a:ea typeface="ＭＳ Ｐゴシック" charset="-128"/>
              </a:rPr>
              <a:t>Debriefing</a:t>
            </a:r>
          </a:p>
          <a:p>
            <a:pPr eaLnBrk="1" hangingPunct="1"/>
            <a:r>
              <a:rPr lang="en-AU" sz="3600" dirty="0" smtClean="0">
                <a:ea typeface="ＭＳ Ｐゴシック" charset="-128"/>
              </a:rPr>
              <a:t>Mobile phones</a:t>
            </a:r>
          </a:p>
        </p:txBody>
      </p:sp>
      <p:sp>
        <p:nvSpPr>
          <p:cNvPr id="16387" name="Footer Placeholder 6"/>
          <p:cNvSpPr>
            <a:spLocks noGrp="1"/>
          </p:cNvSpPr>
          <p:nvPr>
            <p:ph type="ftr" sz="quarter" idx="10"/>
          </p:nvPr>
        </p:nvSpPr>
        <p:spPr bwMode="auto">
          <a:xfrm>
            <a:off x="6804248" y="6453336"/>
            <a:ext cx="2088232" cy="40466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Calibri" pitchFamily="34" charset="0"/>
                <a:ea typeface="ＭＳ Ｐゴシック" charset="-128"/>
              </a:defRPr>
            </a:lvl1pPr>
            <a:lvl2pPr marL="742950" indent="-285750" eaLnBrk="0" hangingPunct="0">
              <a:defRPr sz="2400">
                <a:solidFill>
                  <a:schemeClr val="tx1"/>
                </a:solidFill>
                <a:latin typeface="Calibri" pitchFamily="34" charset="0"/>
                <a:ea typeface="ＭＳ Ｐゴシック" charset="-128"/>
              </a:defRPr>
            </a:lvl2pPr>
            <a:lvl3pPr marL="1143000" indent="-228600" eaLnBrk="0" hangingPunct="0">
              <a:defRPr sz="2400">
                <a:solidFill>
                  <a:schemeClr val="tx1"/>
                </a:solidFill>
                <a:latin typeface="Calibri" pitchFamily="34" charset="0"/>
                <a:ea typeface="ＭＳ Ｐゴシック" charset="-128"/>
              </a:defRPr>
            </a:lvl3pPr>
            <a:lvl4pPr marL="1600200" indent="-228600" eaLnBrk="0" hangingPunct="0">
              <a:defRPr sz="2400">
                <a:solidFill>
                  <a:schemeClr val="tx1"/>
                </a:solidFill>
                <a:latin typeface="Calibri" pitchFamily="34" charset="0"/>
                <a:ea typeface="ＭＳ Ｐゴシック" charset="-128"/>
              </a:defRPr>
            </a:lvl4pPr>
            <a:lvl5pPr marL="2057400" indent="-228600" eaLnBrk="0" hangingPunct="0">
              <a:defRPr sz="2400">
                <a:solidFill>
                  <a:schemeClr val="tx1"/>
                </a:solidFill>
                <a:latin typeface="Calibri" pitchFamily="34" charset="0"/>
                <a:ea typeface="ＭＳ Ｐゴシック" charset="-128"/>
              </a:defRPr>
            </a:lvl5pPr>
            <a:lvl6pPr marL="2514600" indent="-228600" eaLnBrk="0" fontAlgn="base" hangingPunct="0">
              <a:spcBef>
                <a:spcPct val="0"/>
              </a:spcBef>
              <a:spcAft>
                <a:spcPct val="0"/>
              </a:spcAft>
              <a:defRPr sz="2400">
                <a:solidFill>
                  <a:schemeClr val="tx1"/>
                </a:solidFill>
                <a:latin typeface="Calibri" pitchFamily="34" charset="0"/>
                <a:ea typeface="ＭＳ Ｐゴシック" charset="-128"/>
              </a:defRPr>
            </a:lvl6pPr>
            <a:lvl7pPr marL="2971800" indent="-228600" eaLnBrk="0" fontAlgn="base" hangingPunct="0">
              <a:spcBef>
                <a:spcPct val="0"/>
              </a:spcBef>
              <a:spcAft>
                <a:spcPct val="0"/>
              </a:spcAft>
              <a:defRPr sz="2400">
                <a:solidFill>
                  <a:schemeClr val="tx1"/>
                </a:solidFill>
                <a:latin typeface="Calibri" pitchFamily="34" charset="0"/>
                <a:ea typeface="ＭＳ Ｐゴシック" charset="-128"/>
              </a:defRPr>
            </a:lvl7pPr>
            <a:lvl8pPr marL="3429000" indent="-228600" eaLnBrk="0" fontAlgn="base" hangingPunct="0">
              <a:spcBef>
                <a:spcPct val="0"/>
              </a:spcBef>
              <a:spcAft>
                <a:spcPct val="0"/>
              </a:spcAft>
              <a:defRPr sz="2400">
                <a:solidFill>
                  <a:schemeClr val="tx1"/>
                </a:solidFill>
                <a:latin typeface="Calibri" pitchFamily="34" charset="0"/>
                <a:ea typeface="ＭＳ Ｐゴシック" charset="-128"/>
              </a:defRPr>
            </a:lvl8pPr>
            <a:lvl9pPr marL="3886200" indent="-228600" eaLnBrk="0" fontAlgn="base" hangingPunct="0">
              <a:spcBef>
                <a:spcPct val="0"/>
              </a:spcBef>
              <a:spcAft>
                <a:spcPct val="0"/>
              </a:spcAft>
              <a:defRPr sz="2400">
                <a:solidFill>
                  <a:schemeClr val="tx1"/>
                </a:solidFill>
                <a:latin typeface="Calibri" pitchFamily="34" charset="0"/>
                <a:ea typeface="ＭＳ Ｐゴシック" charset="-128"/>
              </a:defRPr>
            </a:lvl9pPr>
          </a:lstStyle>
          <a:p>
            <a:pPr eaLnBrk="1" fontAlgn="base" hangingPunct="1">
              <a:spcBef>
                <a:spcPct val="0"/>
              </a:spcBef>
              <a:spcAft>
                <a:spcPct val="0"/>
              </a:spcAft>
            </a:pPr>
            <a:r>
              <a:rPr lang="en-AU" sz="900" dirty="0" smtClean="0">
                <a:solidFill>
                  <a:schemeClr val="bg1"/>
                </a:solidFill>
              </a:rPr>
              <a:t>© Health Workforce Australia</a:t>
            </a:r>
          </a:p>
        </p:txBody>
      </p:sp>
      <p:sp>
        <p:nvSpPr>
          <p:cNvPr id="2" name="Date Placeholder 1"/>
          <p:cNvSpPr>
            <a:spLocks noGrp="1"/>
          </p:cNvSpPr>
          <p:nvPr>
            <p:ph type="dt" sz="half" idx="10"/>
          </p:nvPr>
        </p:nvSpPr>
        <p:spPr>
          <a:xfrm>
            <a:off x="251520" y="6525344"/>
            <a:ext cx="730424" cy="268139"/>
          </a:xfrm>
        </p:spPr>
        <p:txBody>
          <a:bodyPr/>
          <a:lstStyle/>
          <a:p>
            <a:fld id="{7A2B537E-2BB7-4A6C-AB6F-952CBCB1F4AB}" type="datetime6">
              <a:rPr lang="en-AU" smtClean="0"/>
              <a:pPr/>
              <a:t>August 12</a:t>
            </a:fld>
            <a:endParaRPr lang="en-AU" dirty="0"/>
          </a:p>
        </p:txBody>
      </p:sp>
    </p:spTree>
    <p:extLst>
      <p:ext uri="{BB962C8B-B14F-4D97-AF65-F5344CB8AC3E}">
        <p14:creationId xmlns:p14="http://schemas.microsoft.com/office/powerpoint/2010/main" val="389406998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1"/>
          <p:cNvSpPr>
            <a:spLocks noGrp="1"/>
          </p:cNvSpPr>
          <p:nvPr>
            <p:ph type="title"/>
          </p:nvPr>
        </p:nvSpPr>
        <p:spPr/>
        <p:txBody>
          <a:bodyPr/>
          <a:lstStyle/>
          <a:p>
            <a:r>
              <a:rPr lang="en-AU" smtClean="0"/>
              <a:t>Objectives</a:t>
            </a:r>
          </a:p>
        </p:txBody>
      </p:sp>
      <p:sp>
        <p:nvSpPr>
          <p:cNvPr id="16386" name="Content Placeholder 2"/>
          <p:cNvSpPr>
            <a:spLocks noGrp="1"/>
          </p:cNvSpPr>
          <p:nvPr>
            <p:ph idx="1"/>
          </p:nvPr>
        </p:nvSpPr>
        <p:spPr/>
        <p:txBody>
          <a:bodyPr>
            <a:normAutofit lnSpcReduction="10000"/>
          </a:bodyPr>
          <a:lstStyle/>
          <a:p>
            <a:r>
              <a:rPr lang="en-AU" dirty="0" smtClean="0"/>
              <a:t>Understand  the process of triage </a:t>
            </a:r>
          </a:p>
          <a:p>
            <a:r>
              <a:rPr lang="en-AU" dirty="0" smtClean="0"/>
              <a:t>Be aware of the levels of seriousness of chest pain and their implications for treatment and outcome</a:t>
            </a:r>
          </a:p>
          <a:p>
            <a:r>
              <a:rPr lang="en-AU" dirty="0" smtClean="0"/>
              <a:t>Apply triage to chest pain </a:t>
            </a:r>
          </a:p>
          <a:p>
            <a:pPr lvl="1"/>
            <a:r>
              <a:rPr lang="en-AU" dirty="0" smtClean="0"/>
              <a:t>Triage categories</a:t>
            </a:r>
          </a:p>
          <a:p>
            <a:pPr lvl="1"/>
            <a:r>
              <a:rPr lang="en-AU" dirty="0" smtClean="0"/>
              <a:t>Discriminating cardiac versus non-cardiac pain</a:t>
            </a:r>
          </a:p>
          <a:p>
            <a:pPr lvl="1"/>
            <a:r>
              <a:rPr lang="en-AU" dirty="0" smtClean="0"/>
              <a:t>Discharge and transfer pathways</a:t>
            </a:r>
          </a:p>
          <a:p>
            <a:r>
              <a:rPr lang="en-AU" dirty="0" smtClean="0"/>
              <a:t>Practice the ISBAR handover</a:t>
            </a:r>
          </a:p>
        </p:txBody>
      </p:sp>
      <p:sp>
        <p:nvSpPr>
          <p:cNvPr id="2" name="Date Placeholder 1"/>
          <p:cNvSpPr>
            <a:spLocks noGrp="1"/>
          </p:cNvSpPr>
          <p:nvPr>
            <p:ph type="dt" sz="half" idx="10"/>
          </p:nvPr>
        </p:nvSpPr>
        <p:spPr/>
        <p:txBody>
          <a:bodyPr/>
          <a:lstStyle/>
          <a:p>
            <a:fld id="{71ED781B-5B41-4B5D-AAC0-2BDB7C8161E2}" type="datetime6">
              <a:rPr lang="en-AU" smtClean="0"/>
              <a:pPr/>
              <a:t>August 12</a:t>
            </a:fld>
            <a:endParaRPr lang="en-AU"/>
          </a:p>
        </p:txBody>
      </p:sp>
      <p:sp>
        <p:nvSpPr>
          <p:cNvPr id="3" name="Footer Placeholder 2"/>
          <p:cNvSpPr>
            <a:spLocks noGrp="1"/>
          </p:cNvSpPr>
          <p:nvPr>
            <p:ph type="ftr" sz="quarter" idx="11"/>
          </p:nvPr>
        </p:nvSpPr>
        <p:spPr/>
        <p:txBody>
          <a:bodyPr/>
          <a:lstStyle/>
          <a:p>
            <a:r>
              <a:rPr lang="en-AU" smtClean="0"/>
              <a:t>© Health Workforce Australia</a:t>
            </a:r>
            <a:endParaRPr lang="en-AU"/>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p:nvPr>
        </p:nvSpPr>
        <p:spPr/>
        <p:txBody>
          <a:bodyPr/>
          <a:lstStyle/>
          <a:p>
            <a:r>
              <a:rPr lang="en-AU" dirty="0" smtClean="0"/>
              <a:t>Introduction</a:t>
            </a:r>
          </a:p>
        </p:txBody>
      </p:sp>
      <p:sp>
        <p:nvSpPr>
          <p:cNvPr id="3" name="Content Placeholder 2"/>
          <p:cNvSpPr>
            <a:spLocks noGrp="1"/>
          </p:cNvSpPr>
          <p:nvPr>
            <p:ph idx="1"/>
          </p:nvPr>
        </p:nvSpPr>
        <p:spPr/>
        <p:txBody>
          <a:bodyPr rtlCol="0">
            <a:normAutofit fontScale="92500"/>
          </a:bodyPr>
          <a:lstStyle/>
          <a:p>
            <a:pPr fontAlgn="auto">
              <a:spcAft>
                <a:spcPts val="0"/>
              </a:spcAft>
              <a:buFont typeface="Arial" pitchFamily="34" charset="0"/>
              <a:buChar char="•"/>
              <a:defRPr/>
            </a:pPr>
            <a:r>
              <a:rPr lang="en-AU" dirty="0" smtClean="0"/>
              <a:t>Chest pain is a common presentation to the Emergency Department ~ 5% of all presentations</a:t>
            </a:r>
          </a:p>
          <a:p>
            <a:pPr fontAlgn="auto">
              <a:spcAft>
                <a:spcPts val="0"/>
              </a:spcAft>
              <a:buFont typeface="Arial" pitchFamily="34" charset="0"/>
              <a:buChar char="•"/>
              <a:defRPr/>
            </a:pPr>
            <a:r>
              <a:rPr lang="en-AU" dirty="0" smtClean="0"/>
              <a:t>Possible causes include</a:t>
            </a:r>
          </a:p>
          <a:p>
            <a:pPr lvl="1" fontAlgn="auto">
              <a:spcAft>
                <a:spcPts val="0"/>
              </a:spcAft>
              <a:buFont typeface="Arial" pitchFamily="34" charset="0"/>
              <a:buChar char="–"/>
              <a:defRPr/>
            </a:pPr>
            <a:r>
              <a:rPr lang="en-AU" dirty="0" smtClean="0"/>
              <a:t>The serious</a:t>
            </a:r>
          </a:p>
          <a:p>
            <a:pPr lvl="2" fontAlgn="auto">
              <a:spcAft>
                <a:spcPts val="0"/>
              </a:spcAft>
              <a:buFont typeface="Arial" pitchFamily="34" charset="0"/>
              <a:buChar char="•"/>
              <a:defRPr/>
            </a:pPr>
            <a:r>
              <a:rPr lang="en-AU" dirty="0" smtClean="0"/>
              <a:t>E.g.  Acute cardiac event: </a:t>
            </a:r>
            <a:r>
              <a:rPr lang="en-AU" dirty="0" err="1" smtClean="0"/>
              <a:t>Ischaemic</a:t>
            </a:r>
            <a:r>
              <a:rPr lang="en-AU" dirty="0" smtClean="0"/>
              <a:t> Heart Disease: biggest killer - 15% of all deaths</a:t>
            </a:r>
          </a:p>
          <a:p>
            <a:pPr lvl="2" fontAlgn="auto">
              <a:spcAft>
                <a:spcPts val="0"/>
              </a:spcAft>
              <a:buFont typeface="Arial" pitchFamily="34" charset="0"/>
              <a:buChar char="•"/>
              <a:defRPr/>
            </a:pPr>
            <a:r>
              <a:rPr lang="en-AU" dirty="0" smtClean="0"/>
              <a:t>E.g. Non cardiac pain: PE, pneumothorax, pneumonia, aortic dissection…</a:t>
            </a:r>
          </a:p>
          <a:p>
            <a:pPr lvl="1" fontAlgn="auto">
              <a:spcAft>
                <a:spcPts val="0"/>
              </a:spcAft>
              <a:buFont typeface="Arial" pitchFamily="34" charset="0"/>
              <a:buChar char="–"/>
              <a:defRPr/>
            </a:pPr>
            <a:r>
              <a:rPr lang="en-AU" dirty="0" smtClean="0"/>
              <a:t>And the “trivial”</a:t>
            </a:r>
          </a:p>
          <a:p>
            <a:pPr lvl="2" fontAlgn="auto">
              <a:spcAft>
                <a:spcPts val="0"/>
              </a:spcAft>
              <a:buFont typeface="Arial" pitchFamily="34" charset="0"/>
              <a:buChar char="•"/>
              <a:defRPr/>
            </a:pPr>
            <a:r>
              <a:rPr lang="en-AU" dirty="0" smtClean="0"/>
              <a:t>E.g. </a:t>
            </a:r>
            <a:r>
              <a:rPr lang="en-AU" dirty="0" err="1" smtClean="0"/>
              <a:t>Costochondritis</a:t>
            </a:r>
            <a:r>
              <a:rPr lang="en-AU" dirty="0" smtClean="0"/>
              <a:t>, shingles, indigestion</a:t>
            </a:r>
          </a:p>
          <a:p>
            <a:pPr lvl="2" fontAlgn="auto">
              <a:spcAft>
                <a:spcPts val="0"/>
              </a:spcAft>
              <a:buFont typeface="Arial" pitchFamily="34" charset="0"/>
              <a:buChar char="•"/>
              <a:defRPr/>
            </a:pPr>
            <a:endParaRPr lang="en-AU" dirty="0"/>
          </a:p>
          <a:p>
            <a:pPr fontAlgn="auto">
              <a:spcAft>
                <a:spcPts val="0"/>
              </a:spcAft>
              <a:buFont typeface="Arial" pitchFamily="34" charset="0"/>
              <a:buChar char="•"/>
              <a:defRPr/>
            </a:pPr>
            <a:endParaRPr lang="en-AU" dirty="0" smtClean="0"/>
          </a:p>
          <a:p>
            <a:pPr fontAlgn="auto">
              <a:spcAft>
                <a:spcPts val="0"/>
              </a:spcAft>
              <a:buFont typeface="Arial" pitchFamily="34" charset="0"/>
              <a:buChar char="•"/>
              <a:defRPr/>
            </a:pPr>
            <a:endParaRPr lang="en-AU" dirty="0" smtClean="0"/>
          </a:p>
          <a:p>
            <a:pPr fontAlgn="auto">
              <a:spcAft>
                <a:spcPts val="0"/>
              </a:spcAft>
              <a:buFont typeface="Arial" pitchFamily="34" charset="0"/>
              <a:buChar char="•"/>
              <a:defRPr/>
            </a:pPr>
            <a:endParaRPr lang="en-AU" dirty="0"/>
          </a:p>
        </p:txBody>
      </p:sp>
      <p:sp>
        <p:nvSpPr>
          <p:cNvPr id="2" name="Date Placeholder 1"/>
          <p:cNvSpPr>
            <a:spLocks noGrp="1"/>
          </p:cNvSpPr>
          <p:nvPr>
            <p:ph type="dt" sz="half" idx="10"/>
          </p:nvPr>
        </p:nvSpPr>
        <p:spPr/>
        <p:txBody>
          <a:bodyPr/>
          <a:lstStyle/>
          <a:p>
            <a:fld id="{86D23F8D-B9A0-43D3-99EA-564DF26FBD2E}" type="datetime6">
              <a:rPr lang="en-AU" smtClean="0"/>
              <a:pPr/>
              <a:t>August 12</a:t>
            </a:fld>
            <a:endParaRPr lang="en-AU"/>
          </a:p>
        </p:txBody>
      </p:sp>
      <p:sp>
        <p:nvSpPr>
          <p:cNvPr id="4" name="Footer Placeholder 3"/>
          <p:cNvSpPr>
            <a:spLocks noGrp="1"/>
          </p:cNvSpPr>
          <p:nvPr>
            <p:ph type="ftr" sz="quarter" idx="11"/>
          </p:nvPr>
        </p:nvSpPr>
        <p:spPr/>
        <p:txBody>
          <a:bodyPr/>
          <a:lstStyle/>
          <a:p>
            <a:r>
              <a:rPr lang="en-AU" smtClean="0"/>
              <a:t>© Health Workforce Australia</a:t>
            </a:r>
            <a:endParaRPr lang="en-AU"/>
          </a:p>
        </p:txBody>
      </p:sp>
      <p:pic>
        <p:nvPicPr>
          <p:cNvPr id="106498" name="Picture 2" descr="surgeon02.jpg 17.3K">
            <a:hlinkClick r:id="rId3"/>
          </p:cNvPr>
          <p:cNvPicPr>
            <a:picLocks noChangeAspect="1" noChangeArrowheads="1"/>
          </p:cNvPicPr>
          <p:nvPr/>
        </p:nvPicPr>
        <p:blipFill>
          <a:blip r:embed="rId4" cstate="print"/>
          <a:srcRect/>
          <a:stretch>
            <a:fillRect/>
          </a:stretch>
        </p:blipFill>
        <p:spPr bwMode="auto">
          <a:xfrm>
            <a:off x="1" y="3212976"/>
            <a:ext cx="1115615" cy="1519741"/>
          </a:xfrm>
          <a:prstGeom prst="rect">
            <a:avLst/>
          </a:prstGeom>
          <a:noFill/>
        </p:spPr>
      </p:pic>
      <p:pic>
        <p:nvPicPr>
          <p:cNvPr id="106500" name="Picture 4" descr="bandaid02.jpg 14.6K">
            <a:hlinkClick r:id="rId3"/>
          </p:cNvPr>
          <p:cNvPicPr>
            <a:picLocks noChangeAspect="1" noChangeArrowheads="1"/>
          </p:cNvPicPr>
          <p:nvPr/>
        </p:nvPicPr>
        <p:blipFill>
          <a:blip r:embed="rId5" cstate="print"/>
          <a:srcRect/>
          <a:stretch>
            <a:fillRect/>
          </a:stretch>
        </p:blipFill>
        <p:spPr bwMode="auto">
          <a:xfrm>
            <a:off x="0" y="4869160"/>
            <a:ext cx="1269578" cy="862606"/>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title"/>
          </p:nvPr>
        </p:nvSpPr>
        <p:spPr/>
        <p:txBody>
          <a:bodyPr/>
          <a:lstStyle/>
          <a:p>
            <a:r>
              <a:rPr lang="en-AU" dirty="0" smtClean="0"/>
              <a:t>Triage</a:t>
            </a:r>
          </a:p>
        </p:txBody>
      </p:sp>
      <p:sp>
        <p:nvSpPr>
          <p:cNvPr id="3" name="Content Placeholder 2"/>
          <p:cNvSpPr>
            <a:spLocks noGrp="1"/>
          </p:cNvSpPr>
          <p:nvPr>
            <p:ph idx="1"/>
          </p:nvPr>
        </p:nvSpPr>
        <p:spPr/>
        <p:txBody>
          <a:bodyPr rtlCol="0">
            <a:normAutofit lnSpcReduction="10000"/>
          </a:bodyPr>
          <a:lstStyle/>
          <a:p>
            <a:pPr>
              <a:defRPr/>
            </a:pPr>
            <a:r>
              <a:rPr lang="en-AU" dirty="0" smtClean="0"/>
              <a:t>The aim of triage is to sort out the </a:t>
            </a:r>
            <a:r>
              <a:rPr lang="en-AU" u="sng" dirty="0" smtClean="0"/>
              <a:t>urgency</a:t>
            </a:r>
            <a:r>
              <a:rPr lang="en-AU" dirty="0" smtClean="0"/>
              <a:t> with which medical assessment should occur</a:t>
            </a:r>
            <a:endParaRPr lang="en-AU" u="sng" dirty="0" smtClean="0"/>
          </a:p>
          <a:p>
            <a:pPr>
              <a:defRPr/>
            </a:pPr>
            <a:r>
              <a:rPr lang="en-AU" dirty="0" smtClean="0"/>
              <a:t>This is based on </a:t>
            </a:r>
          </a:p>
          <a:p>
            <a:pPr lvl="1">
              <a:defRPr/>
            </a:pPr>
            <a:r>
              <a:rPr lang="en-AU" dirty="0" smtClean="0"/>
              <a:t>The presenting problem</a:t>
            </a:r>
          </a:p>
          <a:p>
            <a:pPr lvl="1">
              <a:defRPr/>
            </a:pPr>
            <a:r>
              <a:rPr lang="en-AU" dirty="0" smtClean="0"/>
              <a:t>The patient’s clinical appearance</a:t>
            </a:r>
          </a:p>
          <a:p>
            <a:pPr lvl="1">
              <a:defRPr/>
            </a:pPr>
            <a:r>
              <a:rPr lang="en-AU" dirty="0" smtClean="0"/>
              <a:t>Vital signs</a:t>
            </a:r>
          </a:p>
          <a:p>
            <a:pPr>
              <a:defRPr/>
            </a:pPr>
            <a:r>
              <a:rPr lang="en-AU" dirty="0" smtClean="0"/>
              <a:t>Definitive diagnosis is not possible during triage</a:t>
            </a:r>
          </a:p>
          <a:p>
            <a:pPr marL="514350" lvl="1" indent="0">
              <a:buFont typeface="Arial" pitchFamily="34" charset="0"/>
              <a:buNone/>
              <a:defRPr/>
            </a:pPr>
            <a:r>
              <a:rPr lang="en-AU" dirty="0" smtClean="0"/>
              <a:t> </a:t>
            </a:r>
          </a:p>
          <a:p>
            <a:pPr lvl="2" fontAlgn="auto">
              <a:spcAft>
                <a:spcPts val="0"/>
              </a:spcAft>
              <a:buFont typeface="Arial" pitchFamily="34" charset="0"/>
              <a:buChar char="•"/>
              <a:defRPr/>
            </a:pPr>
            <a:endParaRPr lang="en-AU" dirty="0" smtClean="0"/>
          </a:p>
          <a:p>
            <a:pPr lvl="2" fontAlgn="auto">
              <a:spcAft>
                <a:spcPts val="0"/>
              </a:spcAft>
              <a:buFont typeface="Arial" pitchFamily="34" charset="0"/>
              <a:buChar char="•"/>
              <a:defRPr/>
            </a:pPr>
            <a:endParaRPr lang="en-AU" dirty="0" smtClean="0"/>
          </a:p>
        </p:txBody>
      </p:sp>
      <p:sp>
        <p:nvSpPr>
          <p:cNvPr id="2" name="Date Placeholder 1"/>
          <p:cNvSpPr>
            <a:spLocks noGrp="1"/>
          </p:cNvSpPr>
          <p:nvPr>
            <p:ph type="dt" sz="half" idx="10"/>
          </p:nvPr>
        </p:nvSpPr>
        <p:spPr/>
        <p:txBody>
          <a:bodyPr/>
          <a:lstStyle/>
          <a:p>
            <a:fld id="{FE1E192F-6F23-48E1-9FEE-1EE4F385B01F}" type="datetime6">
              <a:rPr lang="en-AU" smtClean="0"/>
              <a:pPr/>
              <a:t>August 12</a:t>
            </a:fld>
            <a:endParaRPr lang="en-AU"/>
          </a:p>
        </p:txBody>
      </p:sp>
      <p:sp>
        <p:nvSpPr>
          <p:cNvPr id="4" name="Footer Placeholder 3"/>
          <p:cNvSpPr>
            <a:spLocks noGrp="1"/>
          </p:cNvSpPr>
          <p:nvPr>
            <p:ph type="ftr" sz="quarter" idx="11"/>
          </p:nvPr>
        </p:nvSpPr>
        <p:spPr/>
        <p:txBody>
          <a:bodyPr/>
          <a:lstStyle/>
          <a:p>
            <a:r>
              <a:rPr lang="en-AU" smtClean="0"/>
              <a:t>© Health Workforce Australia</a:t>
            </a:r>
            <a:endParaRPr lang="en-AU"/>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p:nvPr>
        </p:nvSpPr>
        <p:spPr/>
        <p:txBody>
          <a:bodyPr/>
          <a:lstStyle/>
          <a:p>
            <a:r>
              <a:rPr lang="en-AU" dirty="0" smtClean="0"/>
              <a:t>Urgency</a:t>
            </a:r>
          </a:p>
        </p:txBody>
      </p:sp>
      <p:sp>
        <p:nvSpPr>
          <p:cNvPr id="22530" name="Content Placeholder 2"/>
          <p:cNvSpPr>
            <a:spLocks noGrp="1"/>
          </p:cNvSpPr>
          <p:nvPr>
            <p:ph idx="1"/>
          </p:nvPr>
        </p:nvSpPr>
        <p:spPr/>
        <p:txBody>
          <a:bodyPr/>
          <a:lstStyle/>
          <a:p>
            <a:r>
              <a:rPr lang="en-AU" dirty="0" smtClean="0"/>
              <a:t>Chest pain is often urgent </a:t>
            </a:r>
          </a:p>
          <a:p>
            <a:pPr lvl="1"/>
            <a:r>
              <a:rPr lang="en-AU" dirty="0" smtClean="0"/>
              <a:t>It can be non-cardiac</a:t>
            </a:r>
          </a:p>
          <a:p>
            <a:pPr lvl="1"/>
            <a:r>
              <a:rPr lang="en-AU" dirty="0" smtClean="0"/>
              <a:t>It can be not serious</a:t>
            </a:r>
          </a:p>
          <a:p>
            <a:pPr lvl="1">
              <a:buNone/>
            </a:pPr>
            <a:endParaRPr lang="en-AU" dirty="0" smtClean="0"/>
          </a:p>
          <a:p>
            <a:pPr lvl="2"/>
            <a:endParaRPr lang="en-AU" dirty="0" smtClean="0"/>
          </a:p>
          <a:p>
            <a:r>
              <a:rPr lang="en-AU" dirty="0" smtClean="0"/>
              <a:t>So how do I know if it is</a:t>
            </a:r>
          </a:p>
          <a:p>
            <a:endParaRPr lang="en-AU" dirty="0" smtClean="0"/>
          </a:p>
        </p:txBody>
      </p:sp>
      <p:sp>
        <p:nvSpPr>
          <p:cNvPr id="22531" name="TextBox 3"/>
          <p:cNvSpPr txBox="1">
            <a:spLocks noChangeArrowheads="1"/>
          </p:cNvSpPr>
          <p:nvPr/>
        </p:nvSpPr>
        <p:spPr bwMode="auto">
          <a:xfrm>
            <a:off x="5486400" y="3581400"/>
            <a:ext cx="3262064" cy="461665"/>
          </a:xfrm>
          <a:prstGeom prst="rect">
            <a:avLst/>
          </a:prstGeom>
          <a:noFill/>
          <a:ln w="9525">
            <a:noFill/>
            <a:miter lim="800000"/>
            <a:headEnd/>
            <a:tailEnd/>
          </a:ln>
        </p:spPr>
        <p:txBody>
          <a:bodyPr wrap="square">
            <a:spAutoFit/>
          </a:bodyPr>
          <a:lstStyle/>
          <a:p>
            <a:r>
              <a:rPr lang="en-AU" sz="2400" dirty="0">
                <a:latin typeface="Calibri" pitchFamily="34" charset="0"/>
              </a:rPr>
              <a:t>Cardiac or Non-Cardiac</a:t>
            </a:r>
            <a:r>
              <a:rPr lang="en-AU" sz="2400" dirty="0" smtClean="0">
                <a:latin typeface="Calibri" pitchFamily="34" charset="0"/>
              </a:rPr>
              <a:t>?</a:t>
            </a:r>
            <a:endParaRPr lang="en-AU" sz="2400" dirty="0">
              <a:latin typeface="Calibri" pitchFamily="34" charset="0"/>
            </a:endParaRPr>
          </a:p>
        </p:txBody>
      </p:sp>
      <p:sp>
        <p:nvSpPr>
          <p:cNvPr id="22532" name="TextBox 4"/>
          <p:cNvSpPr txBox="1">
            <a:spLocks noChangeArrowheads="1"/>
          </p:cNvSpPr>
          <p:nvPr/>
        </p:nvSpPr>
        <p:spPr bwMode="auto">
          <a:xfrm>
            <a:off x="5562600" y="4953000"/>
            <a:ext cx="3581400" cy="461665"/>
          </a:xfrm>
          <a:prstGeom prst="rect">
            <a:avLst/>
          </a:prstGeom>
          <a:noFill/>
          <a:ln w="9525">
            <a:noFill/>
            <a:miter lim="800000"/>
            <a:headEnd/>
            <a:tailEnd/>
          </a:ln>
        </p:spPr>
        <p:txBody>
          <a:bodyPr wrap="square">
            <a:spAutoFit/>
          </a:bodyPr>
          <a:lstStyle/>
          <a:p>
            <a:r>
              <a:rPr lang="en-AU" sz="2400" dirty="0">
                <a:latin typeface="Calibri" pitchFamily="34" charset="0"/>
              </a:rPr>
              <a:t>Serious or Non-Serious</a:t>
            </a:r>
            <a:r>
              <a:rPr lang="en-AU" sz="2400" dirty="0" smtClean="0">
                <a:latin typeface="Calibri" pitchFamily="34" charset="0"/>
              </a:rPr>
              <a:t>?</a:t>
            </a:r>
            <a:endParaRPr lang="en-AU" sz="2400" dirty="0">
              <a:latin typeface="Calibri" pitchFamily="34" charset="0"/>
            </a:endParaRPr>
          </a:p>
        </p:txBody>
      </p:sp>
      <p:cxnSp>
        <p:nvCxnSpPr>
          <p:cNvPr id="7" name="Straight Arrow Connector 6"/>
          <p:cNvCxnSpPr/>
          <p:nvPr/>
        </p:nvCxnSpPr>
        <p:spPr>
          <a:xfrm flipV="1">
            <a:off x="4876800" y="4114800"/>
            <a:ext cx="617025" cy="31381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a:off x="4876800" y="4648200"/>
            <a:ext cx="533400" cy="381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 name="Date Placeholder 1"/>
          <p:cNvSpPr>
            <a:spLocks noGrp="1"/>
          </p:cNvSpPr>
          <p:nvPr>
            <p:ph type="dt" sz="half" idx="10"/>
          </p:nvPr>
        </p:nvSpPr>
        <p:spPr/>
        <p:txBody>
          <a:bodyPr/>
          <a:lstStyle/>
          <a:p>
            <a:fld id="{41B54324-5DC7-46C5-B652-775AE65A7777}" type="datetime6">
              <a:rPr lang="en-AU" smtClean="0"/>
              <a:pPr/>
              <a:t>August 12</a:t>
            </a:fld>
            <a:endParaRPr lang="en-AU"/>
          </a:p>
        </p:txBody>
      </p:sp>
      <p:sp>
        <p:nvSpPr>
          <p:cNvPr id="3" name="Footer Placeholder 2"/>
          <p:cNvSpPr>
            <a:spLocks noGrp="1"/>
          </p:cNvSpPr>
          <p:nvPr>
            <p:ph type="ftr" sz="quarter" idx="11"/>
          </p:nvPr>
        </p:nvSpPr>
        <p:spPr/>
        <p:txBody>
          <a:bodyPr/>
          <a:lstStyle/>
          <a:p>
            <a:r>
              <a:rPr lang="en-AU" smtClean="0"/>
              <a:t>© Health Workforce Australia</a:t>
            </a:r>
            <a:endParaRPr lang="en-AU"/>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EdWISE Sim sessions Modules 6-8 Slide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EdWISE Sim sessions Modules 6-8 Slide Template</Template>
  <TotalTime>556</TotalTime>
  <Words>2564</Words>
  <Application>Microsoft Office PowerPoint</Application>
  <PresentationFormat>On-screen Show (4:3)</PresentationFormat>
  <Paragraphs>313</Paragraphs>
  <Slides>26</Slides>
  <Notes>18</Notes>
  <HiddenSlides>0</HiddenSlides>
  <MMClips>0</MMClips>
  <ScaleCrop>false</ScaleCrop>
  <HeadingPairs>
    <vt:vector size="6" baseType="variant">
      <vt:variant>
        <vt:lpstr>Theme</vt:lpstr>
      </vt:variant>
      <vt:variant>
        <vt:i4>3</vt:i4>
      </vt:variant>
      <vt:variant>
        <vt:lpstr>Links</vt:lpstr>
      </vt:variant>
      <vt:variant>
        <vt:i4>1</vt:i4>
      </vt:variant>
      <vt:variant>
        <vt:lpstr>Slide Titles</vt:lpstr>
      </vt:variant>
      <vt:variant>
        <vt:i4>26</vt:i4>
      </vt:variant>
    </vt:vector>
  </HeadingPairs>
  <TitlesOfParts>
    <vt:vector size="30" baseType="lpstr">
      <vt:lpstr>EdWISE Sim sessions Modules 6-8 Slide Template</vt:lpstr>
      <vt:lpstr>Custom Design</vt:lpstr>
      <vt:lpstr>1_Custom Design</vt:lpstr>
      <vt:lpstr>???</vt:lpstr>
      <vt:lpstr>Triage  of Chest Pain</vt:lpstr>
      <vt:lpstr>Sponsor</vt:lpstr>
      <vt:lpstr>Introductions</vt:lpstr>
      <vt:lpstr>General Aims</vt:lpstr>
      <vt:lpstr>Ground Rules</vt:lpstr>
      <vt:lpstr>Objectives</vt:lpstr>
      <vt:lpstr>Introduction</vt:lpstr>
      <vt:lpstr>Triage</vt:lpstr>
      <vt:lpstr>Urgency</vt:lpstr>
      <vt:lpstr>What are the features of cardiac and non cardiac chest pain?</vt:lpstr>
      <vt:lpstr>Cardiac versus Non-Cardiac Chest Pain</vt:lpstr>
      <vt:lpstr>What are the features of serious versus non serious chest pain?</vt:lpstr>
      <vt:lpstr>How do I know if it is serious?</vt:lpstr>
      <vt:lpstr>PowerPoint Presentation</vt:lpstr>
      <vt:lpstr>Take home message If it is (or is possibly) cardiac chest pain</vt:lpstr>
      <vt:lpstr>Goals of ATS-2 assessment for chest pain </vt:lpstr>
      <vt:lpstr>Disposition</vt:lpstr>
      <vt:lpstr>Clinical Handover</vt:lpstr>
      <vt:lpstr>Now lets practice!</vt:lpstr>
      <vt:lpstr>Scenario 1</vt:lpstr>
      <vt:lpstr>Scenario 2</vt:lpstr>
      <vt:lpstr>Scenario 3</vt:lpstr>
      <vt:lpstr>Summary </vt:lpstr>
      <vt:lpstr>References and Further Reading</vt:lpstr>
      <vt:lpstr>Acknowledgments</vt:lpstr>
      <vt:lpstr>Disclaimer  Care has been taken to confirm the accuracy of the information presented and to describe generally accepted practices.  However the authors, editor and publisher are not responsible for errors or omissions or for any consequences from the application of the information in this presentation and make no warranty, express or implied, with respect to the contents of the presentation.</vt:lpstr>
    </vt:vector>
  </TitlesOfParts>
  <Company>NSCC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Topic Title: For simulation sessions p6 – p8.</dc:title>
  <dc:creator>Stephanie O'Rregan</dc:creator>
  <cp:lastModifiedBy>Stephanie O'Rregan</cp:lastModifiedBy>
  <cp:revision>23</cp:revision>
  <dcterms:created xsi:type="dcterms:W3CDTF">2012-07-17T01:50:27Z</dcterms:created>
  <dcterms:modified xsi:type="dcterms:W3CDTF">2012-08-07T04:52:01Z</dcterms:modified>
  <cp:contentStatus>Final</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