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688" r:id="rId2"/>
    <p:sldMasterId id="2147483700" r:id="rId3"/>
  </p:sldMasterIdLst>
  <p:notesMasterIdLst>
    <p:notesMasterId r:id="rId26"/>
  </p:notesMasterIdLst>
  <p:handoutMasterIdLst>
    <p:handoutMasterId r:id="rId27"/>
  </p:handoutMasterIdLst>
  <p:sldIdLst>
    <p:sldId id="260" r:id="rId4"/>
    <p:sldId id="324" r:id="rId5"/>
    <p:sldId id="306" r:id="rId6"/>
    <p:sldId id="342" r:id="rId7"/>
    <p:sldId id="265" r:id="rId8"/>
    <p:sldId id="264" r:id="rId9"/>
    <p:sldId id="309" r:id="rId10"/>
    <p:sldId id="311" r:id="rId11"/>
    <p:sldId id="312" r:id="rId12"/>
    <p:sldId id="344" r:id="rId13"/>
    <p:sldId id="337" r:id="rId14"/>
    <p:sldId id="345" r:id="rId15"/>
    <p:sldId id="334" r:id="rId16"/>
    <p:sldId id="335" r:id="rId17"/>
    <p:sldId id="346" r:id="rId18"/>
    <p:sldId id="333" r:id="rId19"/>
    <p:sldId id="336" r:id="rId20"/>
    <p:sldId id="341" r:id="rId21"/>
    <p:sldId id="340" r:id="rId22"/>
    <p:sldId id="332" r:id="rId23"/>
    <p:sldId id="325" r:id="rId24"/>
    <p:sldId id="343" r:id="rId25"/>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modifyVerifier cryptProviderType="rsaFull" cryptAlgorithmClass="hash" cryptAlgorithmType="typeAny" cryptAlgorithmSid="4" spinCount="100000" saltData="Q1lKl9Emf124LZ77ptBB9A==" hashData="KKtvuHfe1upKg2I+FtE3bZ+Dpg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F5E"/>
    <a:srgbClr val="F09246"/>
    <a:srgbClr val="FFFF00"/>
    <a:srgbClr val="009900"/>
    <a:srgbClr val="33CC33"/>
    <a:srgbClr val="00CC00"/>
    <a:srgbClr val="C864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3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7164A-243F-4A4C-BFF4-AB86C5246BA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4716587D-8550-44A8-9C78-8351DF3ACF5C}">
      <dgm:prSet phldrT="[Text]"/>
      <dgm:spPr/>
      <dgm:t>
        <a:bodyPr/>
        <a:lstStyle/>
        <a:p>
          <a:r>
            <a:rPr lang="en-AU" dirty="0" smtClean="0"/>
            <a:t>Commence scenario</a:t>
          </a:r>
          <a:endParaRPr lang="en-AU" dirty="0"/>
        </a:p>
      </dgm:t>
    </dgm:pt>
    <dgm:pt modelId="{2513B70B-9759-4F92-BA1F-E8308E74B3E3}" type="parTrans" cxnId="{C44725AF-8D92-47A0-8051-A1B2EEB97B84}">
      <dgm:prSet/>
      <dgm:spPr/>
      <dgm:t>
        <a:bodyPr/>
        <a:lstStyle/>
        <a:p>
          <a:endParaRPr lang="en-AU"/>
        </a:p>
      </dgm:t>
    </dgm:pt>
    <dgm:pt modelId="{33C7389E-46B4-427D-BEBE-5078634E41BA}" type="sibTrans" cxnId="{C44725AF-8D92-47A0-8051-A1B2EEB97B84}">
      <dgm:prSet/>
      <dgm:spPr/>
      <dgm:t>
        <a:bodyPr/>
        <a:lstStyle/>
        <a:p>
          <a:endParaRPr lang="en-AU"/>
        </a:p>
      </dgm:t>
    </dgm:pt>
    <dgm:pt modelId="{4420AC8A-7D0A-46A6-A4C0-83F3311C53F7}">
      <dgm:prSet phldrT="[Text]"/>
      <dgm:spPr/>
      <dgm:t>
        <a:bodyPr/>
        <a:lstStyle/>
        <a:p>
          <a:r>
            <a:rPr lang="en-AU" dirty="0" smtClean="0"/>
            <a:t>Pause to discuss what has happened so far</a:t>
          </a:r>
        </a:p>
        <a:p>
          <a:r>
            <a:rPr lang="en-AU" i="0" dirty="0" smtClean="0"/>
            <a:t>	Practise new skills</a:t>
          </a:r>
          <a:endParaRPr lang="en-AU" dirty="0"/>
        </a:p>
      </dgm:t>
    </dgm:pt>
    <dgm:pt modelId="{DD63EE70-31AB-4CCA-94B0-32271D9C5653}" type="parTrans" cxnId="{BE2161F0-FA36-4DCD-8669-AF130A46692E}">
      <dgm:prSet/>
      <dgm:spPr/>
      <dgm:t>
        <a:bodyPr/>
        <a:lstStyle/>
        <a:p>
          <a:endParaRPr lang="en-AU"/>
        </a:p>
      </dgm:t>
    </dgm:pt>
    <dgm:pt modelId="{3AAF267A-C531-4498-83F9-3EB46E29AA57}" type="sibTrans" cxnId="{BE2161F0-FA36-4DCD-8669-AF130A46692E}">
      <dgm:prSet/>
      <dgm:spPr/>
      <dgm:t>
        <a:bodyPr/>
        <a:lstStyle/>
        <a:p>
          <a:endParaRPr lang="en-AU"/>
        </a:p>
      </dgm:t>
    </dgm:pt>
    <dgm:pt modelId="{D53F30DA-85DF-45AF-B0ED-58F657682FD2}">
      <dgm:prSet phldrT="[Text]"/>
      <dgm:spPr/>
      <dgm:t>
        <a:bodyPr/>
        <a:lstStyle/>
        <a:p>
          <a:r>
            <a:rPr lang="en-AU" dirty="0" smtClean="0"/>
            <a:t>Restart scenario and continue patient care</a:t>
          </a:r>
          <a:endParaRPr lang="en-AU" dirty="0"/>
        </a:p>
      </dgm:t>
    </dgm:pt>
    <dgm:pt modelId="{0E35BF9F-B503-4A1B-8B95-D1BDA5AA7450}" type="sibTrans" cxnId="{753F07A7-299E-43A5-AE3F-B908F1409483}">
      <dgm:prSet/>
      <dgm:spPr/>
      <dgm:t>
        <a:bodyPr/>
        <a:lstStyle/>
        <a:p>
          <a:endParaRPr lang="en-AU"/>
        </a:p>
      </dgm:t>
    </dgm:pt>
    <dgm:pt modelId="{F58E44AE-E508-4BF0-8211-FA20131483F5}" type="parTrans" cxnId="{753F07A7-299E-43A5-AE3F-B908F1409483}">
      <dgm:prSet/>
      <dgm:spPr/>
      <dgm:t>
        <a:bodyPr/>
        <a:lstStyle/>
        <a:p>
          <a:endParaRPr lang="en-AU"/>
        </a:p>
      </dgm:t>
    </dgm:pt>
    <dgm:pt modelId="{5498A69D-2628-4A54-AF14-22046C2D7160}" type="pres">
      <dgm:prSet presAssocID="{14A7164A-243F-4A4C-BFF4-AB86C5246BA4}" presName="outerComposite" presStyleCnt="0">
        <dgm:presLayoutVars>
          <dgm:chMax val="5"/>
          <dgm:dir/>
          <dgm:resizeHandles val="exact"/>
        </dgm:presLayoutVars>
      </dgm:prSet>
      <dgm:spPr/>
      <dgm:t>
        <a:bodyPr/>
        <a:lstStyle/>
        <a:p>
          <a:endParaRPr lang="en-AU"/>
        </a:p>
      </dgm:t>
    </dgm:pt>
    <dgm:pt modelId="{0DC95076-AF5E-48D6-AC43-6E9C26004751}" type="pres">
      <dgm:prSet presAssocID="{14A7164A-243F-4A4C-BFF4-AB86C5246BA4}" presName="dummyMaxCanvas" presStyleCnt="0">
        <dgm:presLayoutVars/>
      </dgm:prSet>
      <dgm:spPr/>
    </dgm:pt>
    <dgm:pt modelId="{6FEF5504-C8FD-40CF-A83C-5660482FF889}" type="pres">
      <dgm:prSet presAssocID="{14A7164A-243F-4A4C-BFF4-AB86C5246BA4}" presName="ThreeNodes_1" presStyleLbl="node1" presStyleIdx="0" presStyleCnt="3">
        <dgm:presLayoutVars>
          <dgm:bulletEnabled val="1"/>
        </dgm:presLayoutVars>
      </dgm:prSet>
      <dgm:spPr/>
      <dgm:t>
        <a:bodyPr/>
        <a:lstStyle/>
        <a:p>
          <a:endParaRPr lang="en-AU"/>
        </a:p>
      </dgm:t>
    </dgm:pt>
    <dgm:pt modelId="{DCB5C04D-04A7-497E-A9CA-ED17980D1616}" type="pres">
      <dgm:prSet presAssocID="{14A7164A-243F-4A4C-BFF4-AB86C5246BA4}" presName="ThreeNodes_2" presStyleLbl="node1" presStyleIdx="1" presStyleCnt="3">
        <dgm:presLayoutVars>
          <dgm:bulletEnabled val="1"/>
        </dgm:presLayoutVars>
      </dgm:prSet>
      <dgm:spPr/>
      <dgm:t>
        <a:bodyPr/>
        <a:lstStyle/>
        <a:p>
          <a:endParaRPr lang="en-AU"/>
        </a:p>
      </dgm:t>
    </dgm:pt>
    <dgm:pt modelId="{5334D92A-1D5B-4FFB-B064-359A80B81919}" type="pres">
      <dgm:prSet presAssocID="{14A7164A-243F-4A4C-BFF4-AB86C5246BA4}" presName="ThreeNodes_3" presStyleLbl="node1" presStyleIdx="2" presStyleCnt="3" custScaleY="95159" custLinFactNeighborX="1" custLinFactNeighborY="7423">
        <dgm:presLayoutVars>
          <dgm:bulletEnabled val="1"/>
        </dgm:presLayoutVars>
      </dgm:prSet>
      <dgm:spPr/>
      <dgm:t>
        <a:bodyPr/>
        <a:lstStyle/>
        <a:p>
          <a:endParaRPr lang="en-AU"/>
        </a:p>
      </dgm:t>
    </dgm:pt>
    <dgm:pt modelId="{C2F46801-D550-46DD-92F3-951B9985CC54}" type="pres">
      <dgm:prSet presAssocID="{14A7164A-243F-4A4C-BFF4-AB86C5246BA4}" presName="ThreeConn_1-2" presStyleLbl="fgAccFollowNode1" presStyleIdx="0" presStyleCnt="2">
        <dgm:presLayoutVars>
          <dgm:bulletEnabled val="1"/>
        </dgm:presLayoutVars>
      </dgm:prSet>
      <dgm:spPr/>
      <dgm:t>
        <a:bodyPr/>
        <a:lstStyle/>
        <a:p>
          <a:endParaRPr lang="en-AU"/>
        </a:p>
      </dgm:t>
    </dgm:pt>
    <dgm:pt modelId="{61D9C0E1-0BA6-4B5A-BB7E-545382B97F73}" type="pres">
      <dgm:prSet presAssocID="{14A7164A-243F-4A4C-BFF4-AB86C5246BA4}" presName="ThreeConn_2-3" presStyleLbl="fgAccFollowNode1" presStyleIdx="1" presStyleCnt="2">
        <dgm:presLayoutVars>
          <dgm:bulletEnabled val="1"/>
        </dgm:presLayoutVars>
      </dgm:prSet>
      <dgm:spPr/>
      <dgm:t>
        <a:bodyPr/>
        <a:lstStyle/>
        <a:p>
          <a:endParaRPr lang="en-AU"/>
        </a:p>
      </dgm:t>
    </dgm:pt>
    <dgm:pt modelId="{A3186F6E-F4CD-4B93-A66C-88825E84453D}" type="pres">
      <dgm:prSet presAssocID="{14A7164A-243F-4A4C-BFF4-AB86C5246BA4}" presName="ThreeNodes_1_text" presStyleLbl="node1" presStyleIdx="2" presStyleCnt="3">
        <dgm:presLayoutVars>
          <dgm:bulletEnabled val="1"/>
        </dgm:presLayoutVars>
      </dgm:prSet>
      <dgm:spPr/>
      <dgm:t>
        <a:bodyPr/>
        <a:lstStyle/>
        <a:p>
          <a:endParaRPr lang="en-AU"/>
        </a:p>
      </dgm:t>
    </dgm:pt>
    <dgm:pt modelId="{C6B79735-90A6-4FBC-9A53-5AD89EE72F20}" type="pres">
      <dgm:prSet presAssocID="{14A7164A-243F-4A4C-BFF4-AB86C5246BA4}" presName="ThreeNodes_2_text" presStyleLbl="node1" presStyleIdx="2" presStyleCnt="3">
        <dgm:presLayoutVars>
          <dgm:bulletEnabled val="1"/>
        </dgm:presLayoutVars>
      </dgm:prSet>
      <dgm:spPr/>
      <dgm:t>
        <a:bodyPr/>
        <a:lstStyle/>
        <a:p>
          <a:endParaRPr lang="en-AU"/>
        </a:p>
      </dgm:t>
    </dgm:pt>
    <dgm:pt modelId="{450F63C6-8B9F-4349-A9A2-C00C08326B2C}" type="pres">
      <dgm:prSet presAssocID="{14A7164A-243F-4A4C-BFF4-AB86C5246BA4}" presName="ThreeNodes_3_text" presStyleLbl="node1" presStyleIdx="2" presStyleCnt="3">
        <dgm:presLayoutVars>
          <dgm:bulletEnabled val="1"/>
        </dgm:presLayoutVars>
      </dgm:prSet>
      <dgm:spPr/>
      <dgm:t>
        <a:bodyPr/>
        <a:lstStyle/>
        <a:p>
          <a:endParaRPr lang="en-AU"/>
        </a:p>
      </dgm:t>
    </dgm:pt>
  </dgm:ptLst>
  <dgm:cxnLst>
    <dgm:cxn modelId="{77D352EB-59AB-6E45-9A3A-62C80EB449DC}" type="presOf" srcId="{4420AC8A-7D0A-46A6-A4C0-83F3311C53F7}" destId="{C6B79735-90A6-4FBC-9A53-5AD89EE72F20}" srcOrd="1" destOrd="0" presId="urn:microsoft.com/office/officeart/2005/8/layout/vProcess5"/>
    <dgm:cxn modelId="{171464E1-CC01-C74A-8F0C-226B7E786D08}" type="presOf" srcId="{4716587D-8550-44A8-9C78-8351DF3ACF5C}" destId="{6FEF5504-C8FD-40CF-A83C-5660482FF889}" srcOrd="0" destOrd="0" presId="urn:microsoft.com/office/officeart/2005/8/layout/vProcess5"/>
    <dgm:cxn modelId="{392D0147-23DF-134C-9DB5-C2184C9149FA}" type="presOf" srcId="{4420AC8A-7D0A-46A6-A4C0-83F3311C53F7}" destId="{DCB5C04D-04A7-497E-A9CA-ED17980D1616}" srcOrd="0" destOrd="0" presId="urn:microsoft.com/office/officeart/2005/8/layout/vProcess5"/>
    <dgm:cxn modelId="{A1187410-2415-7047-9A7C-EB76EE8BEA67}" type="presOf" srcId="{4716587D-8550-44A8-9C78-8351DF3ACF5C}" destId="{A3186F6E-F4CD-4B93-A66C-88825E84453D}" srcOrd="1" destOrd="0" presId="urn:microsoft.com/office/officeart/2005/8/layout/vProcess5"/>
    <dgm:cxn modelId="{3FC38E6E-2553-3842-B41C-BBB7B5DA256E}" type="presOf" srcId="{33C7389E-46B4-427D-BEBE-5078634E41BA}" destId="{C2F46801-D550-46DD-92F3-951B9985CC54}" srcOrd="0" destOrd="0" presId="urn:microsoft.com/office/officeart/2005/8/layout/vProcess5"/>
    <dgm:cxn modelId="{C44725AF-8D92-47A0-8051-A1B2EEB97B84}" srcId="{14A7164A-243F-4A4C-BFF4-AB86C5246BA4}" destId="{4716587D-8550-44A8-9C78-8351DF3ACF5C}" srcOrd="0" destOrd="0" parTransId="{2513B70B-9759-4F92-BA1F-E8308E74B3E3}" sibTransId="{33C7389E-46B4-427D-BEBE-5078634E41BA}"/>
    <dgm:cxn modelId="{0B19A72B-BA54-3041-B103-A5C91BB392EF}" type="presOf" srcId="{14A7164A-243F-4A4C-BFF4-AB86C5246BA4}" destId="{5498A69D-2628-4A54-AF14-22046C2D7160}" srcOrd="0" destOrd="0" presId="urn:microsoft.com/office/officeart/2005/8/layout/vProcess5"/>
    <dgm:cxn modelId="{656E61C7-35DE-E242-BDA6-40AB2DD4A358}" type="presOf" srcId="{3AAF267A-C531-4498-83F9-3EB46E29AA57}" destId="{61D9C0E1-0BA6-4B5A-BB7E-545382B97F73}" srcOrd="0" destOrd="0" presId="urn:microsoft.com/office/officeart/2005/8/layout/vProcess5"/>
    <dgm:cxn modelId="{4A96F624-A6E1-3648-BC6D-6181976339D6}" type="presOf" srcId="{D53F30DA-85DF-45AF-B0ED-58F657682FD2}" destId="{450F63C6-8B9F-4349-A9A2-C00C08326B2C}" srcOrd="1" destOrd="0" presId="urn:microsoft.com/office/officeart/2005/8/layout/vProcess5"/>
    <dgm:cxn modelId="{753F07A7-299E-43A5-AE3F-B908F1409483}" srcId="{14A7164A-243F-4A4C-BFF4-AB86C5246BA4}" destId="{D53F30DA-85DF-45AF-B0ED-58F657682FD2}" srcOrd="2" destOrd="0" parTransId="{F58E44AE-E508-4BF0-8211-FA20131483F5}" sibTransId="{0E35BF9F-B503-4A1B-8B95-D1BDA5AA7450}"/>
    <dgm:cxn modelId="{1A2D13E2-5ADD-4448-AFBE-8948585E0600}" type="presOf" srcId="{D53F30DA-85DF-45AF-B0ED-58F657682FD2}" destId="{5334D92A-1D5B-4FFB-B064-359A80B81919}" srcOrd="0" destOrd="0" presId="urn:microsoft.com/office/officeart/2005/8/layout/vProcess5"/>
    <dgm:cxn modelId="{BE2161F0-FA36-4DCD-8669-AF130A46692E}" srcId="{14A7164A-243F-4A4C-BFF4-AB86C5246BA4}" destId="{4420AC8A-7D0A-46A6-A4C0-83F3311C53F7}" srcOrd="1" destOrd="0" parTransId="{DD63EE70-31AB-4CCA-94B0-32271D9C5653}" sibTransId="{3AAF267A-C531-4498-83F9-3EB46E29AA57}"/>
    <dgm:cxn modelId="{7431716F-84F0-DC45-BED3-5DD8FC53C48A}" type="presParOf" srcId="{5498A69D-2628-4A54-AF14-22046C2D7160}" destId="{0DC95076-AF5E-48D6-AC43-6E9C26004751}" srcOrd="0" destOrd="0" presId="urn:microsoft.com/office/officeart/2005/8/layout/vProcess5"/>
    <dgm:cxn modelId="{F626DF2D-A112-6443-8D2F-6AFCF6E78EF2}" type="presParOf" srcId="{5498A69D-2628-4A54-AF14-22046C2D7160}" destId="{6FEF5504-C8FD-40CF-A83C-5660482FF889}" srcOrd="1" destOrd="0" presId="urn:microsoft.com/office/officeart/2005/8/layout/vProcess5"/>
    <dgm:cxn modelId="{B878B9A7-AFAF-3348-90A9-C4D0A0005290}" type="presParOf" srcId="{5498A69D-2628-4A54-AF14-22046C2D7160}" destId="{DCB5C04D-04A7-497E-A9CA-ED17980D1616}" srcOrd="2" destOrd="0" presId="urn:microsoft.com/office/officeart/2005/8/layout/vProcess5"/>
    <dgm:cxn modelId="{E810FF03-5954-654C-99B2-1CFFDA793924}" type="presParOf" srcId="{5498A69D-2628-4A54-AF14-22046C2D7160}" destId="{5334D92A-1D5B-4FFB-B064-359A80B81919}" srcOrd="3" destOrd="0" presId="urn:microsoft.com/office/officeart/2005/8/layout/vProcess5"/>
    <dgm:cxn modelId="{686A4C44-C0CD-DC40-A339-4ED6021AB314}" type="presParOf" srcId="{5498A69D-2628-4A54-AF14-22046C2D7160}" destId="{C2F46801-D550-46DD-92F3-951B9985CC54}" srcOrd="4" destOrd="0" presId="urn:microsoft.com/office/officeart/2005/8/layout/vProcess5"/>
    <dgm:cxn modelId="{2F976695-DCE1-694A-A815-6F1D2C2ADEE3}" type="presParOf" srcId="{5498A69D-2628-4A54-AF14-22046C2D7160}" destId="{61D9C0E1-0BA6-4B5A-BB7E-545382B97F73}" srcOrd="5" destOrd="0" presId="urn:microsoft.com/office/officeart/2005/8/layout/vProcess5"/>
    <dgm:cxn modelId="{B99775A2-838B-E149-BD59-D4C20B2EED97}" type="presParOf" srcId="{5498A69D-2628-4A54-AF14-22046C2D7160}" destId="{A3186F6E-F4CD-4B93-A66C-88825E84453D}" srcOrd="6" destOrd="0" presId="urn:microsoft.com/office/officeart/2005/8/layout/vProcess5"/>
    <dgm:cxn modelId="{599C7D5D-ED6F-6B42-BED0-F1163CFC61BD}" type="presParOf" srcId="{5498A69D-2628-4A54-AF14-22046C2D7160}" destId="{C6B79735-90A6-4FBC-9A53-5AD89EE72F20}" srcOrd="7" destOrd="0" presId="urn:microsoft.com/office/officeart/2005/8/layout/vProcess5"/>
    <dgm:cxn modelId="{793B6F97-C58E-1E42-B720-23BC41DCE0D5}" type="presParOf" srcId="{5498A69D-2628-4A54-AF14-22046C2D7160}" destId="{450F63C6-8B9F-4349-A9A2-C00C08326B2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F5504-C8FD-40CF-A83C-5660482FF889}">
      <dsp:nvSpPr>
        <dsp:cNvPr id="0" name=""/>
        <dsp:cNvSpPr/>
      </dsp:nvSpPr>
      <dsp:spPr>
        <a:xfrm>
          <a:off x="0" y="0"/>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AU" sz="2300" kern="1200" dirty="0" smtClean="0"/>
            <a:t>Commence scenario</a:t>
          </a:r>
          <a:endParaRPr lang="en-AU" sz="2300" kern="1200" dirty="0"/>
        </a:p>
      </dsp:txBody>
      <dsp:txXfrm>
        <a:off x="39768" y="39768"/>
        <a:ext cx="5530000" cy="1278252"/>
      </dsp:txXfrm>
    </dsp:sp>
    <dsp:sp modelId="{DCB5C04D-04A7-497E-A9CA-ED17980D1616}">
      <dsp:nvSpPr>
        <dsp:cNvPr id="0" name=""/>
        <dsp:cNvSpPr/>
      </dsp:nvSpPr>
      <dsp:spPr>
        <a:xfrm>
          <a:off x="617219" y="1584087"/>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AU" sz="2300" kern="1200" dirty="0" smtClean="0"/>
            <a:t>Pause to discuss what has happened so far</a:t>
          </a:r>
        </a:p>
        <a:p>
          <a:pPr lvl="0" algn="l" defTabSz="1022350">
            <a:lnSpc>
              <a:spcPct val="90000"/>
            </a:lnSpc>
            <a:spcBef>
              <a:spcPct val="0"/>
            </a:spcBef>
            <a:spcAft>
              <a:spcPct val="35000"/>
            </a:spcAft>
          </a:pPr>
          <a:r>
            <a:rPr lang="en-AU" sz="2300" i="0" kern="1200" dirty="0" smtClean="0"/>
            <a:t>	Practise new skills</a:t>
          </a:r>
          <a:endParaRPr lang="en-AU" sz="2300" kern="1200" dirty="0"/>
        </a:p>
      </dsp:txBody>
      <dsp:txXfrm>
        <a:off x="656987" y="1623855"/>
        <a:ext cx="5415841" cy="1278252"/>
      </dsp:txXfrm>
    </dsp:sp>
    <dsp:sp modelId="{5334D92A-1D5B-4FFB-B064-359A80B81919}">
      <dsp:nvSpPr>
        <dsp:cNvPr id="0" name=""/>
        <dsp:cNvSpPr/>
      </dsp:nvSpPr>
      <dsp:spPr>
        <a:xfrm>
          <a:off x="1234439" y="3233904"/>
          <a:ext cx="6995160" cy="1292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AU" sz="2300" kern="1200" dirty="0" smtClean="0"/>
            <a:t>Restart scenario and continue patient care</a:t>
          </a:r>
          <a:endParaRPr lang="en-AU" sz="2300" kern="1200" dirty="0"/>
        </a:p>
      </dsp:txBody>
      <dsp:txXfrm>
        <a:off x="1272282" y="3271747"/>
        <a:ext cx="5419691" cy="1216372"/>
      </dsp:txXfrm>
    </dsp:sp>
    <dsp:sp modelId="{C2F46801-D550-46DD-92F3-951B9985CC54}">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AU" sz="3600" kern="1200"/>
        </a:p>
      </dsp:txBody>
      <dsp:txXfrm>
        <a:off x="6311173" y="1029656"/>
        <a:ext cx="485410" cy="664128"/>
      </dsp:txXfrm>
    </dsp:sp>
    <dsp:sp modelId="{61D9C0E1-0BA6-4B5A-BB7E-545382B97F73}">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AU" sz="3600" kern="1200"/>
        </a:p>
      </dsp:txBody>
      <dsp:txXfrm>
        <a:off x="6928393"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C045F18-9896-DB41-9A3D-EF0DE790C2ED}" type="datetime1">
              <a:rPr lang="en-AU"/>
              <a:pPr/>
              <a:t>28/08/12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AU"/>
              <a:t>Copyright statement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351FB3-75BF-2E4A-83AD-BEA01DBEC705}" type="slidenum">
              <a:rPr lang="en-AU"/>
              <a:pPr/>
              <a:t>‹#›</a:t>
            </a:fld>
            <a:endParaRPr lang="en-AU"/>
          </a:p>
        </p:txBody>
      </p:sp>
    </p:spTree>
    <p:extLst>
      <p:ext uri="{BB962C8B-B14F-4D97-AF65-F5344CB8AC3E}">
        <p14:creationId xmlns:p14="http://schemas.microsoft.com/office/powerpoint/2010/main" val="260687196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00DFFDE-A8FE-5544-B6F7-6FA98D87BCE7}" type="datetime1">
              <a:rPr lang="en-AU"/>
              <a:pPr/>
              <a:t>28/08/12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AU"/>
              <a:t>Copyright statement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BD691F-D393-1047-8CB6-7F87B01932A0}" type="slidenum">
              <a:rPr lang="en-AU"/>
              <a:pPr/>
              <a:t>‹#›</a:t>
            </a:fld>
            <a:endParaRPr lang="en-AU"/>
          </a:p>
        </p:txBody>
      </p:sp>
    </p:spTree>
    <p:extLst>
      <p:ext uri="{BB962C8B-B14F-4D97-AF65-F5344CB8AC3E}">
        <p14:creationId xmlns:p14="http://schemas.microsoft.com/office/powerpoint/2010/main" val="148470752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Very quick round the room to assess stage of professional development for each participant.  </a:t>
            </a:r>
          </a:p>
          <a:p>
            <a:pPr eaLnBrk="1" hangingPunct="1">
              <a:spcBef>
                <a:spcPct val="0"/>
              </a:spcBef>
            </a:pPr>
            <a:endParaRPr lang="en-AU">
              <a:latin typeface="Calibri" charset="0"/>
            </a:endParaRPr>
          </a:p>
        </p:txBody>
      </p:sp>
      <p:sp>
        <p:nvSpPr>
          <p:cNvPr id="215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37DA911-44CF-B74C-A9E3-D9FFC6606BA3}" type="datetime6">
              <a:rPr lang="en-AU" sz="1200"/>
              <a:pPr eaLnBrk="1" hangingPunct="1"/>
              <a:t>August 12</a:t>
            </a:fld>
            <a:endParaRPr lang="en-AU" sz="1200"/>
          </a:p>
        </p:txBody>
      </p:sp>
      <p:sp>
        <p:nvSpPr>
          <p:cNvPr id="3686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215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7A856BC-6B4B-3845-BC00-C947D2283B98}" type="slidenum">
              <a:rPr lang="en-AU" sz="1200"/>
              <a:pPr eaLnBrk="1" hangingPunct="1"/>
              <a:t>3</a:t>
            </a:fld>
            <a:endParaRPr lang="en-AU"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Presentation of Chest pain, pain ongoing – NSTEMI</a:t>
            </a:r>
          </a:p>
          <a:p>
            <a:pPr eaLnBrk="1" hangingPunct="1">
              <a:spcBef>
                <a:spcPct val="0"/>
              </a:spcBef>
            </a:pPr>
            <a:r>
              <a:rPr lang="en-AU">
                <a:latin typeface="Calibri" charset="0"/>
              </a:rPr>
              <a:t>Patient arrives, onto monitor, BP, 12 lead ECG, Insertion of IVC/blood tests, Analgesia to request from medical staff</a:t>
            </a:r>
          </a:p>
          <a:p>
            <a:pPr eaLnBrk="1" hangingPunct="1">
              <a:spcBef>
                <a:spcPct val="0"/>
              </a:spcBef>
            </a:pPr>
            <a:r>
              <a:rPr lang="en-AU">
                <a:latin typeface="Calibri" charset="0"/>
              </a:rPr>
              <a:t>Pause and Discuss points – Above, plus for more senior group - Early investigations in chest pain – ECG and investigations to send</a:t>
            </a:r>
          </a:p>
          <a:p>
            <a:pPr eaLnBrk="1" hangingPunct="1">
              <a:spcBef>
                <a:spcPct val="0"/>
              </a:spcBef>
            </a:pPr>
            <a:endParaRPr lang="en-AU">
              <a:latin typeface="Calibri"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152573E-B353-8147-980A-F0059BBE4B9A}" type="slidenum">
              <a:rPr lang="en-AU" sz="1200"/>
              <a:pPr eaLnBrk="1" hangingPunct="1"/>
              <a:t>13</a:t>
            </a:fld>
            <a:endParaRPr lang="en-AU"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Following the scenario it is important to re-cap on the skills which were demonstrated by the team and/or the facilitators in the room. </a:t>
            </a:r>
          </a:p>
          <a:p>
            <a:pPr eaLnBrk="1" hangingPunct="1">
              <a:spcBef>
                <a:spcPct val="0"/>
              </a:spcBef>
            </a:pPr>
            <a:r>
              <a:rPr lang="en-AU">
                <a:latin typeface="Calibri" charset="0"/>
              </a:rPr>
              <a:t>Briefly ensure that the participants are comfortable with these skills. </a:t>
            </a:r>
          </a:p>
          <a:p>
            <a:pPr eaLnBrk="1" hangingPunct="1">
              <a:spcBef>
                <a:spcPct val="0"/>
              </a:spcBef>
            </a:pPr>
            <a:r>
              <a:rPr lang="en-AU">
                <a:latin typeface="Calibri" charset="0"/>
              </a:rPr>
              <a:t>Points for clarification or trouble shooting these procedures in the emergency department are important to review. </a:t>
            </a:r>
          </a:p>
          <a:p>
            <a:pPr eaLnBrk="1" hangingPunct="1">
              <a:spcBef>
                <a:spcPct val="0"/>
              </a:spcBef>
            </a:pPr>
            <a:endParaRPr lang="en-AU">
              <a:latin typeface="Calibri" charset="0"/>
            </a:endParaRPr>
          </a:p>
          <a:p>
            <a:pPr eaLnBrk="1" hangingPunct="1">
              <a:spcBef>
                <a:spcPct val="0"/>
              </a:spcBef>
            </a:pPr>
            <a:r>
              <a:rPr lang="en-AU">
                <a:latin typeface="Calibri" charset="0"/>
              </a:rPr>
              <a:t>Recall that the patient had a left sided mastectomy with lymph node removal, blood pressure measurement and phlebotomy should be avoided on this arm, other contraindications for using a particular side for BP measurement include fistula in situ for dialysis (or if planned this is also preferred), pain, fractures or other pathology which is localised to a particular limb. </a:t>
            </a:r>
          </a:p>
          <a:p>
            <a:pPr eaLnBrk="1" hangingPunct="1">
              <a:spcBef>
                <a:spcPct val="0"/>
              </a:spcBef>
            </a:pPr>
            <a:r>
              <a:rPr lang="en-AU">
                <a:latin typeface="Calibri" charset="0"/>
              </a:rPr>
              <a:t>Worrying features on ECGs will be discussed on the next slide. </a:t>
            </a:r>
          </a:p>
          <a:p>
            <a:pPr eaLnBrk="1" hangingPunct="1">
              <a:spcBef>
                <a:spcPct val="0"/>
              </a:spcBef>
            </a:pPr>
            <a:r>
              <a:rPr lang="en-AU">
                <a:latin typeface="Calibri" charset="0"/>
              </a:rPr>
              <a:t>Basic Cardiac investigations include chest xray to exclude other causes, blood results of CK and troponin for cardiac risk stratification and other tests to either rule in or rule out of the pathology should be considered. The indications for each of these tests is beyond the scope of this talk, senior advice should be taken before ordering these tests, as there is often significant impact on ongoing management. </a:t>
            </a:r>
            <a:br>
              <a:rPr lang="en-AU">
                <a:latin typeface="Calibri" charset="0"/>
              </a:rPr>
            </a:br>
            <a:endParaRPr lang="en-AU">
              <a:latin typeface="Calibri" charset="0"/>
            </a:endParaRPr>
          </a:p>
        </p:txBody>
      </p:sp>
      <p:sp>
        <p:nvSpPr>
          <p:cNvPr id="4301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E4B839E-8BB6-4F49-99E2-CF340E428A53}" type="datetime6">
              <a:rPr lang="en-AU" sz="1200"/>
              <a:pPr eaLnBrk="1" hangingPunct="1"/>
              <a:t>August 12</a:t>
            </a:fld>
            <a:endParaRPr lang="en-AU" sz="1200"/>
          </a:p>
        </p:txBody>
      </p:sp>
      <p:sp>
        <p:nvSpPr>
          <p:cNvPr id="4608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430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E140AEA-308B-294D-8B0B-E08315AA6B4C}" type="slidenum">
              <a:rPr lang="en-AU" sz="1200"/>
              <a:pPr eaLnBrk="1" hangingPunct="1"/>
              <a:t>14</a:t>
            </a:fld>
            <a:endParaRPr lang="en-AU"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There are many worry features on the ECG, it can take years to even begin to understand these changes.</a:t>
            </a:r>
          </a:p>
          <a:p>
            <a:pPr eaLnBrk="1" hangingPunct="1"/>
            <a:r>
              <a:rPr lang="en-US">
                <a:latin typeface="Calibri" charset="0"/>
              </a:rPr>
              <a:t>ALL ECG must be performed in all chest pain patients within 10 minutes of their arrival in the emergency department and must reviewed urgently by a senior doctor, with experience interpreting ECGs.</a:t>
            </a:r>
          </a:p>
          <a:p>
            <a:pPr eaLnBrk="1" hangingPunct="1"/>
            <a:endParaRPr lang="en-US">
              <a:latin typeface="Calibri" charset="0"/>
            </a:endParaRPr>
          </a:p>
          <a:p>
            <a:pPr eaLnBrk="1" hangingPunct="1"/>
            <a:r>
              <a:rPr lang="en-US">
                <a:latin typeface="Calibri" charset="0"/>
              </a:rPr>
              <a:t>Essentially the first question to ask is does this look normal? </a:t>
            </a:r>
          </a:p>
          <a:p>
            <a:pPr eaLnBrk="1" hangingPunct="1"/>
            <a:r>
              <a:rPr lang="en-US">
                <a:latin typeface="Calibri" charset="0"/>
              </a:rPr>
              <a:t>Worrying features on the initial ECG include -</a:t>
            </a:r>
          </a:p>
          <a:p>
            <a:pPr eaLnBrk="1" hangingPunct="1"/>
            <a:r>
              <a:rPr lang="en-US">
                <a:latin typeface="Calibri" charset="0"/>
              </a:rPr>
              <a:t>Tachycardia, bradycardia, </a:t>
            </a:r>
          </a:p>
          <a:p>
            <a:pPr eaLnBrk="1" hangingPunct="1"/>
            <a:r>
              <a:rPr lang="en-US">
                <a:latin typeface="Calibri" charset="0"/>
              </a:rPr>
              <a:t>ST segment changes - elevation or depression</a:t>
            </a:r>
          </a:p>
          <a:p>
            <a:pPr eaLnBrk="1" hangingPunct="1"/>
            <a:r>
              <a:rPr lang="en-US">
                <a:latin typeface="Calibri" charset="0"/>
              </a:rPr>
              <a:t>Widening of the QRS complexes</a:t>
            </a:r>
          </a:p>
          <a:p>
            <a:pPr eaLnBrk="1" hangingPunct="1"/>
            <a:r>
              <a:rPr lang="en-US">
                <a:latin typeface="Calibri" charset="0"/>
              </a:rPr>
              <a:t>T wave inversion</a:t>
            </a:r>
          </a:p>
          <a:p>
            <a:pPr eaLnBrk="1" hangingPunct="1"/>
            <a:r>
              <a:rPr lang="en-US">
                <a:latin typeface="Calibri" charset="0"/>
              </a:rPr>
              <a:t>Q waves</a:t>
            </a:r>
          </a:p>
          <a:p>
            <a:pPr eaLnBrk="1" hangingPunct="1"/>
            <a:r>
              <a:rPr lang="en-US">
                <a:latin typeface="Calibri" charset="0"/>
              </a:rPr>
              <a:t>Heart blocks</a:t>
            </a:r>
          </a:p>
          <a:p>
            <a:pPr eaLnBrk="1" hangingPunct="1"/>
            <a:r>
              <a:rPr lang="en-US">
                <a:latin typeface="Calibri" charset="0"/>
              </a:rPr>
              <a:t>Arrhythmias</a:t>
            </a:r>
          </a:p>
        </p:txBody>
      </p:sp>
      <p:sp>
        <p:nvSpPr>
          <p:cNvPr id="4506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80FEDEC-0106-EF4E-A9F3-643583156CBF}" type="datetime6">
              <a:rPr lang="en-AU" sz="1200"/>
              <a:pPr eaLnBrk="1" hangingPunct="1"/>
              <a:t>August 12</a:t>
            </a:fld>
            <a:endParaRPr lang="en-AU" sz="1200"/>
          </a:p>
        </p:txBody>
      </p:sp>
      <p:sp>
        <p:nvSpPr>
          <p:cNvPr id="5" name="Footer Placeholder 4"/>
          <p:cNvSpPr>
            <a:spLocks noGrp="1"/>
          </p:cNvSpPr>
          <p:nvPr>
            <p:ph type="ftr" sz="quarter" idx="4"/>
          </p:nvPr>
        </p:nvSpPr>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AU" sz="1200"/>
              <a:t>Copyright statement</a:t>
            </a:r>
          </a:p>
        </p:txBody>
      </p:sp>
      <p:sp>
        <p:nvSpPr>
          <p:cNvPr id="450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A4899B7-E848-5A41-9CAA-92D024DBD933}" type="slidenum">
              <a:rPr lang="en-AU" sz="1200"/>
              <a:pPr eaLnBrk="1" hangingPunct="1"/>
              <a:t>15</a:t>
            </a:fld>
            <a:endParaRPr lang="en-AU"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Presentation of chest pain – Inferior infarction</a:t>
            </a:r>
          </a:p>
          <a:p>
            <a:pPr eaLnBrk="1" hangingPunct="1">
              <a:spcBef>
                <a:spcPct val="0"/>
              </a:spcBef>
            </a:pPr>
            <a:r>
              <a:rPr lang="en-AU">
                <a:latin typeface="Calibri" charset="0"/>
              </a:rPr>
              <a:t>Patient arrives onto monitor, BP, 12 lead ECG, insertion of IVC,Bloods, Early management of chest pain – analgesia, aspirin, Recognition of abnormal ECG, Handover to medical staff,  When do to bilateral BPs, For more senior group Right sided/Posterior ECGs</a:t>
            </a:r>
          </a:p>
          <a:p>
            <a:pPr eaLnBrk="1" hangingPunct="1">
              <a:spcBef>
                <a:spcPct val="0"/>
              </a:spcBef>
            </a:pPr>
            <a:r>
              <a:rPr lang="en-AU">
                <a:latin typeface="Calibri" charset="0"/>
              </a:rPr>
              <a:t>Pause and Discuss – Bilateral BPs (consider aortic dissection in the differential), Recognition of abnormal ECGs, Other ECGs </a:t>
            </a:r>
          </a:p>
          <a:p>
            <a:pPr eaLnBrk="1" hangingPunct="1">
              <a:spcBef>
                <a:spcPct val="0"/>
              </a:spcBef>
            </a:pPr>
            <a:endParaRPr lang="en-AU">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A848CF-4CBD-AB47-BEAF-270E03030566}" type="slidenum">
              <a:rPr lang="en-AU" sz="1200"/>
              <a:pPr eaLnBrk="1" hangingPunct="1"/>
              <a:t>16</a:t>
            </a:fld>
            <a:endParaRPr lang="en-AU"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Following the scenario it is important to re-cap on the skills which were demonstrated by the team and/or the facilitators in the room. </a:t>
            </a:r>
          </a:p>
          <a:p>
            <a:pPr eaLnBrk="1" hangingPunct="1">
              <a:spcBef>
                <a:spcPct val="0"/>
              </a:spcBef>
            </a:pPr>
            <a:r>
              <a:rPr lang="en-AU">
                <a:latin typeface="Calibri" charset="0"/>
              </a:rPr>
              <a:t>Briefly ensure that the participants are comfortable with these skills. </a:t>
            </a:r>
          </a:p>
          <a:p>
            <a:pPr eaLnBrk="1" hangingPunct="1">
              <a:spcBef>
                <a:spcPct val="0"/>
              </a:spcBef>
            </a:pPr>
            <a:r>
              <a:rPr lang="en-AU">
                <a:latin typeface="Calibri" charset="0"/>
              </a:rPr>
              <a:t>Points for clarification or trouble shooting these procedures in the emergency department are important to review. </a:t>
            </a:r>
          </a:p>
          <a:p>
            <a:pPr eaLnBrk="1" hangingPunct="1">
              <a:spcBef>
                <a:spcPct val="0"/>
              </a:spcBef>
            </a:pPr>
            <a:endParaRPr lang="en-AU">
              <a:latin typeface="Calibri" charset="0"/>
            </a:endParaRPr>
          </a:p>
          <a:p>
            <a:pPr eaLnBrk="1" hangingPunct="1">
              <a:spcBef>
                <a:spcPct val="0"/>
              </a:spcBef>
            </a:pPr>
            <a:r>
              <a:rPr lang="en-AU">
                <a:latin typeface="Calibri" charset="0"/>
              </a:rPr>
              <a:t>The scenario presented is one of a time critical emergency. This patient has significant pathology.</a:t>
            </a:r>
          </a:p>
          <a:p>
            <a:pPr eaLnBrk="1" hangingPunct="1">
              <a:spcBef>
                <a:spcPct val="0"/>
              </a:spcBef>
            </a:pPr>
            <a:r>
              <a:rPr lang="en-AU">
                <a:latin typeface="Calibri" charset="0"/>
              </a:rPr>
              <a:t>Early handover using ISBAR and a coordinated team approach are the appropriate way to access rapid senior input. </a:t>
            </a:r>
          </a:p>
          <a:p>
            <a:pPr eaLnBrk="1" hangingPunct="1">
              <a:spcBef>
                <a:spcPct val="0"/>
              </a:spcBef>
            </a:pPr>
            <a:endParaRPr lang="en-AU">
              <a:latin typeface="Calibri" charset="0"/>
            </a:endParaRPr>
          </a:p>
          <a:p>
            <a:pPr eaLnBrk="1" hangingPunct="1">
              <a:spcBef>
                <a:spcPct val="0"/>
              </a:spcBef>
            </a:pPr>
            <a:r>
              <a:rPr lang="en-AU">
                <a:latin typeface="Calibri" charset="0"/>
              </a:rPr>
              <a:t>The 12 lead ECG demonstrates worrying features, urgent revascularisation is required. </a:t>
            </a:r>
          </a:p>
          <a:p>
            <a:pPr eaLnBrk="1" hangingPunct="1">
              <a:spcBef>
                <a:spcPct val="0"/>
              </a:spcBef>
            </a:pPr>
            <a:r>
              <a:rPr lang="en-AU">
                <a:latin typeface="Calibri" charset="0"/>
              </a:rPr>
              <a:t>Consideration of bilateral blood pressures for possible dissection is appropriate in patients with inferior changes, and should be performed in all patients with chest pain who are hypotensive. </a:t>
            </a:r>
          </a:p>
          <a:p>
            <a:pPr eaLnBrk="1" hangingPunct="1">
              <a:spcBef>
                <a:spcPct val="0"/>
              </a:spcBef>
            </a:pPr>
            <a:endParaRPr lang="en-AU">
              <a:latin typeface="Calibri" charset="0"/>
            </a:endParaRPr>
          </a:p>
        </p:txBody>
      </p:sp>
      <p:sp>
        <p:nvSpPr>
          <p:cNvPr id="491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7E8AADF-0786-2E41-8E0A-DFBAE481B842}" type="datetime6">
              <a:rPr lang="en-AU" sz="1200"/>
              <a:pPr eaLnBrk="1" hangingPunct="1"/>
              <a:t>August 12</a:t>
            </a:fld>
            <a:endParaRPr lang="en-AU" sz="1200"/>
          </a:p>
        </p:txBody>
      </p:sp>
      <p:sp>
        <p:nvSpPr>
          <p:cNvPr id="4813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491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2A9EDCC-FCF5-D145-92FC-AFF0E3F23037}" type="slidenum">
              <a:rPr lang="en-AU" sz="1200"/>
              <a:pPr eaLnBrk="1" hangingPunct="1"/>
              <a:t>17</a:t>
            </a:fld>
            <a:endParaRPr lang="en-AU"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Seeks a right ventricular infarction</a:t>
            </a:r>
          </a:p>
          <a:p>
            <a:pPr eaLnBrk="1" hangingPunct="1"/>
            <a:r>
              <a:rPr lang="en-US">
                <a:latin typeface="Calibri" charset="0"/>
              </a:rPr>
              <a:t>When to perform a right sided ECG </a:t>
            </a:r>
          </a:p>
          <a:p>
            <a:pPr eaLnBrk="1" hangingPunct="1">
              <a:buFontTx/>
              <a:buChar char="-"/>
            </a:pPr>
            <a:r>
              <a:rPr lang="en-US">
                <a:latin typeface="Calibri" charset="0"/>
              </a:rPr>
              <a:t>If inferior ST elevation changes are present</a:t>
            </a:r>
          </a:p>
          <a:p>
            <a:pPr eaLnBrk="1" hangingPunct="1">
              <a:buFontTx/>
              <a:buChar char="-"/>
            </a:pPr>
            <a:r>
              <a:rPr lang="en-US">
                <a:latin typeface="Calibri" charset="0"/>
              </a:rPr>
              <a:t>If the patient is hypotensive</a:t>
            </a:r>
          </a:p>
          <a:p>
            <a:pPr eaLnBrk="1" hangingPunct="1">
              <a:buFontTx/>
              <a:buChar char="-"/>
            </a:pPr>
            <a:r>
              <a:rPr lang="en-US">
                <a:latin typeface="Calibri" charset="0"/>
              </a:rPr>
              <a:t>Known or suspected dextrocardia</a:t>
            </a:r>
          </a:p>
          <a:p>
            <a:pPr eaLnBrk="1" hangingPunct="1">
              <a:buFontTx/>
              <a:buChar char="-"/>
            </a:pPr>
            <a:r>
              <a:rPr lang="en-US">
                <a:latin typeface="Calibri" charset="0"/>
              </a:rPr>
              <a:t>If requested for other reason</a:t>
            </a:r>
          </a:p>
          <a:p>
            <a:pPr eaLnBrk="1" hangingPunct="1"/>
            <a:endParaRPr lang="en-US">
              <a:latin typeface="Calibri" charset="0"/>
            </a:endParaRPr>
          </a:p>
        </p:txBody>
      </p:sp>
      <p:sp>
        <p:nvSpPr>
          <p:cNvPr id="512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1F2C805-4B27-E248-98C8-4FDE50041C87}" type="datetime6">
              <a:rPr lang="en-AU" sz="1200"/>
              <a:pPr eaLnBrk="1" hangingPunct="1"/>
              <a:t>August 12</a:t>
            </a:fld>
            <a:endParaRPr lang="en-AU" sz="1200"/>
          </a:p>
        </p:txBody>
      </p:sp>
      <p:sp>
        <p:nvSpPr>
          <p:cNvPr id="5" name="Footer Placeholder 4"/>
          <p:cNvSpPr>
            <a:spLocks noGrp="1"/>
          </p:cNvSpPr>
          <p:nvPr>
            <p:ph type="ftr" sz="quarter" idx="4"/>
          </p:nvPr>
        </p:nvSpPr>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AU" sz="1200"/>
              <a:t>Copyright statement</a:t>
            </a: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9D68907-4AC7-5D4F-ABF2-DE68015A8D60}" type="slidenum">
              <a:rPr lang="en-AU" sz="1200"/>
              <a:pPr eaLnBrk="1" hangingPunct="1"/>
              <a:t>18</a:t>
            </a:fld>
            <a:endParaRPr lang="en-AU"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Seeks a posterior infarction</a:t>
            </a:r>
          </a:p>
          <a:p>
            <a:pPr eaLnBrk="1" hangingPunct="1"/>
            <a:r>
              <a:rPr lang="en-US">
                <a:latin typeface="Calibri" charset="0"/>
              </a:rPr>
              <a:t>When to perform a posterior ECG</a:t>
            </a:r>
          </a:p>
          <a:p>
            <a:pPr eaLnBrk="1" hangingPunct="1"/>
            <a:r>
              <a:rPr lang="en-US">
                <a:latin typeface="Calibri" charset="0"/>
              </a:rPr>
              <a:t>- ST depression in V1-V3</a:t>
            </a:r>
          </a:p>
          <a:p>
            <a:pPr eaLnBrk="1" hangingPunct="1">
              <a:buFontTx/>
              <a:buChar char="-"/>
            </a:pPr>
            <a:r>
              <a:rPr lang="en-US">
                <a:latin typeface="Calibri" charset="0"/>
              </a:rPr>
              <a:t>Inferior or lateral STEMI</a:t>
            </a:r>
          </a:p>
          <a:p>
            <a:pPr eaLnBrk="1" hangingPunct="1">
              <a:buFontTx/>
              <a:buChar char="-"/>
            </a:pPr>
            <a:r>
              <a:rPr lang="en-US">
                <a:latin typeface="Calibri" charset="0"/>
              </a:rPr>
              <a:t>-Hypotension</a:t>
            </a:r>
          </a:p>
          <a:p>
            <a:pPr eaLnBrk="1" hangingPunct="1"/>
            <a:endParaRPr lang="en-US">
              <a:latin typeface="Calibri" charset="0"/>
            </a:endParaRPr>
          </a:p>
          <a:p>
            <a:pPr eaLnBrk="1" hangingPunct="1"/>
            <a:r>
              <a:rPr lang="en-US">
                <a:latin typeface="Calibri" charset="0"/>
              </a:rPr>
              <a:t>Remember that ST depression of subendocardial ischaemia doesn</a:t>
            </a:r>
            <a:r>
              <a:rPr lang="ja-JP" altLang="en-US">
                <a:latin typeface="Calibri" charset="0"/>
              </a:rPr>
              <a:t>’</a:t>
            </a:r>
            <a:r>
              <a:rPr lang="en-US">
                <a:latin typeface="Calibri" charset="0"/>
              </a:rPr>
              <a:t>t localise, seek the STEMI.</a:t>
            </a:r>
          </a:p>
        </p:txBody>
      </p:sp>
      <p:sp>
        <p:nvSpPr>
          <p:cNvPr id="532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9E0C916-BB92-9947-B5A0-9DFE4F6D1C45}" type="datetime6">
              <a:rPr lang="en-AU" sz="1200"/>
              <a:pPr eaLnBrk="1" hangingPunct="1"/>
              <a:t>August 12</a:t>
            </a:fld>
            <a:endParaRPr lang="en-AU" sz="1200"/>
          </a:p>
        </p:txBody>
      </p:sp>
      <p:sp>
        <p:nvSpPr>
          <p:cNvPr id="5" name="Footer Placeholder 4"/>
          <p:cNvSpPr>
            <a:spLocks noGrp="1"/>
          </p:cNvSpPr>
          <p:nvPr>
            <p:ph type="ftr" sz="quarter" idx="4"/>
          </p:nvPr>
        </p:nvSpPr>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AU" sz="1200"/>
              <a:t>Copyright statement</a:t>
            </a:r>
          </a:p>
        </p:txBody>
      </p:sp>
      <p:sp>
        <p:nvSpPr>
          <p:cNvPr id="532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33760E7-BF1A-744C-8C27-3DBBBCFCDC40}" type="slidenum">
              <a:rPr lang="en-AU" sz="1200"/>
              <a:pPr eaLnBrk="1" hangingPunct="1"/>
              <a:t>19</a:t>
            </a:fld>
            <a:endParaRPr lang="en-AU"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atin typeface="Calibri" charset="0"/>
              </a:rPr>
              <a:t>This is a summary of the basic points of this work shop – the skills revised have been mentioned throughout the module. It should be pointed out the the participants that these skills are basic emergency department skills and should be rehearsed until they are familiar with them. </a:t>
            </a:r>
          </a:p>
          <a:p>
            <a:pPr eaLnBrk="1" hangingPunct="1">
              <a:spcBef>
                <a:spcPct val="0"/>
              </a:spcBef>
            </a:pPr>
            <a:r>
              <a:rPr lang="en-US">
                <a:latin typeface="Calibri" charset="0"/>
              </a:rPr>
              <a:t>Following this workshop if these skills need to be clarified the participants should be advised to seek a local mentor to further demonstrate these skills. </a:t>
            </a:r>
          </a:p>
          <a:p>
            <a:pPr eaLnBrk="1" hangingPunct="1">
              <a:spcBef>
                <a:spcPct val="0"/>
              </a:spcBef>
            </a:pPr>
            <a:endParaRPr lang="en-US">
              <a:latin typeface="Calibri" charset="0"/>
            </a:endParaRPr>
          </a:p>
        </p:txBody>
      </p:sp>
      <p:sp>
        <p:nvSpPr>
          <p:cNvPr id="553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5CB265-D4CB-B842-93FA-EDFF0AE3CAE8}" type="datetime6">
              <a:rPr lang="en-AU" sz="1200"/>
              <a:pPr eaLnBrk="1" hangingPunct="1"/>
              <a:t>August 12</a:t>
            </a:fld>
            <a:endParaRPr lang="en-AU" sz="1200"/>
          </a:p>
        </p:txBody>
      </p:sp>
      <p:sp>
        <p:nvSpPr>
          <p:cNvPr id="4915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5530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DD14BB2-8459-8849-9FCF-D6BC0677154A}" type="slidenum">
              <a:rPr lang="en-AU" sz="1200"/>
              <a:pPr eaLnBrk="1" hangingPunct="1"/>
              <a:t>20</a:t>
            </a:fld>
            <a:endParaRPr lang="en-AU"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AU">
              <a:latin typeface="Calibri" charset="0"/>
            </a:endParaRPr>
          </a:p>
        </p:txBody>
      </p:sp>
      <p:sp>
        <p:nvSpPr>
          <p:cNvPr id="573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6ED6CBE-C613-A34E-A739-B8BAA65C0D76}" type="datetime6">
              <a:rPr lang="en-AU" sz="1200"/>
              <a:pPr eaLnBrk="1" hangingPunct="1"/>
              <a:t>August 12</a:t>
            </a:fld>
            <a:endParaRPr lang="en-AU" sz="1200"/>
          </a:p>
        </p:txBody>
      </p:sp>
      <p:sp>
        <p:nvSpPr>
          <p:cNvPr id="501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573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05D01DF-27B2-9145-8628-AA316FFBA810}" type="slidenum">
              <a:rPr lang="en-AU" sz="1200"/>
              <a:pPr eaLnBrk="1" hangingPunct="1"/>
              <a:t>21</a:t>
            </a:fld>
            <a:endParaRPr lang="en-A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AU">
                <a:latin typeface="Calibri" charset="0"/>
              </a:rPr>
              <a:t>This session, and package as a whole, involves learning together.  Learning with the teams that you work with helps that team to function more efficiently and effectively.  It allows you to learn from each other, explore different perspectives and to understand the importance of all members of the team.</a:t>
            </a:r>
          </a:p>
          <a:p>
            <a:pPr marL="171450" indent="-171450" eaLnBrk="1" hangingPunct="1">
              <a:spcBef>
                <a:spcPct val="0"/>
              </a:spcBef>
              <a:buFontTx/>
              <a:buChar char="•"/>
            </a:pPr>
            <a:r>
              <a:rPr lang="en-AU">
                <a:latin typeface="Calibri" charset="0"/>
              </a:rPr>
              <a:t>We are targeting higher level learning – applied skills and performance in contextualised events.  This is through team discussion and also through working through simulated scenarios as a team.  It also allows you to put into practice knowledge attained from the eLearning and other solo learning environments.</a:t>
            </a:r>
          </a:p>
          <a:p>
            <a:pPr marL="171450" indent="-171450" eaLnBrk="1" hangingPunct="1">
              <a:spcBef>
                <a:spcPct val="0"/>
              </a:spcBef>
              <a:buFontTx/>
              <a:buChar char="•"/>
            </a:pPr>
            <a:r>
              <a:rPr lang="en-AU">
                <a:latin typeface="Calibri" charset="0"/>
              </a:rPr>
              <a:t>To review and reflect upon our own practice and current best practice standards.  During our feedback sessions we will facilitate this but we would also encourage you to reflect on your practice and experience after these sessions.</a:t>
            </a:r>
          </a:p>
        </p:txBody>
      </p:sp>
      <p:sp>
        <p:nvSpPr>
          <p:cNvPr id="235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9EF39D-062E-8D4D-8AE3-383B6B6714F2}" type="datetime6">
              <a:rPr lang="en-AU" sz="1200"/>
              <a:pPr eaLnBrk="1" hangingPunct="1"/>
              <a:t>August 12</a:t>
            </a:fld>
            <a:endParaRPr lang="en-AU" sz="1200"/>
          </a:p>
        </p:txBody>
      </p:sp>
      <p:sp>
        <p:nvSpPr>
          <p:cNvPr id="3789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235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3CDAB69-7E68-7341-932C-345C6AD9AF53}" type="slidenum">
              <a:rPr lang="en-AU" sz="1200"/>
              <a:pPr eaLnBrk="1" hangingPunct="1"/>
              <a:t>4</a:t>
            </a:fld>
            <a:endParaRPr lang="en-A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solidFill>
                  <a:srgbClr val="FF0000"/>
                </a:solidFill>
                <a:latin typeface="Calibri" charset="0"/>
              </a:rPr>
              <a:t>This session aims to begin with the reception of people with chest pain into the emergency room and to consider what are the appropriate observations, investigations and the symptomatic management.  We will also review important time frames and when to escalate care.</a:t>
            </a:r>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583E488-3718-154D-958C-04BDBE555546}" type="datetime6">
              <a:rPr lang="en-AU" sz="1200"/>
              <a:pPr eaLnBrk="1" hangingPunct="1"/>
              <a:t>August 12</a:t>
            </a:fld>
            <a:endParaRPr lang="en-AU" sz="1200"/>
          </a:p>
        </p:txBody>
      </p:sp>
      <p:sp>
        <p:nvSpPr>
          <p:cNvPr id="389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256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6A7C26E-7E1A-254C-BADF-C3D03FC9A416}" type="slidenum">
              <a:rPr lang="en-AU" sz="1200"/>
              <a:pPr eaLnBrk="1" hangingPunct="1"/>
              <a:t>5</a:t>
            </a:fld>
            <a:endParaRPr lang="en-AU"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AU">
                <a:latin typeface="Calibri" charset="0"/>
              </a:rPr>
              <a:t>Challenge of video conferencing tips: don’t change your seat, speak up nice &amp; clearly</a:t>
            </a:r>
          </a:p>
          <a:p>
            <a:pPr marL="171450" indent="-171450" eaLnBrk="1" hangingPunct="1">
              <a:spcBef>
                <a:spcPct val="0"/>
              </a:spcBef>
              <a:buFontTx/>
              <a:buChar char="•"/>
            </a:pPr>
            <a:r>
              <a:rPr lang="en-AU">
                <a:latin typeface="Calibri" charset="0"/>
              </a:rPr>
              <a:t>Details collected and de-identified for reporting purposes</a:t>
            </a:r>
          </a:p>
          <a:p>
            <a:pPr marL="171450" indent="-171450" eaLnBrk="1" hangingPunct="1">
              <a:spcBef>
                <a:spcPct val="0"/>
              </a:spcBef>
              <a:buFontTx/>
              <a:buChar char="•"/>
            </a:pPr>
            <a:r>
              <a:rPr lang="en-AU">
                <a:latin typeface="Calibri" charset="0"/>
              </a:rPr>
              <a:t>Signed form, don't speak outside about how people performed as not necessarily indicative of real life, chance to try new things, don’t tell anyone about the scenarios as used again.</a:t>
            </a:r>
          </a:p>
          <a:p>
            <a:pPr marL="171450" indent="-171450" eaLnBrk="1" hangingPunct="1">
              <a:spcBef>
                <a:spcPct val="0"/>
              </a:spcBef>
              <a:buFontTx/>
              <a:buChar char="•"/>
            </a:pPr>
            <a:r>
              <a:rPr lang="en-AU">
                <a:latin typeface="Calibri" charset="0"/>
              </a:rPr>
              <a:t>Training based on evidence based practice but refer to local policies and protocols</a:t>
            </a:r>
          </a:p>
          <a:p>
            <a:pPr marL="171450" indent="-171450" eaLnBrk="1" hangingPunct="1">
              <a:spcBef>
                <a:spcPct val="0"/>
              </a:spcBef>
              <a:buFontTx/>
              <a:buChar char="•"/>
            </a:pPr>
            <a:r>
              <a:rPr lang="en-AU">
                <a:latin typeface="Calibri" charset="0"/>
              </a:rPr>
              <a:t>Debriefing chance to reflect upon what we did and how that translates to the workplace.  Explore the complexities of performance and decision making.</a:t>
            </a:r>
          </a:p>
          <a:p>
            <a:pPr marL="171450" indent="-171450" eaLnBrk="1" hangingPunct="1">
              <a:spcBef>
                <a:spcPct val="0"/>
              </a:spcBef>
              <a:buFontTx/>
              <a:buChar char="•"/>
            </a:pPr>
            <a:r>
              <a:rPr lang="en-AU">
                <a:latin typeface="Calibri" charset="0"/>
              </a:rPr>
              <a:t>Mobile phones on vibrate please</a:t>
            </a:r>
          </a:p>
        </p:txBody>
      </p:sp>
      <p:sp>
        <p:nvSpPr>
          <p:cNvPr id="276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37A0195-FEF1-7649-A358-D9FFE9856522}" type="datetime6">
              <a:rPr lang="en-AU" sz="1200"/>
              <a:pPr eaLnBrk="1" hangingPunct="1"/>
              <a:t>August 12</a:t>
            </a:fld>
            <a:endParaRPr lang="en-AU" sz="1200"/>
          </a:p>
        </p:txBody>
      </p:sp>
      <p:sp>
        <p:nvSpPr>
          <p:cNvPr id="3994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276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CEA0717-51E4-CD40-9770-6F5035EC93E5}" type="slidenum">
              <a:rPr lang="en-AU" sz="1200"/>
              <a:pPr eaLnBrk="1" hangingPunct="1"/>
              <a:t>6</a:t>
            </a:fld>
            <a:endParaRPr lang="en-AU"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Its important at the start of this workshop to outline what a pause and discuss scenario entails. </a:t>
            </a:r>
          </a:p>
          <a:p>
            <a:pPr eaLnBrk="1" hangingPunct="1">
              <a:spcBef>
                <a:spcPct val="0"/>
              </a:spcBef>
            </a:pPr>
            <a:r>
              <a:rPr lang="en-AU">
                <a:latin typeface="Calibri" charset="0"/>
              </a:rPr>
              <a:t>This is a style of learning which is suited to practising skills within a scenario. </a:t>
            </a:r>
          </a:p>
          <a:p>
            <a:pPr eaLnBrk="1" hangingPunct="1">
              <a:spcBef>
                <a:spcPct val="0"/>
              </a:spcBef>
            </a:pPr>
            <a:endParaRPr lang="en-AU">
              <a:latin typeface="Calibri" charset="0"/>
            </a:endParaRPr>
          </a:p>
          <a:p>
            <a:pPr eaLnBrk="1" hangingPunct="1">
              <a:spcBef>
                <a:spcPct val="0"/>
              </a:spcBef>
            </a:pPr>
            <a:r>
              <a:rPr lang="en-AU">
                <a:latin typeface="Calibri" charset="0"/>
              </a:rPr>
              <a:t>It begins with the participants commencing the scenario and undergoing usual patient care practises. At a point during the scenario the facilitator will pause the scenario to discuss the learning objectives, the events so far or to help the participants prepare for where the scenario will be heading. It may also pause to emphasise things done well, to highlight these behaviours for those observing or others within the scenario.</a:t>
            </a:r>
          </a:p>
          <a:p>
            <a:pPr eaLnBrk="1" hangingPunct="1">
              <a:spcBef>
                <a:spcPct val="0"/>
              </a:spcBef>
            </a:pPr>
            <a:endParaRPr lang="en-AU">
              <a:latin typeface="Calibri" charset="0"/>
            </a:endParaRPr>
          </a:p>
          <a:p>
            <a:pPr eaLnBrk="1" hangingPunct="1">
              <a:spcBef>
                <a:spcPct val="0"/>
              </a:spcBef>
            </a:pPr>
            <a:r>
              <a:rPr lang="en-AU">
                <a:latin typeface="Calibri" charset="0"/>
              </a:rPr>
              <a:t>After a pause, then scenario will restart, most commonly where it was left off, but on occasion the scenario may be “reversed” or “sped up” in the interests of learning. </a:t>
            </a:r>
          </a:p>
          <a:p>
            <a:pPr eaLnBrk="1" hangingPunct="1">
              <a:spcBef>
                <a:spcPct val="0"/>
              </a:spcBef>
            </a:pPr>
            <a:endParaRPr lang="en-AU">
              <a:latin typeface="Calibri" charset="0"/>
            </a:endParaRPr>
          </a:p>
          <a:p>
            <a:pPr eaLnBrk="1" hangingPunct="1">
              <a:spcBef>
                <a:spcPct val="0"/>
              </a:spcBef>
            </a:pPr>
            <a:r>
              <a:rPr lang="en-AU">
                <a:latin typeface="Calibri" charset="0"/>
              </a:rPr>
              <a:t>This may occur several times in a scenario, depending on the learning needs of the group. </a:t>
            </a:r>
          </a:p>
          <a:p>
            <a:pPr eaLnBrk="1" hangingPunct="1">
              <a:spcBef>
                <a:spcPct val="0"/>
              </a:spcBef>
            </a:pPr>
            <a:endParaRPr lang="en-AU">
              <a:latin typeface="Calibri" charset="0"/>
            </a:endParaRPr>
          </a:p>
          <a:p>
            <a:pPr eaLnBrk="1" hangingPunct="1">
              <a:spcBef>
                <a:spcPct val="0"/>
              </a:spcBef>
            </a:pPr>
            <a:r>
              <a:rPr lang="en-AU">
                <a:latin typeface="Calibri" charset="0"/>
              </a:rPr>
              <a:t>(for facilitators only – the advantage of this style of learning is it will allow the scenarios to be tailored to the learning needs of each particular group)</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A2FC8A7-7304-1F45-8A55-82F4C4F11405}" type="slidenum">
              <a:rPr lang="en-AU" sz="1200"/>
              <a:pPr eaLnBrk="1" hangingPunct="1"/>
              <a:t>7</a:t>
            </a:fld>
            <a:endParaRPr lang="en-AU"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Presentation of simple chest pain patient – pain resolved</a:t>
            </a:r>
          </a:p>
          <a:p>
            <a:pPr eaLnBrk="1" hangingPunct="1">
              <a:spcBef>
                <a:spcPct val="0"/>
              </a:spcBef>
            </a:pPr>
            <a:r>
              <a:rPr lang="en-AU">
                <a:latin typeface="Calibri" charset="0"/>
              </a:rPr>
              <a:t>Start with 2 nursing volunteers (preferably junior or student nurses).</a:t>
            </a:r>
          </a:p>
          <a:p>
            <a:pPr eaLnBrk="1" hangingPunct="1">
              <a:spcBef>
                <a:spcPct val="0"/>
              </a:spcBef>
            </a:pPr>
            <a:endParaRPr lang="en-AU">
              <a:latin typeface="Calibri" charset="0"/>
            </a:endParaRPr>
          </a:p>
          <a:p>
            <a:pPr eaLnBrk="1" hangingPunct="1">
              <a:spcBef>
                <a:spcPct val="0"/>
              </a:spcBef>
            </a:pPr>
            <a:r>
              <a:rPr lang="en-AU">
                <a:latin typeface="Calibri" charset="0"/>
              </a:rPr>
              <a:t>Ask the nurses to assess the patient and implement any actions they feel are appropriate.  Pause after they appear to have finished the initial assessment and taken vitals +/- ECG.</a:t>
            </a:r>
          </a:p>
          <a:p>
            <a:pPr eaLnBrk="1" hangingPunct="1">
              <a:spcBef>
                <a:spcPct val="0"/>
              </a:spcBef>
            </a:pPr>
            <a:r>
              <a:rPr lang="en-AU">
                <a:latin typeface="Calibri" charset="0"/>
              </a:rPr>
              <a:t>	Discussion points: sizing of BP cuff, what other observations, how to decide to monitor or not, proper lead placement and mnemonics in common use (white to right, smoke over fire etc), application of O2 – how much and what type mask.</a:t>
            </a:r>
          </a:p>
          <a:p>
            <a:pPr eaLnBrk="1" hangingPunct="1">
              <a:spcBef>
                <a:spcPct val="0"/>
              </a:spcBef>
            </a:pPr>
            <a:endParaRPr lang="en-AU">
              <a:latin typeface="Calibri" charset="0"/>
            </a:endParaRPr>
          </a:p>
          <a:p>
            <a:pPr eaLnBrk="1" hangingPunct="1">
              <a:spcBef>
                <a:spcPct val="0"/>
              </a:spcBef>
            </a:pPr>
            <a:r>
              <a:rPr lang="en-AU">
                <a:latin typeface="Calibri" charset="0"/>
              </a:rPr>
              <a:t>Recommence with 12 lead ECG if not already done.  Ask them to indicate chest and limb cable placement.</a:t>
            </a:r>
          </a:p>
          <a:p>
            <a:pPr eaLnBrk="1" hangingPunct="1">
              <a:spcBef>
                <a:spcPct val="0"/>
              </a:spcBef>
            </a:pPr>
            <a:endParaRPr lang="en-AU">
              <a:latin typeface="Calibri" charset="0"/>
            </a:endParaRPr>
          </a:p>
          <a:p>
            <a:pPr eaLnBrk="1" hangingPunct="1">
              <a:spcBef>
                <a:spcPct val="0"/>
              </a:spcBef>
            </a:pPr>
            <a:r>
              <a:rPr lang="en-AU">
                <a:latin typeface="Calibri" charset="0"/>
              </a:rPr>
              <a:t>	Discussion points: Timeframe to ECG and reasons for benchmark.  Review of ECG for quality.</a:t>
            </a:r>
          </a:p>
          <a:p>
            <a:pPr eaLnBrk="1" hangingPunct="1">
              <a:spcBef>
                <a:spcPct val="0"/>
              </a:spcBef>
            </a:pPr>
            <a:endParaRPr lang="en-AU">
              <a:latin typeface="Calibri" charset="0"/>
            </a:endParaRPr>
          </a:p>
          <a:p>
            <a:pPr eaLnBrk="1" hangingPunct="1">
              <a:spcBef>
                <a:spcPct val="0"/>
              </a:spcBef>
            </a:pPr>
            <a:r>
              <a:rPr lang="en-AU">
                <a:latin typeface="Calibri" charset="0"/>
              </a:rPr>
              <a:t>Finish scenario with medical officer arriving to see patient and nurses giving handover.  </a:t>
            </a:r>
          </a:p>
          <a:p>
            <a:pPr eaLnBrk="1" hangingPunct="1">
              <a:spcBef>
                <a:spcPct val="0"/>
              </a:spcBef>
            </a:pPr>
            <a:r>
              <a:rPr lang="en-AU">
                <a:latin typeface="Calibri" charset="0"/>
              </a:rPr>
              <a:t>	Discussion point: Handover style &amp; content ? Use of ISBAR</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936C2C6-50B5-304D-936A-F1BE670B3FA6}" type="slidenum">
              <a:rPr lang="en-AU" sz="1200"/>
              <a:pPr eaLnBrk="1" hangingPunct="1"/>
              <a:t>8</a:t>
            </a:fld>
            <a:endParaRPr lang="en-AU"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Following the scenario it is important to re-cap on the skills which were demonstrated by the team and/or the facilitators in the room. </a:t>
            </a:r>
          </a:p>
          <a:p>
            <a:pPr eaLnBrk="1" hangingPunct="1">
              <a:spcBef>
                <a:spcPct val="0"/>
              </a:spcBef>
            </a:pPr>
            <a:r>
              <a:rPr lang="en-AU">
                <a:latin typeface="Calibri" charset="0"/>
              </a:rPr>
              <a:t>Briefly ensure that the participants are comfortable with these skills. </a:t>
            </a:r>
          </a:p>
          <a:p>
            <a:pPr eaLnBrk="1" hangingPunct="1">
              <a:spcBef>
                <a:spcPct val="0"/>
              </a:spcBef>
            </a:pPr>
            <a:r>
              <a:rPr lang="en-AU">
                <a:latin typeface="Calibri" charset="0"/>
              </a:rPr>
              <a:t>Points for clarification or trouble shooting these procedures in the emergency department are important to review. </a:t>
            </a:r>
          </a:p>
          <a:p>
            <a:pPr eaLnBrk="1" hangingPunct="1">
              <a:spcBef>
                <a:spcPct val="0"/>
              </a:spcBef>
            </a:pPr>
            <a:endParaRPr lang="en-AU">
              <a:latin typeface="Calibri" charset="0"/>
            </a:endParaRPr>
          </a:p>
          <a:p>
            <a:pPr eaLnBrk="1" hangingPunct="1">
              <a:spcBef>
                <a:spcPct val="0"/>
              </a:spcBef>
            </a:pPr>
            <a:endParaRPr lang="en-AU">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01AAE0F-BE14-5943-9041-F62BD553A45D}" type="slidenum">
              <a:rPr lang="en-AU" sz="1200"/>
              <a:pPr eaLnBrk="1" hangingPunct="1"/>
              <a:t>9</a:t>
            </a:fld>
            <a:endParaRPr lang="en-AU"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atin typeface="Calibri" charset="0"/>
              </a:rPr>
              <a:t>Each dept will have different protocols.  The minimum requirement is for 3 leads RA (white), LA (black) and LL (red).  Additional leads are RL (green) and V (brown).  Many monitors require a V lead to count respirations.</a:t>
            </a:r>
          </a:p>
        </p:txBody>
      </p:sp>
      <p:sp>
        <p:nvSpPr>
          <p:cNvPr id="358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AD6C73E-C4EB-D34B-A740-DF8DA006B032}" type="datetime6">
              <a:rPr lang="en-AU" sz="1200"/>
              <a:pPr eaLnBrk="1" hangingPunct="1"/>
              <a:t>August 12</a:t>
            </a:fld>
            <a:endParaRPr lang="en-AU" sz="1200"/>
          </a:p>
        </p:txBody>
      </p:sp>
      <p:sp>
        <p:nvSpPr>
          <p:cNvPr id="4403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t>Copyright statement</a:t>
            </a:r>
          </a:p>
        </p:txBody>
      </p:sp>
      <p:sp>
        <p:nvSpPr>
          <p:cNvPr id="358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74DFBAD-C891-D941-8D0A-6BB94E43FD06}" type="slidenum">
              <a:rPr lang="en-AU" sz="1200"/>
              <a:pPr eaLnBrk="1" hangingPunct="1"/>
              <a:t>10</a:t>
            </a:fld>
            <a:endParaRPr lang="en-AU"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rPr>
              <a:t>This is an image of a normal 12 lead ECG, there are no worrying features on this ECG.</a:t>
            </a:r>
          </a:p>
        </p:txBody>
      </p:sp>
      <p:sp>
        <p:nvSpPr>
          <p:cNvPr id="389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02F9BC9-CD57-AA44-A3A8-1FF77A958678}" type="datetime6">
              <a:rPr lang="en-AU" sz="1200"/>
              <a:pPr eaLnBrk="1" hangingPunct="1"/>
              <a:t>August 12</a:t>
            </a:fld>
            <a:endParaRPr lang="en-AU" sz="1200"/>
          </a:p>
        </p:txBody>
      </p:sp>
      <p:sp>
        <p:nvSpPr>
          <p:cNvPr id="5" name="Footer Placeholder 4"/>
          <p:cNvSpPr>
            <a:spLocks noGrp="1"/>
          </p:cNvSpPr>
          <p:nvPr>
            <p:ph type="ftr" sz="quarter" idx="4"/>
          </p:nvPr>
        </p:nvSpPr>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AU" sz="1200"/>
              <a:t>Copyright statement</a:t>
            </a:r>
          </a:p>
        </p:txBody>
      </p:sp>
      <p:sp>
        <p:nvSpPr>
          <p:cNvPr id="389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C3DB532-84AD-E547-B65B-CC622539D174}" type="slidenum">
              <a:rPr lang="en-AU" sz="1200"/>
              <a:pPr eaLnBrk="1" hangingPunct="1"/>
              <a:t>12</a:t>
            </a:fld>
            <a:endParaRPr lang="en-A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Tree>
    <p:extLst>
      <p:ext uri="{BB962C8B-B14F-4D97-AF65-F5344CB8AC3E}">
        <p14:creationId xmlns:p14="http://schemas.microsoft.com/office/powerpoint/2010/main" val="143049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250F6DC-E17C-184D-9D9B-9BB5793A866E}" type="datetime1">
              <a:rPr lang="en-AU"/>
              <a:pPr/>
              <a:t>28/08/12</a:t>
            </a:fld>
            <a:endParaRPr lang="en-AU"/>
          </a:p>
        </p:txBody>
      </p:sp>
      <p:sp>
        <p:nvSpPr>
          <p:cNvPr id="6" name="Footer Placeholder 5"/>
          <p:cNvSpPr>
            <a:spLocks noGrp="1"/>
          </p:cNvSpPr>
          <p:nvPr>
            <p:ph type="ftr" sz="quarter" idx="11"/>
          </p:nvPr>
        </p:nvSpPr>
        <p:spPr/>
        <p:txBody>
          <a:bodyPr/>
          <a:lstStyle>
            <a:lvl1pPr>
              <a:defRPr/>
            </a:lvl1pPr>
          </a:lstStyle>
          <a:p>
            <a:pPr>
              <a:defRPr/>
            </a:pPr>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892590A-F457-9449-B875-69FFF21DA450}" type="slidenum">
              <a:rPr lang="en-AU"/>
              <a:pPr/>
              <a:t>‹#›</a:t>
            </a:fld>
            <a:endParaRPr lang="en-AU"/>
          </a:p>
        </p:txBody>
      </p:sp>
    </p:spTree>
    <p:extLst>
      <p:ext uri="{BB962C8B-B14F-4D97-AF65-F5344CB8AC3E}">
        <p14:creationId xmlns:p14="http://schemas.microsoft.com/office/powerpoint/2010/main" val="270435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fld id="{D3955B72-5885-DB49-B59A-DFBC71D370C2}" type="datetime1">
              <a:rPr lang="en-AU"/>
              <a:pPr/>
              <a:t>28/08/12</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 Health Workforce Australia</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27DC4C3-DF11-924C-9BA9-E9873C0D6B85}" type="slidenum">
              <a:rPr lang="en-AU"/>
              <a:pPr/>
              <a:t>‹#›</a:t>
            </a:fld>
            <a:endParaRPr lang="en-AU"/>
          </a:p>
        </p:txBody>
      </p:sp>
    </p:spTree>
    <p:extLst>
      <p:ext uri="{BB962C8B-B14F-4D97-AF65-F5344CB8AC3E}">
        <p14:creationId xmlns:p14="http://schemas.microsoft.com/office/powerpoint/2010/main" val="260699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636912"/>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685800" y="422108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1F2216FE-9F0E-6A40-8AAA-5711ED003518}" type="datetime1">
              <a:rPr lang="en-AU"/>
              <a:pPr/>
              <a:t>28/08/12</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 Health Workforce Australia</a:t>
            </a:r>
          </a:p>
        </p:txBody>
      </p:sp>
      <p:sp>
        <p:nvSpPr>
          <p:cNvPr id="6" name="Slide Number Placeholder 5"/>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540B294-2593-0F47-BED9-9018C3598C7E}" type="slidenum">
              <a:rPr lang="en-AU"/>
              <a:pPr/>
              <a:t>‹#›</a:t>
            </a:fld>
            <a:endParaRPr lang="en-AU"/>
          </a:p>
        </p:txBody>
      </p:sp>
    </p:spTree>
    <p:extLst>
      <p:ext uri="{BB962C8B-B14F-4D97-AF65-F5344CB8AC3E}">
        <p14:creationId xmlns:p14="http://schemas.microsoft.com/office/powerpoint/2010/main" val="248346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524625"/>
            <a:ext cx="730250" cy="268288"/>
          </a:xfrm>
          <a:prstGeom prst="rect">
            <a:avLst/>
          </a:prstGeom>
        </p:spPr>
        <p:txBody>
          <a:bodyPr vert="horz" wrap="square" lIns="91440" tIns="45720" rIns="91440" bIns="45720" numCol="1" anchor="t" anchorCtr="0" compatLnSpc="1">
            <a:prstTxWarp prst="textNoShape">
              <a:avLst/>
            </a:prstTxWarp>
          </a:bodyPr>
          <a:lstStyle>
            <a:lvl1pPr>
              <a:defRPr/>
            </a:lvl1pPr>
          </a:lstStyle>
          <a:p>
            <a:fld id="{DEFD3B97-B7E7-2F46-9B0A-CAE5A930C246}" type="datetime1">
              <a:rPr lang="en-AU"/>
              <a:pPr/>
              <a:t>28/08/12</a:t>
            </a:fld>
            <a:endParaRPr lang="en-AU"/>
          </a:p>
        </p:txBody>
      </p:sp>
      <p:sp>
        <p:nvSpPr>
          <p:cNvPr id="4" name="Footer Placeholder 3"/>
          <p:cNvSpPr>
            <a:spLocks noGrp="1"/>
          </p:cNvSpPr>
          <p:nvPr>
            <p:ph type="ftr" sz="quarter" idx="11"/>
          </p:nvPr>
        </p:nvSpPr>
        <p:spPr>
          <a:xfrm>
            <a:off x="6804025" y="6453188"/>
            <a:ext cx="1958975"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84" charset="0"/>
                <a:ea typeface="+mn-ea"/>
                <a:cs typeface="+mn-cs"/>
              </a:defRPr>
            </a:lvl1pPr>
          </a:lstStyle>
          <a:p>
            <a:pPr>
              <a:defRPr/>
            </a:pPr>
            <a:r>
              <a:rPr lang="en-AU"/>
              <a:t>© Health Workforce Australia</a:t>
            </a:r>
          </a:p>
        </p:txBody>
      </p:sp>
      <p:sp>
        <p:nvSpPr>
          <p:cNvPr id="5" name="Slide Number Placeholder 4"/>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4423C02-8DDA-E54C-830B-7AC3930CBF9C}" type="slidenum">
              <a:rPr lang="en-AU"/>
              <a:pPr/>
              <a:t>‹#›</a:t>
            </a:fld>
            <a:endParaRPr lang="en-AU"/>
          </a:p>
        </p:txBody>
      </p:sp>
    </p:spTree>
    <p:extLst>
      <p:ext uri="{BB962C8B-B14F-4D97-AF65-F5344CB8AC3E}">
        <p14:creationId xmlns:p14="http://schemas.microsoft.com/office/powerpoint/2010/main" val="10678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Title 6"/>
          <p:cNvSpPr>
            <a:spLocks noGrp="1"/>
          </p:cNvSpPr>
          <p:nvPr>
            <p:ph type="title"/>
          </p:nvPr>
        </p:nvSpPr>
        <p:spPr/>
        <p:txBody>
          <a:bodyPr/>
          <a:lstStyle/>
          <a:p>
            <a:r>
              <a:rPr lang="en-US" smtClean="0"/>
              <a:t>Click to edit Master title style</a:t>
            </a:r>
            <a:endParaRPr lang="en-AU"/>
          </a:p>
        </p:txBody>
      </p:sp>
      <p:sp>
        <p:nvSpPr>
          <p:cNvPr id="4" name="Date Placeholder 3"/>
          <p:cNvSpPr>
            <a:spLocks noGrp="1"/>
          </p:cNvSpPr>
          <p:nvPr>
            <p:ph type="dt" sz="half" idx="10"/>
          </p:nvPr>
        </p:nvSpPr>
        <p:spPr>
          <a:xfrm>
            <a:off x="107950" y="6453188"/>
            <a:ext cx="1166813" cy="266700"/>
          </a:xfrm>
        </p:spPr>
        <p:txBody>
          <a:bodyPr/>
          <a:lstStyle>
            <a:lvl1pPr>
              <a:defRPr/>
            </a:lvl1pPr>
          </a:lstStyle>
          <a:p>
            <a:fld id="{15212668-9DE6-B44C-9324-1C3F64EF72C3}" type="datetime1">
              <a:rPr lang="en-AU"/>
              <a:pPr/>
              <a:t>28/08/12</a:t>
            </a:fld>
            <a:endParaRPr lang="en-AU"/>
          </a:p>
        </p:txBody>
      </p:sp>
      <p:sp>
        <p:nvSpPr>
          <p:cNvPr id="5" name="Footer Placeholder 4"/>
          <p:cNvSpPr>
            <a:spLocks noGrp="1"/>
          </p:cNvSpPr>
          <p:nvPr>
            <p:ph type="ftr" sz="quarter" idx="11"/>
          </p:nvPr>
        </p:nvSpPr>
        <p:spPr>
          <a:xfrm>
            <a:off x="7148513" y="6499225"/>
            <a:ext cx="1671637" cy="182563"/>
          </a:xfrm>
        </p:spPr>
        <p:txBody>
          <a:bodyPr/>
          <a:lstStyle>
            <a:lvl1pPr>
              <a:defRPr/>
            </a:lvl1pPr>
          </a:lstStyle>
          <a:p>
            <a:pPr>
              <a:defRPr/>
            </a:pPr>
            <a:r>
              <a:rPr lang="en-AU"/>
              <a:t>© Health Workforce Australia</a:t>
            </a:r>
          </a:p>
        </p:txBody>
      </p:sp>
    </p:spTree>
    <p:extLst>
      <p:ext uri="{BB962C8B-B14F-4D97-AF65-F5344CB8AC3E}">
        <p14:creationId xmlns:p14="http://schemas.microsoft.com/office/powerpoint/2010/main" val="241791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D7A75A66-71F0-D047-B0D5-39D2C90D0754}" type="datetime1">
              <a:rPr lang="en-AU"/>
              <a:pPr/>
              <a:t>28/08/12</a:t>
            </a:fld>
            <a:endParaRPr lang="en-AU"/>
          </a:p>
        </p:txBody>
      </p:sp>
      <p:sp>
        <p:nvSpPr>
          <p:cNvPr id="5" name="Footer Placeholder 4"/>
          <p:cNvSpPr>
            <a:spLocks noGrp="1"/>
          </p:cNvSpPr>
          <p:nvPr>
            <p:ph type="ftr" sz="quarter" idx="11"/>
          </p:nvPr>
        </p:nvSpPr>
        <p:spPr/>
        <p:txBody>
          <a:bodyPr/>
          <a:lstStyle>
            <a:lvl1pPr>
              <a:defRPr/>
            </a:lvl1pPr>
          </a:lstStyle>
          <a:p>
            <a:pPr>
              <a:defRPr/>
            </a:pPr>
            <a:r>
              <a:rPr lang="en-AU"/>
              <a:t>© Health Workforce Australia</a:t>
            </a:r>
          </a:p>
        </p:txBody>
      </p:sp>
      <p:sp>
        <p:nvSpPr>
          <p:cNvPr id="6" name="Slide Number Placeholder 5"/>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5833AA7-301C-AA4F-8C45-EB9BB0E79972}" type="slidenum">
              <a:rPr lang="en-AU"/>
              <a:pPr/>
              <a:t>‹#›</a:t>
            </a:fld>
            <a:endParaRPr lang="en-AU"/>
          </a:p>
        </p:txBody>
      </p:sp>
    </p:spTree>
    <p:extLst>
      <p:ext uri="{BB962C8B-B14F-4D97-AF65-F5344CB8AC3E}">
        <p14:creationId xmlns:p14="http://schemas.microsoft.com/office/powerpoint/2010/main" val="38768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8BD2E5C2-BFBE-514E-B294-CE871EFDAEDD}" type="datetime1">
              <a:rPr lang="en-AU"/>
              <a:pPr/>
              <a:t>28/08/12</a:t>
            </a:fld>
            <a:endParaRPr lang="en-AU"/>
          </a:p>
        </p:txBody>
      </p:sp>
      <p:sp>
        <p:nvSpPr>
          <p:cNvPr id="6" name="Footer Placeholder 5"/>
          <p:cNvSpPr>
            <a:spLocks noGrp="1"/>
          </p:cNvSpPr>
          <p:nvPr>
            <p:ph type="ftr" sz="quarter" idx="11"/>
          </p:nvPr>
        </p:nvSpPr>
        <p:spPr/>
        <p:txBody>
          <a:bodyPr/>
          <a:lstStyle>
            <a:lvl1pPr>
              <a:defRPr/>
            </a:lvl1pPr>
          </a:lstStyle>
          <a:p>
            <a:pPr>
              <a:defRPr/>
            </a:pPr>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A8F953F-672B-9C4E-A590-0476C634F72A}" type="slidenum">
              <a:rPr lang="en-AU"/>
              <a:pPr/>
              <a:t>‹#›</a:t>
            </a:fld>
            <a:endParaRPr lang="en-AU"/>
          </a:p>
        </p:txBody>
      </p:sp>
    </p:spTree>
    <p:extLst>
      <p:ext uri="{BB962C8B-B14F-4D97-AF65-F5344CB8AC3E}">
        <p14:creationId xmlns:p14="http://schemas.microsoft.com/office/powerpoint/2010/main" val="197298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7836C6E6-D0E5-6042-B32C-BE1F12658891}" type="datetime1">
              <a:rPr lang="en-AU"/>
              <a:pPr/>
              <a:t>28/08/12</a:t>
            </a:fld>
            <a:endParaRPr lang="en-AU"/>
          </a:p>
        </p:txBody>
      </p:sp>
      <p:sp>
        <p:nvSpPr>
          <p:cNvPr id="8" name="Footer Placeholder 7"/>
          <p:cNvSpPr>
            <a:spLocks noGrp="1"/>
          </p:cNvSpPr>
          <p:nvPr>
            <p:ph type="ftr" sz="quarter" idx="11"/>
          </p:nvPr>
        </p:nvSpPr>
        <p:spPr/>
        <p:txBody>
          <a:bodyPr/>
          <a:lstStyle>
            <a:lvl1pPr>
              <a:defRPr/>
            </a:lvl1pPr>
          </a:lstStyle>
          <a:p>
            <a:pPr>
              <a:defRPr/>
            </a:pPr>
            <a:r>
              <a:rPr lang="en-AU"/>
              <a:t>© Health Workforce Australia</a:t>
            </a:r>
          </a:p>
        </p:txBody>
      </p:sp>
      <p:sp>
        <p:nvSpPr>
          <p:cNvPr id="9" name="Slide Number Placeholder 8"/>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D123AAF-A48B-A54D-921B-D2D4C186A447}" type="slidenum">
              <a:rPr lang="en-AU"/>
              <a:pPr/>
              <a:t>‹#›</a:t>
            </a:fld>
            <a:endParaRPr lang="en-AU"/>
          </a:p>
        </p:txBody>
      </p:sp>
    </p:spTree>
    <p:extLst>
      <p:ext uri="{BB962C8B-B14F-4D97-AF65-F5344CB8AC3E}">
        <p14:creationId xmlns:p14="http://schemas.microsoft.com/office/powerpoint/2010/main" val="68297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C51D26C6-5029-494E-9BF9-1469BBDBD809}" type="datetime1">
              <a:rPr lang="en-AU"/>
              <a:pPr/>
              <a:t>28/08/12</a:t>
            </a:fld>
            <a:endParaRPr lang="en-AU"/>
          </a:p>
        </p:txBody>
      </p:sp>
      <p:sp>
        <p:nvSpPr>
          <p:cNvPr id="4" name="Footer Placeholder 3"/>
          <p:cNvSpPr>
            <a:spLocks noGrp="1"/>
          </p:cNvSpPr>
          <p:nvPr>
            <p:ph type="ftr" sz="quarter" idx="11"/>
          </p:nvPr>
        </p:nvSpPr>
        <p:spPr/>
        <p:txBody>
          <a:bodyPr/>
          <a:lstStyle>
            <a:lvl1pPr>
              <a:defRPr/>
            </a:lvl1pPr>
          </a:lstStyle>
          <a:p>
            <a:pPr>
              <a:defRPr/>
            </a:pPr>
            <a:r>
              <a:rPr lang="en-AU"/>
              <a:t>© Health Workforce Australia</a:t>
            </a:r>
          </a:p>
        </p:txBody>
      </p:sp>
      <p:sp>
        <p:nvSpPr>
          <p:cNvPr id="5" name="Slide Number Placeholder 4"/>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0E53A6-D94E-F54C-9D76-0C61408ED3A8}" type="slidenum">
              <a:rPr lang="en-AU"/>
              <a:pPr/>
              <a:t>‹#›</a:t>
            </a:fld>
            <a:endParaRPr lang="en-AU"/>
          </a:p>
        </p:txBody>
      </p:sp>
    </p:spTree>
    <p:extLst>
      <p:ext uri="{BB962C8B-B14F-4D97-AF65-F5344CB8AC3E}">
        <p14:creationId xmlns:p14="http://schemas.microsoft.com/office/powerpoint/2010/main" val="22279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95C984-D687-D94B-852E-6709B4C82EA3}" type="datetime1">
              <a:rPr lang="en-AU"/>
              <a:pPr/>
              <a:t>28/08/12</a:t>
            </a:fld>
            <a:endParaRPr lang="en-AU"/>
          </a:p>
        </p:txBody>
      </p:sp>
      <p:sp>
        <p:nvSpPr>
          <p:cNvPr id="3" name="Footer Placeholder 2"/>
          <p:cNvSpPr>
            <a:spLocks noGrp="1"/>
          </p:cNvSpPr>
          <p:nvPr>
            <p:ph type="ftr" sz="quarter" idx="11"/>
          </p:nvPr>
        </p:nvSpPr>
        <p:spPr/>
        <p:txBody>
          <a:bodyPr/>
          <a:lstStyle>
            <a:lvl1pPr>
              <a:defRPr/>
            </a:lvl1pPr>
          </a:lstStyle>
          <a:p>
            <a:pPr>
              <a:defRPr/>
            </a:pPr>
            <a:r>
              <a:rPr lang="en-AU"/>
              <a:t>© Health Workforce Australia</a:t>
            </a:r>
          </a:p>
        </p:txBody>
      </p:sp>
      <p:sp>
        <p:nvSpPr>
          <p:cNvPr id="4" name="Slide Number Placeholder 3"/>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28E5FF4-9603-824A-AE22-376ECC42C7FF}" type="slidenum">
              <a:rPr lang="en-AU"/>
              <a:pPr/>
              <a:t>‹#›</a:t>
            </a:fld>
            <a:endParaRPr lang="en-AU"/>
          </a:p>
        </p:txBody>
      </p:sp>
    </p:spTree>
    <p:extLst>
      <p:ext uri="{BB962C8B-B14F-4D97-AF65-F5344CB8AC3E}">
        <p14:creationId xmlns:p14="http://schemas.microsoft.com/office/powerpoint/2010/main" val="749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6B04CD-5211-B34A-9786-D6EEBA4AC60D}" type="datetime1">
              <a:rPr lang="en-AU"/>
              <a:pPr/>
              <a:t>28/08/12</a:t>
            </a:fld>
            <a:endParaRPr lang="en-AU"/>
          </a:p>
        </p:txBody>
      </p:sp>
      <p:sp>
        <p:nvSpPr>
          <p:cNvPr id="6" name="Footer Placeholder 5"/>
          <p:cNvSpPr>
            <a:spLocks noGrp="1"/>
          </p:cNvSpPr>
          <p:nvPr>
            <p:ph type="ftr" sz="quarter" idx="11"/>
          </p:nvPr>
        </p:nvSpPr>
        <p:spPr/>
        <p:txBody>
          <a:bodyPr/>
          <a:lstStyle>
            <a:lvl1pPr>
              <a:defRPr/>
            </a:lvl1pPr>
          </a:lstStyle>
          <a:p>
            <a:pPr>
              <a:defRPr/>
            </a:pPr>
            <a:r>
              <a:rPr lang="en-AU"/>
              <a:t>© Health Workforce Australia</a:t>
            </a:r>
          </a:p>
        </p:txBody>
      </p:sp>
      <p:sp>
        <p:nvSpPr>
          <p:cNvPr id="7" name="Slide Number Placeholder 6"/>
          <p:cNvSpPr>
            <a:spLocks noGrp="1"/>
          </p:cNvSpPr>
          <p:nvPr>
            <p:ph type="sldNum" sz="quarter" idx="12"/>
          </p:nvPr>
        </p:nvSpPr>
        <p:spPr>
          <a:xfrm>
            <a:off x="3851275" y="6381750"/>
            <a:ext cx="21717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4B45D5-67D6-374B-9423-7FC2080ED4E5}" type="slidenum">
              <a:rPr lang="en-AU"/>
              <a:pPr/>
              <a:t>‹#›</a:t>
            </a:fld>
            <a:endParaRPr lang="en-AU"/>
          </a:p>
        </p:txBody>
      </p:sp>
    </p:spTree>
    <p:extLst>
      <p:ext uri="{BB962C8B-B14F-4D97-AF65-F5344CB8AC3E}">
        <p14:creationId xmlns:p14="http://schemas.microsoft.com/office/powerpoint/2010/main" val="2361752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theme" Target="../theme/theme2.xml"/><Relationship Id="rId11"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 Id="rId3"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grpSp>
        <p:nvGrpSpPr>
          <p:cNvPr id="1027" name="Group 6"/>
          <p:cNvGrpSpPr>
            <a:grpSpLocks/>
          </p:cNvGrpSpPr>
          <p:nvPr/>
        </p:nvGrpSpPr>
        <p:grpSpPr bwMode="auto">
          <a:xfrm>
            <a:off x="0" y="-180975"/>
            <a:ext cx="9144000" cy="1584325"/>
            <a:chOff x="0" y="-180712"/>
            <a:chExt cx="9144000" cy="1584176"/>
          </a:xfrm>
        </p:grpSpPr>
        <p:sp>
          <p:nvSpPr>
            <p:cNvPr id="8" name="Rectangle 7"/>
            <p:cNvSpPr/>
            <p:nvPr userDrawn="1"/>
          </p:nvSpPr>
          <p:spPr>
            <a:xfrm>
              <a:off x="0" y="246"/>
              <a:ext cx="9144000" cy="1196862"/>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Oval 8"/>
            <p:cNvSpPr/>
            <p:nvPr userDrawn="1"/>
          </p:nvSpPr>
          <p:spPr>
            <a:xfrm rot="20933697">
              <a:off x="1341438" y="-180712"/>
              <a:ext cx="2655887" cy="1584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1041"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3487" y="286945"/>
              <a:ext cx="1689246" cy="76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0" y="1217613"/>
            <a:ext cx="9144000" cy="4752975"/>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1029" name="Group 16"/>
          <p:cNvGrpSpPr>
            <a:grpSpLocks/>
          </p:cNvGrpSpPr>
          <p:nvPr/>
        </p:nvGrpSpPr>
        <p:grpSpPr bwMode="auto">
          <a:xfrm>
            <a:off x="6805613" y="6165850"/>
            <a:ext cx="2146300" cy="519113"/>
            <a:chOff x="6444208" y="6026035"/>
            <a:chExt cx="2508068" cy="802450"/>
          </a:xfrm>
        </p:grpSpPr>
        <p:pic>
          <p:nvPicPr>
            <p:cNvPr id="1035"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948264" y="6026035"/>
              <a:ext cx="1547664" cy="28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21698" y="6411675"/>
              <a:ext cx="844296"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9"/>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604448" y="6271960"/>
              <a:ext cx="347828" cy="55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0"/>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44208" y="6451193"/>
              <a:ext cx="791071" cy="28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0" name="Group 5"/>
          <p:cNvGrpSpPr>
            <a:grpSpLocks/>
          </p:cNvGrpSpPr>
          <p:nvPr/>
        </p:nvGrpSpPr>
        <p:grpSpPr bwMode="auto">
          <a:xfrm>
            <a:off x="276225" y="6135688"/>
            <a:ext cx="2855913" cy="469900"/>
            <a:chOff x="275576" y="6136003"/>
            <a:chExt cx="2856264" cy="469664"/>
          </a:xfrm>
        </p:grpSpPr>
        <p:pic>
          <p:nvPicPr>
            <p:cNvPr id="1032" name="Picture 2"/>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5576" y="6334289"/>
              <a:ext cx="1102557" cy="27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469067" y="6333723"/>
              <a:ext cx="1518757" cy="27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4"/>
            <p:cNvSpPr txBox="1">
              <a:spLocks noChangeArrowheads="1"/>
            </p:cNvSpPr>
            <p:nvPr userDrawn="1"/>
          </p:nvSpPr>
          <p:spPr bwMode="auto">
            <a:xfrm>
              <a:off x="491503" y="6136003"/>
              <a:ext cx="2640337" cy="180884"/>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5000"/>
                </a:lnSpc>
                <a:spcAft>
                  <a:spcPts val="1000"/>
                </a:spcAft>
              </a:pPr>
              <a:r>
                <a:rPr lang="en-AU" sz="500" i="1">
                  <a:latin typeface="Arial" charset="0"/>
                  <a:ea typeface="Calibri" charset="0"/>
                </a:rPr>
                <a:t>This project was possible due to funding made available by Health Workforce Australia</a:t>
              </a:r>
              <a:endParaRPr lang="en-AU" sz="700">
                <a:latin typeface="Arial" charset="0"/>
                <a:ea typeface="Calibri" charset="0"/>
              </a:endParaRPr>
            </a:p>
          </p:txBody>
        </p:sp>
      </p:grpSp>
      <p:pic>
        <p:nvPicPr>
          <p:cNvPr id="1031" name="Picture 2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132138" y="6311900"/>
            <a:ext cx="733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Lst>
  <p:timing>
    <p:tnLst>
      <p:par>
        <p:cTn xmlns:p14="http://schemas.microsoft.com/office/powerpoint/2010/main" id="1" dur="indefinite" restart="never" nodeType="tmRoot"/>
      </p:par>
    </p:tnLst>
  </p:timing>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98" name="Group 10"/>
          <p:cNvGrpSpPr>
            <a:grpSpLocks/>
          </p:cNvGrpSpPr>
          <p:nvPr/>
        </p:nvGrpSpPr>
        <p:grpSpPr bwMode="auto">
          <a:xfrm>
            <a:off x="0" y="6202363"/>
            <a:ext cx="9144000" cy="755650"/>
            <a:chOff x="375167" y="5924436"/>
            <a:chExt cx="9144000" cy="755112"/>
          </a:xfrm>
        </p:grpSpPr>
        <p:sp>
          <p:nvSpPr>
            <p:cNvPr id="8" name="Rectangle 7"/>
            <p:cNvSpPr/>
            <p:nvPr userDrawn="1"/>
          </p:nvSpPr>
          <p:spPr>
            <a:xfrm>
              <a:off x="375167" y="6002168"/>
              <a:ext cx="9144000" cy="599648"/>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Oval 8"/>
            <p:cNvSpPr/>
            <p:nvPr userDrawn="1"/>
          </p:nvSpPr>
          <p:spPr>
            <a:xfrm rot="20142868">
              <a:off x="1907105" y="5924436"/>
              <a:ext cx="1331912" cy="75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4105" name="Picture 9"/>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8423" y="6144277"/>
              <a:ext cx="872890" cy="39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524625"/>
            <a:ext cx="730250" cy="268288"/>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bg1"/>
                </a:solidFill>
              </a:defRPr>
            </a:lvl1pPr>
          </a:lstStyle>
          <a:p>
            <a:fld id="{3E1F181F-56AA-064D-84E0-822ACB378619}" type="datetime1">
              <a:rPr lang="en-AU"/>
              <a:pPr/>
              <a:t>28/08/12</a:t>
            </a:fld>
            <a:endParaRPr lang="en-AU"/>
          </a:p>
        </p:txBody>
      </p:sp>
      <p:sp>
        <p:nvSpPr>
          <p:cNvPr id="5" name="Footer Placeholder 4"/>
          <p:cNvSpPr>
            <a:spLocks noGrp="1"/>
          </p:cNvSpPr>
          <p:nvPr>
            <p:ph type="ftr" sz="quarter" idx="3"/>
          </p:nvPr>
        </p:nvSpPr>
        <p:spPr>
          <a:xfrm>
            <a:off x="6804025" y="6453188"/>
            <a:ext cx="195897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chemeClr val="bg1"/>
                </a:solidFill>
                <a:latin typeface="Calibri" pitchFamily="-84" charset="0"/>
                <a:ea typeface="+mn-ea"/>
                <a:cs typeface="+mn-cs"/>
              </a:defRPr>
            </a:lvl1pPr>
          </a:lstStyle>
          <a:p>
            <a:pPr>
              <a:defRPr/>
            </a:pPr>
            <a:r>
              <a:rPr lang="en-AU"/>
              <a:t>© Health Workforce Australia</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6259513"/>
          </a:xfrm>
          <a:prstGeom prst="rect">
            <a:avLst/>
          </a:prstGeom>
          <a:solidFill>
            <a:srgbClr val="77B2C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 name="Rectangle 6"/>
          <p:cNvSpPr/>
          <p:nvPr/>
        </p:nvSpPr>
        <p:spPr>
          <a:xfrm>
            <a:off x="-19050" y="6286500"/>
            <a:ext cx="9163050" cy="598488"/>
          </a:xfrm>
          <a:prstGeom prst="rect">
            <a:avLst/>
          </a:prstGeom>
          <a:solidFill>
            <a:srgbClr val="003F5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Oval 7"/>
          <p:cNvSpPr/>
          <p:nvPr/>
        </p:nvSpPr>
        <p:spPr>
          <a:xfrm rot="20142868">
            <a:off x="1500188" y="6181725"/>
            <a:ext cx="1331912" cy="754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1434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6400800"/>
            <a:ext cx="8731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43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1019175" cy="365125"/>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bg1"/>
                </a:solidFill>
              </a:defRPr>
            </a:lvl1pPr>
          </a:lstStyle>
          <a:p>
            <a:fld id="{10913249-43E5-A047-BD3C-AEE590540D40}" type="datetime1">
              <a:rPr lang="en-AU"/>
              <a:pPr/>
              <a:t>28/08/12</a:t>
            </a:fld>
            <a:endParaRPr lang="en-AU"/>
          </a:p>
        </p:txBody>
      </p:sp>
      <p:sp>
        <p:nvSpPr>
          <p:cNvPr id="5" name="Footer Placeholder 4"/>
          <p:cNvSpPr>
            <a:spLocks noGrp="1"/>
          </p:cNvSpPr>
          <p:nvPr>
            <p:ph type="ftr" sz="quarter" idx="3"/>
          </p:nvPr>
        </p:nvSpPr>
        <p:spPr>
          <a:xfrm>
            <a:off x="6588125" y="6376988"/>
            <a:ext cx="22479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chemeClr val="bg1"/>
                </a:solidFill>
                <a:latin typeface="Calibri" pitchFamily="-84" charset="0"/>
                <a:ea typeface="+mn-ea"/>
                <a:cs typeface="+mn-cs"/>
              </a:defRPr>
            </a:lvl1pPr>
          </a:lstStyle>
          <a:p>
            <a:pPr>
              <a:defRPr/>
            </a:pPr>
            <a:r>
              <a:rPr lang="en-AU"/>
              <a:t>© Health Workforce Australia</a:t>
            </a:r>
          </a:p>
        </p:txBody>
      </p:sp>
    </p:spTree>
  </p:cSld>
  <p:clrMap bg1="lt1" tx1="dk1" bg2="lt2" tx2="dk2" accent1="accent1" accent2="accent2" accent3="accent3" accent4="accent4" accent5="accent5" accent6="accent6" hlink="hlink" folHlink="folHlink"/>
  <p:sldLayoutIdLst>
    <p:sldLayoutId id="2147483748" r:id="rId1"/>
  </p:sldLayoutIdLst>
  <p:hf sldNum="0"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8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5CC:%5C" TargetMode="External"/><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r>
              <a:rPr lang="en-AU" sz="3600">
                <a:latin typeface="Calibri" charset="0"/>
              </a:rPr>
              <a:t>C3 - Cardiac Care Skills</a:t>
            </a:r>
          </a:p>
        </p:txBody>
      </p:sp>
      <p:sp>
        <p:nvSpPr>
          <p:cNvPr id="18435" name="Subtitle 2"/>
          <p:cNvSpPr>
            <a:spLocks noGrp="1"/>
          </p:cNvSpPr>
          <p:nvPr>
            <p:ph type="subTitle" idx="1"/>
          </p:nvPr>
        </p:nvSpPr>
        <p:spPr bwMode="auto">
          <a:xfrm>
            <a:off x="1371600" y="4292600"/>
            <a:ext cx="6400800"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2000">
                <a:solidFill>
                  <a:srgbClr val="003F5E"/>
                </a:solidFill>
                <a:latin typeface="Calibri" charset="0"/>
              </a:rPr>
              <a:t>In conjunction with the remote simulation program simulation session</a:t>
            </a:r>
          </a:p>
          <a:p>
            <a:pPr eaLnBrk="1" hangingPunct="1"/>
            <a:r>
              <a:rPr lang="en-US" sz="2000">
                <a:solidFill>
                  <a:srgbClr val="898989"/>
                </a:solidFill>
                <a:latin typeface="Calibri" charset="0"/>
              </a:rPr>
              <a:t>Module C3</a:t>
            </a:r>
            <a:endParaRPr lang="en-AU" sz="2000">
              <a:solidFill>
                <a:srgbClr val="003F5E"/>
              </a:solidFill>
              <a:latin typeface="Calibri" charset="0"/>
            </a:endParaRPr>
          </a:p>
          <a:p>
            <a:pPr eaLnBrk="1" hangingPunct="1"/>
            <a:endParaRPr lang="en-AU">
              <a:solidFill>
                <a:srgbClr val="898989"/>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AU">
                <a:latin typeface="Calibri" charset="0"/>
              </a:rPr>
              <a:t>ECG Monitoring</a:t>
            </a:r>
          </a:p>
        </p:txBody>
      </p:sp>
      <p:pic>
        <p:nvPicPr>
          <p:cNvPr id="3481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43213" y="1484313"/>
            <a:ext cx="3105150" cy="3584575"/>
          </a:xfrm>
        </p:spPr>
      </p:pic>
      <p:sp>
        <p:nvSpPr>
          <p:cNvPr id="348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F2A6A3C-C44B-EC4D-A1C5-8993B82C9702}" type="datetime6">
              <a:rPr lang="en-AU" sz="900">
                <a:solidFill>
                  <a:schemeClr val="bg1"/>
                </a:solidFill>
              </a:rPr>
              <a:pPr eaLnBrk="1" hangingPunct="1"/>
              <a:t>August 12</a:t>
            </a:fld>
            <a:endParaRPr lang="en-AU" sz="900">
              <a:solidFill>
                <a:schemeClr val="bg1"/>
              </a:solidFill>
            </a:endParaRPr>
          </a:p>
        </p:txBody>
      </p:sp>
      <p:sp>
        <p:nvSpPr>
          <p:cNvPr id="34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atin typeface="Calibri" charset="0"/>
              </a:rPr>
              <a:t>ECG lead Placement</a:t>
            </a:r>
          </a:p>
        </p:txBody>
      </p:sp>
      <p:sp>
        <p:nvSpPr>
          <p:cNvPr id="36867" name="Content Placeholder 2"/>
          <p:cNvSpPr>
            <a:spLocks noGrp="1"/>
          </p:cNvSpPr>
          <p:nvPr>
            <p:ph idx="1"/>
          </p:nvPr>
        </p:nvSpPr>
        <p:spPr/>
        <p:txBody>
          <a:bodyPr/>
          <a:lstStyle/>
          <a:p>
            <a:pPr eaLnBrk="1" hangingPunct="1"/>
            <a:endParaRPr lang="en-US">
              <a:latin typeface="Calibri" charset="0"/>
            </a:endParaRPr>
          </a:p>
        </p:txBody>
      </p:sp>
      <p:sp>
        <p:nvSpPr>
          <p:cNvPr id="368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60360A4-F017-3149-BE6D-89E317764B90}" type="datetime6">
              <a:rPr lang="en-AU" sz="900">
                <a:solidFill>
                  <a:schemeClr val="bg1"/>
                </a:solidFill>
              </a:rPr>
              <a:pPr eaLnBrk="1" hangingPunct="1"/>
              <a:t>August 12</a:t>
            </a:fld>
            <a:endParaRPr lang="en-AU" sz="900">
              <a:solidFill>
                <a:schemeClr val="bg1"/>
              </a:solidFill>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pic>
        <p:nvPicPr>
          <p:cNvPr id="368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36700"/>
            <a:ext cx="50800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atin typeface="Calibri" charset="0"/>
              </a:rPr>
              <a:t>12 Lead ECG</a:t>
            </a:r>
          </a:p>
        </p:txBody>
      </p:sp>
      <p:sp>
        <p:nvSpPr>
          <p:cNvPr id="37891" name="Content Placeholder 2"/>
          <p:cNvSpPr>
            <a:spLocks noGrp="1"/>
          </p:cNvSpPr>
          <p:nvPr>
            <p:ph idx="1"/>
          </p:nvPr>
        </p:nvSpPr>
        <p:spPr/>
        <p:txBody>
          <a:bodyPr/>
          <a:lstStyle/>
          <a:p>
            <a:pPr eaLnBrk="1" hangingPunct="1"/>
            <a:endParaRPr lang="en-US">
              <a:latin typeface="Calibri" charset="0"/>
            </a:endParaRPr>
          </a:p>
        </p:txBody>
      </p:sp>
      <p:sp>
        <p:nvSpPr>
          <p:cNvPr id="378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A5E0FD5-F874-5F49-9A89-F36399D45D09}" type="datetime6">
              <a:rPr lang="en-AU" sz="900">
                <a:solidFill>
                  <a:schemeClr val="bg1"/>
                </a:solidFill>
              </a:rPr>
              <a:pPr eaLnBrk="1" hangingPunct="1"/>
              <a:t>August 12</a:t>
            </a:fld>
            <a:endParaRPr lang="en-AU" sz="900">
              <a:solidFill>
                <a:schemeClr val="bg1"/>
              </a:solidFill>
            </a:endParaRPr>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pic>
        <p:nvPicPr>
          <p:cNvPr id="378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524000"/>
            <a:ext cx="812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AU">
                <a:latin typeface="Calibri" charset="0"/>
              </a:rPr>
              <a:t>Scenario</a:t>
            </a:r>
          </a:p>
        </p:txBody>
      </p:sp>
      <p:sp>
        <p:nvSpPr>
          <p:cNvPr id="39939" name="Content Placeholder 2"/>
          <p:cNvSpPr>
            <a:spLocks noGrp="1"/>
          </p:cNvSpPr>
          <p:nvPr>
            <p:ph idx="1"/>
          </p:nvPr>
        </p:nvSpPr>
        <p:spPr/>
        <p:txBody>
          <a:bodyPr/>
          <a:lstStyle/>
          <a:p>
            <a:pPr eaLnBrk="1" hangingPunct="1"/>
            <a:r>
              <a:rPr lang="en-AU">
                <a:latin typeface="Calibri" charset="0"/>
              </a:rPr>
              <a:t>Susan Sarandon</a:t>
            </a:r>
          </a:p>
          <a:p>
            <a:pPr eaLnBrk="1" hangingPunct="1">
              <a:buFont typeface="Arial" charset="0"/>
              <a:buNone/>
            </a:pPr>
            <a:r>
              <a:rPr lang="en-AU">
                <a:latin typeface="Calibri" charset="0"/>
              </a:rPr>
              <a:t>	65 year old woman, presents with 3/10 chest pain for the past hour. She has a history of high cholesterol, hypertension, diabetes and left sided mastectomy for breast cancer.</a:t>
            </a:r>
            <a:r>
              <a:rPr lang="en-AU">
                <a:solidFill>
                  <a:srgbClr val="FF0000"/>
                </a:solidFill>
                <a:latin typeface="Calibri" charset="0"/>
              </a:rPr>
              <a:t> </a:t>
            </a:r>
            <a:r>
              <a:rPr lang="en-AU">
                <a:latin typeface="Calibri" charset="0"/>
              </a:rPr>
              <a:t>She has had aspirin and GTN with the ambulance</a:t>
            </a:r>
          </a:p>
          <a:p>
            <a:pPr eaLnBrk="1" hangingPunct="1">
              <a:buFont typeface="Arial" charset="0"/>
              <a:buNone/>
            </a:pPr>
            <a:r>
              <a:rPr lang="en-AU">
                <a:latin typeface="Calibri" charset="0"/>
              </a:rPr>
              <a:t>	She has been triaged category 2. </a:t>
            </a:r>
          </a:p>
        </p:txBody>
      </p:sp>
      <p:sp>
        <p:nvSpPr>
          <p:cNvPr id="399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42581BA-F43F-C94E-A329-DA4A3B7A00D9}" type="datetime6">
              <a:rPr lang="en-AU" sz="900">
                <a:solidFill>
                  <a:schemeClr val="bg1"/>
                </a:solidFill>
              </a:rPr>
              <a:pPr eaLnBrk="1" hangingPunct="1"/>
              <a:t>August 12</a:t>
            </a:fld>
            <a:endParaRPr lang="en-AU" sz="900">
              <a:solidFill>
                <a:schemeClr val="bg1"/>
              </a:solidFill>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7"/>
          <p:cNvSpPr>
            <a:spLocks noGrp="1"/>
          </p:cNvSpPr>
          <p:nvPr>
            <p:ph type="title"/>
          </p:nvPr>
        </p:nvSpPr>
        <p:spPr/>
        <p:txBody>
          <a:bodyPr/>
          <a:lstStyle/>
          <a:p>
            <a:pPr eaLnBrk="1" hangingPunct="1"/>
            <a:r>
              <a:rPr lang="en-AU">
                <a:latin typeface="Calibri" charset="0"/>
              </a:rPr>
              <a:t>Skill Revision</a:t>
            </a:r>
          </a:p>
        </p:txBody>
      </p:sp>
      <p:sp>
        <p:nvSpPr>
          <p:cNvPr id="41987" name="Content Placeholder 8"/>
          <p:cNvSpPr>
            <a:spLocks noGrp="1"/>
          </p:cNvSpPr>
          <p:nvPr>
            <p:ph idx="1"/>
          </p:nvPr>
        </p:nvSpPr>
        <p:spPr>
          <a:xfrm>
            <a:off x="457200" y="1600200"/>
            <a:ext cx="8229600" cy="4097338"/>
          </a:xfrm>
        </p:spPr>
        <p:txBody>
          <a:bodyPr/>
          <a:lstStyle/>
          <a:p>
            <a:pPr eaLnBrk="1" hangingPunct="1"/>
            <a:r>
              <a:rPr lang="en-AU">
                <a:latin typeface="Calibri" charset="0"/>
              </a:rPr>
              <a:t>Blood pressure measurement considerations</a:t>
            </a:r>
          </a:p>
          <a:p>
            <a:pPr eaLnBrk="1" hangingPunct="1"/>
            <a:r>
              <a:rPr lang="en-AU">
                <a:latin typeface="Calibri" charset="0"/>
              </a:rPr>
              <a:t>Perform a 12 Lead ECG</a:t>
            </a:r>
          </a:p>
          <a:p>
            <a:pPr eaLnBrk="1" hangingPunct="1"/>
            <a:r>
              <a:rPr lang="en-AU">
                <a:latin typeface="Calibri" charset="0"/>
              </a:rPr>
              <a:t>Discuss basic interpretation of an ECG</a:t>
            </a:r>
          </a:p>
          <a:p>
            <a:pPr eaLnBrk="1" hangingPunct="1"/>
            <a:r>
              <a:rPr lang="en-AU">
                <a:latin typeface="Calibri" charset="0"/>
              </a:rPr>
              <a:t>Discuss basic cardiac investigations</a:t>
            </a:r>
          </a:p>
        </p:txBody>
      </p:sp>
      <p:sp>
        <p:nvSpPr>
          <p:cNvPr id="41988" name="Footer Placeholder 6"/>
          <p:cNvSpPr>
            <a:spLocks noGrp="1"/>
          </p:cNvSpPr>
          <p:nvPr>
            <p:ph type="ftr" sz="quarter" idx="11"/>
          </p:nvPr>
        </p:nvSpPr>
        <p:spPr bwMode="auto">
          <a:xfrm>
            <a:off x="6732588" y="6524625"/>
            <a:ext cx="2160587" cy="21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eaLnBrk="1" hangingPunct="1"/>
            <a:r>
              <a:rPr lang="en-AU" sz="900">
                <a:solidFill>
                  <a:schemeClr val="bg1"/>
                </a:solidFill>
              </a:rPr>
              <a:t>© Health Workforce Australia</a:t>
            </a:r>
          </a:p>
        </p:txBody>
      </p:sp>
      <p:sp>
        <p:nvSpPr>
          <p:cNvPr id="41989" name="Date Placeholder 1"/>
          <p:cNvSpPr>
            <a:spLocks noGrp="1"/>
          </p:cNvSpPr>
          <p:nvPr>
            <p:ph type="dt" sz="quarter" idx="10"/>
          </p:nvPr>
        </p:nvSpPr>
        <p:spPr bwMode="auto">
          <a:xfrm>
            <a:off x="241300" y="6473825"/>
            <a:ext cx="946150"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7B42BDD-876B-3A48-ACF4-9A54CB6E3148}" type="datetime6">
              <a:rPr lang="en-AU" sz="900">
                <a:solidFill>
                  <a:schemeClr val="bg1"/>
                </a:solidFill>
              </a:rPr>
              <a:pPr eaLnBrk="1" hangingPunct="1"/>
              <a:t>August 12</a:t>
            </a:fld>
            <a:endParaRPr lang="en-AU" sz="90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atin typeface="Calibri" charset="0"/>
              </a:rPr>
              <a:t>Worrying ECG Features</a:t>
            </a:r>
          </a:p>
        </p:txBody>
      </p:sp>
      <p:sp>
        <p:nvSpPr>
          <p:cNvPr id="44035" name="Content Placeholder 2"/>
          <p:cNvSpPr>
            <a:spLocks noGrp="1"/>
          </p:cNvSpPr>
          <p:nvPr>
            <p:ph idx="1"/>
          </p:nvPr>
        </p:nvSpPr>
        <p:spPr/>
        <p:txBody>
          <a:bodyPr/>
          <a:lstStyle/>
          <a:p>
            <a:pPr eaLnBrk="1" hangingPunct="1">
              <a:buFont typeface="Arial" charset="0"/>
              <a:buNone/>
            </a:pPr>
            <a:r>
              <a:rPr lang="en-US">
                <a:latin typeface="Calibri" charset="0"/>
              </a:rPr>
              <a:t>ESSENTIALLY THINK DOES THIS LOOK NORMAL??</a:t>
            </a:r>
          </a:p>
          <a:p>
            <a:pPr eaLnBrk="1" hangingPunct="1"/>
            <a:r>
              <a:rPr lang="en-US">
                <a:latin typeface="Calibri" charset="0"/>
              </a:rPr>
              <a:t>Tachycardia or Bradycardia</a:t>
            </a:r>
          </a:p>
          <a:p>
            <a:pPr eaLnBrk="1" hangingPunct="1"/>
            <a:r>
              <a:rPr lang="en-US">
                <a:latin typeface="Calibri" charset="0"/>
              </a:rPr>
              <a:t>ST elevation</a:t>
            </a:r>
          </a:p>
          <a:p>
            <a:pPr eaLnBrk="1" hangingPunct="1"/>
            <a:r>
              <a:rPr lang="en-US">
                <a:latin typeface="Calibri" charset="0"/>
              </a:rPr>
              <a:t>ST depression</a:t>
            </a:r>
          </a:p>
          <a:p>
            <a:pPr eaLnBrk="1" hangingPunct="1"/>
            <a:r>
              <a:rPr lang="en-US">
                <a:latin typeface="Calibri" charset="0"/>
              </a:rPr>
              <a:t>Wide QRS complexes</a:t>
            </a:r>
          </a:p>
          <a:p>
            <a:pPr eaLnBrk="1" hangingPunct="1"/>
            <a:r>
              <a:rPr lang="en-US">
                <a:latin typeface="Calibri" charset="0"/>
              </a:rPr>
              <a:t>T wave inversion</a:t>
            </a:r>
          </a:p>
          <a:p>
            <a:pPr eaLnBrk="1" hangingPunct="1"/>
            <a:r>
              <a:rPr lang="en-US">
                <a:latin typeface="Calibri" charset="0"/>
              </a:rPr>
              <a:t>Q waves</a:t>
            </a:r>
          </a:p>
          <a:p>
            <a:pPr eaLnBrk="1" hangingPunct="1"/>
            <a:r>
              <a:rPr lang="en-US">
                <a:latin typeface="Calibri" charset="0"/>
              </a:rPr>
              <a:t>Heart Blocks/Arrhythmias</a:t>
            </a:r>
          </a:p>
          <a:p>
            <a:pPr eaLnBrk="1" hangingPunct="1"/>
            <a:endParaRPr lang="en-US">
              <a:latin typeface="Calibri" charset="0"/>
            </a:endParaRPr>
          </a:p>
        </p:txBody>
      </p:sp>
      <p:sp>
        <p:nvSpPr>
          <p:cNvPr id="440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22E2D89-90FF-AB4E-AABD-F795AF593199}" type="datetime6">
              <a:rPr lang="en-AU" sz="900">
                <a:solidFill>
                  <a:schemeClr val="bg1"/>
                </a:solidFill>
              </a:rPr>
              <a:pPr eaLnBrk="1" hangingPunct="1"/>
              <a:t>August 12</a:t>
            </a:fld>
            <a:endParaRPr lang="en-AU" sz="900">
              <a:solidFill>
                <a:schemeClr val="bg1"/>
              </a:solidFill>
            </a:endParaRPr>
          </a:p>
        </p:txBody>
      </p:sp>
      <p:sp>
        <p:nvSpPr>
          <p:cNvPr id="440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AU">
                <a:latin typeface="Calibri" charset="0"/>
              </a:rPr>
              <a:t>Scenario</a:t>
            </a:r>
          </a:p>
        </p:txBody>
      </p:sp>
      <p:sp>
        <p:nvSpPr>
          <p:cNvPr id="46083" name="Content Placeholder 2"/>
          <p:cNvSpPr>
            <a:spLocks noGrp="1"/>
          </p:cNvSpPr>
          <p:nvPr>
            <p:ph idx="1"/>
          </p:nvPr>
        </p:nvSpPr>
        <p:spPr/>
        <p:txBody>
          <a:bodyPr/>
          <a:lstStyle/>
          <a:p>
            <a:pPr eaLnBrk="1" hangingPunct="1"/>
            <a:r>
              <a:rPr lang="en-AU">
                <a:latin typeface="Calibri" charset="0"/>
              </a:rPr>
              <a:t>Boy George</a:t>
            </a:r>
          </a:p>
          <a:p>
            <a:pPr eaLnBrk="1" hangingPunct="1">
              <a:buFont typeface="Arial" charset="0"/>
              <a:buNone/>
            </a:pPr>
            <a:r>
              <a:rPr lang="en-AU">
                <a:latin typeface="Calibri" charset="0"/>
              </a:rPr>
              <a:t>	57 year old man presents with chest pain on a background of previous AMI and obesity. Aspirin and GTN have been given.</a:t>
            </a:r>
          </a:p>
          <a:p>
            <a:pPr eaLnBrk="1" hangingPunct="1">
              <a:buFont typeface="Arial" charset="0"/>
              <a:buNone/>
            </a:pPr>
            <a:r>
              <a:rPr lang="en-AU">
                <a:latin typeface="Calibri" charset="0"/>
              </a:rPr>
              <a:t>	He has been triaged category 2. </a:t>
            </a:r>
          </a:p>
        </p:txBody>
      </p:sp>
      <p:sp>
        <p:nvSpPr>
          <p:cNvPr id="460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8E1BED7-0551-134E-B528-09D900D48484}" type="datetime6">
              <a:rPr lang="en-AU" sz="900">
                <a:solidFill>
                  <a:schemeClr val="bg1"/>
                </a:solidFill>
              </a:rPr>
              <a:pPr eaLnBrk="1" hangingPunct="1"/>
              <a:t>August 12</a:t>
            </a:fld>
            <a:endParaRPr lang="en-AU" sz="900">
              <a:solidFill>
                <a:schemeClr val="bg1"/>
              </a:solidFill>
            </a:endParaRPr>
          </a:p>
        </p:txBody>
      </p:sp>
      <p:sp>
        <p:nvSpPr>
          <p:cNvPr id="460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7"/>
          <p:cNvSpPr>
            <a:spLocks noGrp="1"/>
          </p:cNvSpPr>
          <p:nvPr>
            <p:ph type="title"/>
          </p:nvPr>
        </p:nvSpPr>
        <p:spPr/>
        <p:txBody>
          <a:bodyPr/>
          <a:lstStyle/>
          <a:p>
            <a:pPr eaLnBrk="1" hangingPunct="1"/>
            <a:r>
              <a:rPr lang="en-AU">
                <a:latin typeface="Calibri" charset="0"/>
              </a:rPr>
              <a:t>Skill Revision</a:t>
            </a:r>
          </a:p>
        </p:txBody>
      </p:sp>
      <p:sp>
        <p:nvSpPr>
          <p:cNvPr id="48131" name="Content Placeholder 8"/>
          <p:cNvSpPr>
            <a:spLocks noGrp="1"/>
          </p:cNvSpPr>
          <p:nvPr>
            <p:ph idx="1"/>
          </p:nvPr>
        </p:nvSpPr>
        <p:spPr>
          <a:xfrm>
            <a:off x="457200" y="1600200"/>
            <a:ext cx="8229600" cy="4097338"/>
          </a:xfrm>
        </p:spPr>
        <p:txBody>
          <a:bodyPr/>
          <a:lstStyle/>
          <a:p>
            <a:pPr eaLnBrk="1" hangingPunct="1"/>
            <a:r>
              <a:rPr lang="en-AU">
                <a:latin typeface="Calibri" charset="0"/>
              </a:rPr>
              <a:t>Early monitoring of cardiac chest pain</a:t>
            </a:r>
          </a:p>
          <a:p>
            <a:pPr eaLnBrk="1" hangingPunct="1"/>
            <a:r>
              <a:rPr lang="en-AU">
                <a:latin typeface="Calibri" charset="0"/>
              </a:rPr>
              <a:t>Discuss basic interpretation of worrying ECGs</a:t>
            </a:r>
          </a:p>
          <a:p>
            <a:pPr eaLnBrk="1" hangingPunct="1"/>
            <a:r>
              <a:rPr lang="en-AU">
                <a:latin typeface="Calibri" charset="0"/>
              </a:rPr>
              <a:t>Discuss ordering basic investigations</a:t>
            </a:r>
          </a:p>
          <a:p>
            <a:pPr eaLnBrk="1" hangingPunct="1"/>
            <a:r>
              <a:rPr lang="en-AU">
                <a:latin typeface="Calibri" charset="0"/>
              </a:rPr>
              <a:t>Demonstrate management of symptoms - O2 therapy; fluids, pain</a:t>
            </a:r>
          </a:p>
          <a:p>
            <a:pPr eaLnBrk="1" hangingPunct="1"/>
            <a:r>
              <a:rPr lang="en-AU">
                <a:latin typeface="Calibri" charset="0"/>
              </a:rPr>
              <a:t>Escalate care when appropriate</a:t>
            </a:r>
          </a:p>
        </p:txBody>
      </p:sp>
      <p:sp>
        <p:nvSpPr>
          <p:cNvPr id="48132" name="Footer Placeholder 6"/>
          <p:cNvSpPr>
            <a:spLocks noGrp="1"/>
          </p:cNvSpPr>
          <p:nvPr>
            <p:ph type="ftr" sz="quarter" idx="11"/>
          </p:nvPr>
        </p:nvSpPr>
        <p:spPr bwMode="auto">
          <a:xfrm>
            <a:off x="6732588" y="6524625"/>
            <a:ext cx="2160587" cy="21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eaLnBrk="1" hangingPunct="1"/>
            <a:r>
              <a:rPr lang="en-AU" sz="900">
                <a:solidFill>
                  <a:schemeClr val="bg1"/>
                </a:solidFill>
              </a:rPr>
              <a:t>© Health Workforce Australia</a:t>
            </a:r>
          </a:p>
        </p:txBody>
      </p:sp>
      <p:sp>
        <p:nvSpPr>
          <p:cNvPr id="48133" name="Date Placeholder 1"/>
          <p:cNvSpPr>
            <a:spLocks noGrp="1"/>
          </p:cNvSpPr>
          <p:nvPr>
            <p:ph type="dt" sz="quarter" idx="10"/>
          </p:nvPr>
        </p:nvSpPr>
        <p:spPr bwMode="auto">
          <a:xfrm>
            <a:off x="241300" y="6473825"/>
            <a:ext cx="946150"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20213DC-1B1B-4246-B693-0CCE7EEEB34F}" type="datetime6">
              <a:rPr lang="en-AU" sz="900">
                <a:solidFill>
                  <a:schemeClr val="bg1"/>
                </a:solidFill>
              </a:rPr>
              <a:pPr eaLnBrk="1" hangingPunct="1"/>
              <a:t>August 12</a:t>
            </a:fld>
            <a:endParaRPr lang="en-AU" sz="90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atin typeface="Calibri" charset="0"/>
              </a:rPr>
              <a:t>Right-Sided ECG Lead Placement</a:t>
            </a:r>
          </a:p>
        </p:txBody>
      </p:sp>
      <p:sp>
        <p:nvSpPr>
          <p:cNvPr id="50179" name="Content Placeholder 2"/>
          <p:cNvSpPr>
            <a:spLocks noGrp="1"/>
          </p:cNvSpPr>
          <p:nvPr>
            <p:ph idx="1"/>
          </p:nvPr>
        </p:nvSpPr>
        <p:spPr/>
        <p:txBody>
          <a:bodyPr/>
          <a:lstStyle/>
          <a:p>
            <a:pPr eaLnBrk="1" hangingPunct="1"/>
            <a:endParaRPr lang="en-US">
              <a:latin typeface="Calibri" charset="0"/>
            </a:endParaRPr>
          </a:p>
        </p:txBody>
      </p:sp>
      <p:sp>
        <p:nvSpPr>
          <p:cNvPr id="5018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1247D39-93FD-3A41-8ADE-DFB278E2640F}" type="datetime6">
              <a:rPr lang="en-AU" sz="900">
                <a:solidFill>
                  <a:schemeClr val="bg1"/>
                </a:solidFill>
              </a:rPr>
              <a:pPr eaLnBrk="1" hangingPunct="1"/>
              <a:t>August 12</a:t>
            </a:fld>
            <a:endParaRPr lang="en-AU" sz="900">
              <a:solidFill>
                <a:schemeClr val="bg1"/>
              </a:solidFill>
            </a:endParaRP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pic>
        <p:nvPicPr>
          <p:cNvPr id="5018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63700"/>
            <a:ext cx="5588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6"/>
          <p:cNvSpPr txBox="1">
            <a:spLocks noChangeArrowheads="1"/>
          </p:cNvSpPr>
          <p:nvPr/>
        </p:nvSpPr>
        <p:spPr bwMode="auto">
          <a:xfrm>
            <a:off x="5030788" y="5943600"/>
            <a:ext cx="4113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Reproduced from Morris and Brady, 2002.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atin typeface="Calibri" charset="0"/>
              </a:rPr>
              <a:t>Posterior ECG Lead Placement</a:t>
            </a:r>
          </a:p>
        </p:txBody>
      </p:sp>
      <p:sp>
        <p:nvSpPr>
          <p:cNvPr id="52227" name="Content Placeholder 2"/>
          <p:cNvSpPr>
            <a:spLocks noGrp="1"/>
          </p:cNvSpPr>
          <p:nvPr>
            <p:ph idx="1"/>
          </p:nvPr>
        </p:nvSpPr>
        <p:spPr/>
        <p:txBody>
          <a:bodyPr/>
          <a:lstStyle/>
          <a:p>
            <a:pPr eaLnBrk="1" hangingPunct="1"/>
            <a:endParaRPr lang="en-US">
              <a:latin typeface="Calibri" charset="0"/>
            </a:endParaRPr>
          </a:p>
        </p:txBody>
      </p:sp>
      <p:sp>
        <p:nvSpPr>
          <p:cNvPr id="522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EBED2DB-84C1-1C47-BFA5-6A054F7A25F7}" type="datetime6">
              <a:rPr lang="en-AU" sz="900">
                <a:solidFill>
                  <a:schemeClr val="bg1"/>
                </a:solidFill>
              </a:rPr>
              <a:pPr eaLnBrk="1" hangingPunct="1"/>
              <a:t>August 12</a:t>
            </a:fld>
            <a:endParaRPr lang="en-AU" sz="900">
              <a:solidFill>
                <a:schemeClr val="bg1"/>
              </a:solidFill>
            </a:endParaRPr>
          </a:p>
        </p:txBody>
      </p:sp>
      <p:sp>
        <p:nvSpPr>
          <p:cNvPr id="522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pic>
        <p:nvPicPr>
          <p:cNvPr id="522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3434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AU">
                <a:latin typeface="Calibri" charset="0"/>
              </a:rPr>
              <a:t>Sponsor</a:t>
            </a:r>
          </a:p>
        </p:txBody>
      </p:sp>
      <p:grpSp>
        <p:nvGrpSpPr>
          <p:cNvPr id="2" name="Group 1"/>
          <p:cNvGrpSpPr/>
          <p:nvPr/>
        </p:nvGrpSpPr>
        <p:grpSpPr>
          <a:xfrm>
            <a:off x="1619672" y="2104653"/>
            <a:ext cx="5884863" cy="676275"/>
            <a:chOff x="323850" y="1916113"/>
            <a:chExt cx="5884863" cy="676275"/>
          </a:xfrm>
        </p:grpSpPr>
        <p:pic>
          <p:nvPicPr>
            <p:cNvPr id="19459" name="Picture 3" descr="cid:image006.jpg@01CCB43F.DAE63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26003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cid:image007.jpg@01CCB43F.DAE63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916113"/>
              <a:ext cx="30765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1" name="Picture 4" descr="http://www.health.nsw.gov.au/images/new/nswhealth_logo.png">
            <a:hlinkClick r:id="rId4" action="ppaction://hlinkfile" tooltip="&quot;[Go to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354" y="3781028"/>
            <a:ext cx="1809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4"/>
          <p:cNvSpPr>
            <a:spLocks noChangeArrowheads="1"/>
          </p:cNvSpPr>
          <p:nvPr/>
        </p:nvSpPr>
        <p:spPr bwMode="auto">
          <a:xfrm>
            <a:off x="323850" y="1411288"/>
            <a:ext cx="88201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AU" sz="2000" dirty="0">
                <a:cs typeface="Calibri" charset="0"/>
              </a:rPr>
              <a:t>This project was possible due to funding made available by</a:t>
            </a:r>
            <a:endParaRPr lang="en-AU" sz="2000" dirty="0">
              <a:latin typeface="Arial" charset="0"/>
              <a:cs typeface="Arial" charset="0"/>
            </a:endParaRPr>
          </a:p>
          <a:p>
            <a:pPr eaLnBrk="0" hangingPunct="0"/>
            <a:endParaRPr lang="en-AU" dirty="0">
              <a:latin typeface="Arial" charset="0"/>
              <a:cs typeface="Arial" charset="0"/>
            </a:endParaRPr>
          </a:p>
        </p:txBody>
      </p:sp>
      <p:sp>
        <p:nvSpPr>
          <p:cNvPr id="19463" name="Rectangle 5"/>
          <p:cNvSpPr>
            <a:spLocks noChangeArrowheads="1"/>
          </p:cNvSpPr>
          <p:nvPr/>
        </p:nvSpPr>
        <p:spPr bwMode="auto">
          <a:xfrm>
            <a:off x="0" y="10953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AU"/>
          </a:p>
        </p:txBody>
      </p:sp>
      <p:sp>
        <p:nvSpPr>
          <p:cNvPr id="19464" name="Rectangle 6"/>
          <p:cNvSpPr>
            <a:spLocks noChangeArrowheads="1"/>
          </p:cNvSpPr>
          <p:nvPr/>
        </p:nvSpPr>
        <p:spPr bwMode="auto">
          <a:xfrm>
            <a:off x="323850" y="3068638"/>
            <a:ext cx="9115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AU" sz="1000">
              <a:cs typeface="Calibri" charset="0"/>
            </a:endParaRPr>
          </a:p>
          <a:p>
            <a:r>
              <a:rPr lang="en-AU" sz="2000">
                <a:cs typeface="Calibri" charset="0"/>
              </a:rPr>
              <a:t>Projects within NSW are overseen by the NSW Ministry of Health on behalf of HWA </a:t>
            </a:r>
            <a:endParaRPr lang="en-AU" sz="2000">
              <a:latin typeface="Arial" charset="0"/>
              <a:cs typeface="Arial" charset="0"/>
            </a:endParaRPr>
          </a:p>
          <a:p>
            <a:pPr eaLnBrk="0" hangingPunct="0"/>
            <a:endParaRPr lang="en-AU">
              <a:latin typeface="Arial" charset="0"/>
              <a:cs typeface="Arial" charset="0"/>
            </a:endParaRPr>
          </a:p>
        </p:txBody>
      </p:sp>
      <p:sp>
        <p:nvSpPr>
          <p:cNvPr id="19465" name="Rectangle 7"/>
          <p:cNvSpPr>
            <a:spLocks noChangeArrowheads="1"/>
          </p:cNvSpPr>
          <p:nvPr/>
        </p:nvSpPr>
        <p:spPr bwMode="auto">
          <a:xfrm>
            <a:off x="0"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AU" sz="1000">
                <a:cs typeface="Calibri" charset="0"/>
              </a:rPr>
              <a:t> </a:t>
            </a:r>
            <a:endParaRPr lang="en-AU">
              <a:latin typeface="Arial" charset="0"/>
              <a:cs typeface="Arial" charset="0"/>
            </a:endParaRPr>
          </a:p>
        </p:txBody>
      </p:sp>
      <p:sp>
        <p:nvSpPr>
          <p:cNvPr id="1946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5350CD5-FCB3-7F44-AF96-FA3C0B567342}" type="datetime6">
              <a:rPr lang="en-AU" sz="900">
                <a:solidFill>
                  <a:schemeClr val="bg1"/>
                </a:solidFill>
              </a:rPr>
              <a:pPr eaLnBrk="1" hangingPunct="1"/>
              <a:t>August 12</a:t>
            </a:fld>
            <a:endParaRPr lang="en-AU" sz="900">
              <a:solidFill>
                <a:schemeClr val="bg1"/>
              </a:solidFill>
            </a:endParaRPr>
          </a:p>
        </p:txBody>
      </p:sp>
      <p:sp>
        <p:nvSpPr>
          <p:cNvPr id="1946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atin typeface="Calibri" charset="0"/>
              </a:rPr>
              <a:t>Summary</a:t>
            </a:r>
          </a:p>
        </p:txBody>
      </p:sp>
      <p:sp>
        <p:nvSpPr>
          <p:cNvPr id="54275" name="Content Placeholder 2"/>
          <p:cNvSpPr>
            <a:spLocks noGrp="1"/>
          </p:cNvSpPr>
          <p:nvPr>
            <p:ph idx="1"/>
          </p:nvPr>
        </p:nvSpPr>
        <p:spPr/>
        <p:txBody>
          <a:bodyPr/>
          <a:lstStyle/>
          <a:p>
            <a:pPr eaLnBrk="1" hangingPunct="1"/>
            <a:r>
              <a:rPr lang="en-US" dirty="0">
                <a:latin typeface="Calibri" charset="0"/>
              </a:rPr>
              <a:t>Basic skills in Cardiac Care including blood pressure, ECG and monitoring are required urgently in chest pain patients.</a:t>
            </a:r>
          </a:p>
          <a:p>
            <a:pPr eaLnBrk="1" hangingPunct="1"/>
            <a:r>
              <a:rPr lang="en-US" dirty="0">
                <a:latin typeface="Calibri" charset="0"/>
              </a:rPr>
              <a:t>Recognition of abnormalities requires escalation and further investigations</a:t>
            </a:r>
          </a:p>
          <a:p>
            <a:pPr eaLnBrk="1" hangingPunct="1"/>
            <a:r>
              <a:rPr lang="en-US" dirty="0">
                <a:latin typeface="Calibri" charset="0"/>
              </a:rPr>
              <a:t>Clear communication and handovers are important steps in Cardiac Care</a:t>
            </a:r>
          </a:p>
        </p:txBody>
      </p:sp>
      <p:sp>
        <p:nvSpPr>
          <p:cNvPr id="542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74173AE-428A-FC4A-849A-8D39B9D437C5}" type="datetime6">
              <a:rPr lang="en-AU" sz="900">
                <a:solidFill>
                  <a:schemeClr val="bg1"/>
                </a:solidFill>
              </a:rPr>
              <a:pPr eaLnBrk="1" hangingPunct="1"/>
              <a:t>August 12</a:t>
            </a:fld>
            <a:endParaRPr lang="en-AU" sz="900">
              <a:solidFill>
                <a:schemeClr val="bg1"/>
              </a:solidFill>
            </a:endParaRPr>
          </a:p>
        </p:txBody>
      </p:sp>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9"/>
          <p:cNvSpPr>
            <a:spLocks noGrp="1"/>
          </p:cNvSpPr>
          <p:nvPr>
            <p:ph type="title"/>
          </p:nvPr>
        </p:nvSpPr>
        <p:spPr/>
        <p:txBody>
          <a:bodyPr/>
          <a:lstStyle/>
          <a:p>
            <a:pPr eaLnBrk="1" hangingPunct="1"/>
            <a:r>
              <a:rPr lang="en-AU" sz="2000" b="1">
                <a:latin typeface="Calibri" charset="0"/>
              </a:rPr>
              <a:t>Acknowledgments</a:t>
            </a:r>
          </a:p>
        </p:txBody>
      </p:sp>
      <p:sp>
        <p:nvSpPr>
          <p:cNvPr id="56323" name="Content Placeholder 10"/>
          <p:cNvSpPr>
            <a:spLocks noGrp="1"/>
          </p:cNvSpPr>
          <p:nvPr>
            <p:ph sz="half" idx="1"/>
          </p:nvPr>
        </p:nvSpPr>
        <p:spPr>
          <a:xfrm>
            <a:off x="-3132138" y="1557338"/>
            <a:ext cx="3465513" cy="4525962"/>
          </a:xfrm>
        </p:spPr>
        <p:txBody>
          <a:bodyPr/>
          <a:lstStyle/>
          <a:p>
            <a:pPr marL="0" indent="0" eaLnBrk="1" hangingPunct="1">
              <a:buFont typeface="Arial" charset="0"/>
              <a:buNone/>
            </a:pPr>
            <a:endParaRPr lang="en-AU" sz="2000">
              <a:latin typeface="Calibri" charset="0"/>
            </a:endParaRPr>
          </a:p>
        </p:txBody>
      </p:sp>
      <p:sp>
        <p:nvSpPr>
          <p:cNvPr id="56324" name="Content Placeholder 6"/>
          <p:cNvSpPr>
            <a:spLocks noGrp="1"/>
          </p:cNvSpPr>
          <p:nvPr>
            <p:ph sz="half" idx="2"/>
          </p:nvPr>
        </p:nvSpPr>
        <p:spPr>
          <a:xfrm>
            <a:off x="971550" y="1125538"/>
            <a:ext cx="7345363" cy="4967287"/>
          </a:xfrm>
        </p:spPr>
        <p:txBody>
          <a:bodyPr/>
          <a:lstStyle/>
          <a:p>
            <a:pPr eaLnBrk="1" hangingPunct="1">
              <a:lnSpc>
                <a:spcPct val="80000"/>
              </a:lnSpc>
              <a:buFont typeface="Arial" charset="0"/>
              <a:buNone/>
            </a:pPr>
            <a:endParaRPr lang="en-AU" sz="1800">
              <a:latin typeface="Calibri" charset="0"/>
            </a:endParaRPr>
          </a:p>
          <a:p>
            <a:pPr eaLnBrk="1" hangingPunct="1">
              <a:lnSpc>
                <a:spcPct val="80000"/>
              </a:lnSpc>
              <a:buFont typeface="Arial" charset="0"/>
              <a:buNone/>
            </a:pPr>
            <a:r>
              <a:rPr lang="en-AU" sz="1800" b="1">
                <a:latin typeface="Calibri" charset="0"/>
              </a:rPr>
              <a:t>C3 Topic expert author</a:t>
            </a:r>
            <a:r>
              <a:rPr lang="en-AU" sz="1800">
                <a:latin typeface="Calibri" charset="0"/>
              </a:rPr>
              <a:t>: Clare Richmond</a:t>
            </a:r>
          </a:p>
          <a:p>
            <a:pPr eaLnBrk="1" hangingPunct="1">
              <a:lnSpc>
                <a:spcPct val="80000"/>
              </a:lnSpc>
              <a:buFont typeface="Arial" charset="0"/>
              <a:buNone/>
            </a:pPr>
            <a:r>
              <a:rPr lang="en-AU" sz="1800" b="1">
                <a:latin typeface="Calibri" charset="0"/>
              </a:rPr>
              <a:t>C3 Simulation  session author: </a:t>
            </a:r>
            <a:r>
              <a:rPr lang="en-AU" sz="1800">
                <a:latin typeface="Calibri" charset="0"/>
              </a:rPr>
              <a:t>Clare Richmond</a:t>
            </a:r>
          </a:p>
          <a:p>
            <a:pPr eaLnBrk="1" hangingPunct="1">
              <a:lnSpc>
                <a:spcPct val="80000"/>
              </a:lnSpc>
              <a:buFont typeface="Arial" charset="0"/>
              <a:buNone/>
            </a:pPr>
            <a:r>
              <a:rPr lang="en-AU" sz="1800" b="1">
                <a:latin typeface="Calibri" charset="0"/>
              </a:rPr>
              <a:t>Cardiac Module Expert Working Party and Peer Review Team</a:t>
            </a:r>
            <a:r>
              <a:rPr lang="en-AU" sz="1800">
                <a:latin typeface="Calibri" charset="0"/>
              </a:rPr>
              <a:t/>
            </a:r>
            <a:br>
              <a:rPr lang="en-AU" sz="1800">
                <a:latin typeface="Calibri" charset="0"/>
              </a:rPr>
            </a:br>
            <a:r>
              <a:rPr lang="en-AU" sz="1800">
                <a:latin typeface="Calibri" charset="0"/>
              </a:rPr>
              <a:t>Michael Bastick FACEM Gosford Hospital</a:t>
            </a:r>
            <a:br>
              <a:rPr lang="en-AU" sz="1800">
                <a:latin typeface="Calibri" charset="0"/>
              </a:rPr>
            </a:br>
            <a:r>
              <a:rPr lang="en-AU" sz="1800">
                <a:latin typeface="Calibri" charset="0"/>
              </a:rPr>
              <a:t>Sandra Cheng Simulation Fellow SCSSC</a:t>
            </a:r>
            <a:br>
              <a:rPr lang="en-AU" sz="1800">
                <a:latin typeface="Calibri" charset="0"/>
              </a:rPr>
            </a:br>
            <a:r>
              <a:rPr lang="en-AU" sz="1800">
                <a:latin typeface="Calibri" charset="0"/>
              </a:rPr>
              <a:t>John Kennedy FACEM Royal North Shore Hospital</a:t>
            </a:r>
            <a:br>
              <a:rPr lang="en-AU" sz="1800">
                <a:latin typeface="Calibri" charset="0"/>
              </a:rPr>
            </a:br>
            <a:r>
              <a:rPr lang="en-AU" sz="1800">
                <a:latin typeface="Calibri" charset="0"/>
              </a:rPr>
              <a:t>Marian Lee FACEM Prince of Wales Hospital</a:t>
            </a:r>
            <a:br>
              <a:rPr lang="en-AU" sz="1800">
                <a:latin typeface="Calibri" charset="0"/>
              </a:rPr>
            </a:br>
            <a:r>
              <a:rPr lang="en-AU" sz="1800">
                <a:latin typeface="Calibri" charset="0"/>
              </a:rPr>
              <a:t>John McKenzie FACEM Australian Institute for Clinical Education (AICE)</a:t>
            </a:r>
            <a:br>
              <a:rPr lang="en-AU" sz="1800">
                <a:latin typeface="Calibri" charset="0"/>
              </a:rPr>
            </a:br>
            <a:r>
              <a:rPr lang="en-AU" sz="1800">
                <a:latin typeface="Calibri" charset="0"/>
              </a:rPr>
              <a:t>Clare Richmond FACEM Royal Prince Alfred Hospital</a:t>
            </a:r>
            <a:br>
              <a:rPr lang="en-AU" sz="1800">
                <a:latin typeface="Calibri" charset="0"/>
              </a:rPr>
            </a:br>
            <a:r>
              <a:rPr lang="en-AU" sz="1800">
                <a:latin typeface="Calibri" charset="0"/>
              </a:rPr>
              <a:t>Morgan Sherwood Simulation Fellow SCSSC</a:t>
            </a:r>
            <a:br>
              <a:rPr lang="en-AU" sz="1800">
                <a:latin typeface="Calibri" charset="0"/>
              </a:rPr>
            </a:br>
            <a:r>
              <a:rPr lang="en-AU" sz="1800">
                <a:latin typeface="Calibri" charset="0"/>
              </a:rPr>
              <a:t>Timothy Tan Simulation Fellow SCSSC</a:t>
            </a:r>
            <a:br>
              <a:rPr lang="en-AU" sz="1800">
                <a:latin typeface="Calibri" charset="0"/>
              </a:rPr>
            </a:br>
            <a:r>
              <a:rPr lang="en-AU" sz="1800">
                <a:latin typeface="Calibri" charset="0"/>
              </a:rPr>
              <a:t>John Vassiliadis FACEM Royal North Shore Hospital</a:t>
            </a:r>
          </a:p>
          <a:p>
            <a:pPr eaLnBrk="1" hangingPunct="1">
              <a:lnSpc>
                <a:spcPct val="80000"/>
              </a:lnSpc>
              <a:buFont typeface="Arial" charset="0"/>
              <a:buNone/>
            </a:pPr>
            <a:endParaRPr lang="en-AU" sz="1800" b="1">
              <a:latin typeface="Calibri" charset="0"/>
            </a:endParaRPr>
          </a:p>
          <a:p>
            <a:pPr eaLnBrk="1" hangingPunct="1">
              <a:lnSpc>
                <a:spcPct val="80000"/>
              </a:lnSpc>
              <a:buFont typeface="Arial" charset="0"/>
              <a:buNone/>
            </a:pPr>
            <a:r>
              <a:rPr lang="en-AU" sz="1800" b="1">
                <a:latin typeface="Calibri" charset="0"/>
              </a:rPr>
              <a:t>Educational consultants:</a:t>
            </a:r>
          </a:p>
          <a:p>
            <a:pPr eaLnBrk="1" hangingPunct="1">
              <a:lnSpc>
                <a:spcPct val="80000"/>
              </a:lnSpc>
              <a:buFont typeface="Arial" charset="0"/>
              <a:buNone/>
            </a:pPr>
            <a:r>
              <a:rPr lang="en-AU" sz="1800">
                <a:latin typeface="Calibri" charset="0"/>
              </a:rPr>
              <a:t>	Stephanie O’Regan Nurse Educator SCSSC</a:t>
            </a:r>
            <a:br>
              <a:rPr lang="en-AU" sz="1800">
                <a:latin typeface="Calibri" charset="0"/>
              </a:rPr>
            </a:br>
            <a:r>
              <a:rPr lang="en-AU" sz="1800">
                <a:latin typeface="Calibri" charset="0"/>
              </a:rPr>
              <a:t>Leonie Watterson Director Simulation Division SCSSC</a:t>
            </a:r>
            <a:br>
              <a:rPr lang="en-AU" sz="1800">
                <a:latin typeface="Calibri" charset="0"/>
              </a:rPr>
            </a:br>
            <a:r>
              <a:rPr lang="en-AU" sz="1800">
                <a:latin typeface="Calibri" charset="0"/>
              </a:rPr>
              <a:t>John Vassiliadis Deputy Director SCSSC</a:t>
            </a:r>
          </a:p>
          <a:p>
            <a:pPr eaLnBrk="1" hangingPunct="1">
              <a:lnSpc>
                <a:spcPct val="80000"/>
              </a:lnSpc>
              <a:buFont typeface="Arial" charset="0"/>
              <a:buNone/>
            </a:pPr>
            <a:r>
              <a:rPr lang="en-AU" sz="1800">
                <a:latin typeface="Calibri" charset="0"/>
              </a:rPr>
              <a:t>	Clare Richmond FACEM Royal Prince Alfred Hospital</a:t>
            </a:r>
            <a:br>
              <a:rPr lang="en-AU" sz="1800">
                <a:latin typeface="Calibri" charset="0"/>
              </a:rPr>
            </a:br>
            <a:r>
              <a:rPr lang="en-AU" sz="1800">
                <a:latin typeface="Calibri" charset="0"/>
              </a:rPr>
              <a:t>Morgan Sherwood Simulation Fellow SCSSC</a:t>
            </a:r>
          </a:p>
          <a:p>
            <a:pPr eaLnBrk="1" hangingPunct="1">
              <a:lnSpc>
                <a:spcPct val="80000"/>
              </a:lnSpc>
            </a:pPr>
            <a:endParaRPr lang="en-AU" sz="1800">
              <a:latin typeface="Calibri" charset="0"/>
            </a:endParaRPr>
          </a:p>
        </p:txBody>
      </p:sp>
      <p:sp>
        <p:nvSpPr>
          <p:cNvPr id="56325"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CACE08F-AD61-8747-A2E2-ADBFB45C02F2}" type="datetime6">
              <a:rPr lang="en-AU" sz="900">
                <a:solidFill>
                  <a:schemeClr val="bg1"/>
                </a:solidFill>
              </a:rPr>
              <a:pPr eaLnBrk="1" hangingPunct="1"/>
              <a:t>August 12</a:t>
            </a:fld>
            <a:endParaRPr lang="en-AU" sz="900">
              <a:solidFill>
                <a:schemeClr val="bg1"/>
              </a:solidFill>
            </a:endParaRPr>
          </a:p>
        </p:txBody>
      </p:sp>
      <p:sp>
        <p:nvSpPr>
          <p:cNvPr id="5632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7"/>
          <p:cNvSpPr>
            <a:spLocks noGrp="1"/>
          </p:cNvSpPr>
          <p:nvPr>
            <p:ph type="ctrTitle"/>
          </p:nvPr>
        </p:nvSpPr>
        <p:spPr>
          <a:xfrm>
            <a:off x="684213" y="404813"/>
            <a:ext cx="7772400" cy="2808287"/>
          </a:xfrm>
        </p:spPr>
        <p:txBody>
          <a:bodyPr/>
          <a:lstStyle/>
          <a:p>
            <a:pPr eaLnBrk="1" hangingPunct="1"/>
            <a:r>
              <a:rPr lang="en-AU" sz="3200">
                <a:latin typeface="Calibri" charset="0"/>
              </a:rPr>
              <a:t>Disclaimer</a:t>
            </a:r>
            <a:br>
              <a:rPr lang="en-AU" sz="3200">
                <a:latin typeface="Calibri" charset="0"/>
              </a:rPr>
            </a:br>
            <a:r>
              <a:rPr lang="en-AU" sz="1600">
                <a:latin typeface="Calibri" charset="0"/>
              </a:rPr>
              <a:t/>
            </a:r>
            <a:br>
              <a:rPr lang="en-AU" sz="1600">
                <a:latin typeface="Calibri" charset="0"/>
              </a:rPr>
            </a:br>
            <a:r>
              <a:rPr lang="en-US" sz="2000">
                <a:latin typeface="Calibri" charset="0"/>
              </a:rPr>
              <a:t>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a:t>
            </a:r>
            <a:endParaRPr lang="en-GB" sz="2000">
              <a:latin typeface="Calibri" charset="0"/>
            </a:endParaRPr>
          </a:p>
        </p:txBody>
      </p:sp>
      <p:sp>
        <p:nvSpPr>
          <p:cNvPr id="58371" name="Subtitle 8"/>
          <p:cNvSpPr>
            <a:spLocks noGrp="1"/>
          </p:cNvSpPr>
          <p:nvPr>
            <p:ph type="subTitle" idx="1"/>
          </p:nvPr>
        </p:nvSpPr>
        <p:spPr>
          <a:xfrm>
            <a:off x="685800" y="3886200"/>
            <a:ext cx="7772400" cy="1752600"/>
          </a:xfrm>
        </p:spPr>
        <p:txBody>
          <a:bodyPr/>
          <a:lstStyle/>
          <a:p>
            <a:pPr eaLnBrk="1" hangingPunct="1">
              <a:lnSpc>
                <a:spcPct val="80000"/>
              </a:lnSpc>
            </a:pPr>
            <a:r>
              <a:rPr lang="en-US" sz="3000">
                <a:solidFill>
                  <a:srgbClr val="000000"/>
                </a:solidFill>
                <a:latin typeface="Calibri" charset="0"/>
              </a:rPr>
              <a:t>Copyright and Permission to Reproduce</a:t>
            </a:r>
          </a:p>
          <a:p>
            <a:pPr eaLnBrk="1" hangingPunct="1">
              <a:lnSpc>
                <a:spcPct val="80000"/>
              </a:lnSpc>
            </a:pPr>
            <a:endParaRPr lang="en-US" sz="1500">
              <a:solidFill>
                <a:srgbClr val="000000"/>
              </a:solidFill>
              <a:latin typeface="Calibri" charset="0"/>
            </a:endParaRPr>
          </a:p>
          <a:p>
            <a:pPr eaLnBrk="1" hangingPunct="1">
              <a:lnSpc>
                <a:spcPct val="80000"/>
              </a:lnSpc>
            </a:pPr>
            <a:r>
              <a:rPr lang="en-US" sz="2000">
                <a:solidFill>
                  <a:srgbClr val="000000"/>
                </a:solidFill>
                <a:latin typeface="Calibri" charset="0"/>
              </a:rPr>
              <a:t>This work is copyright. It may be reproduced for study or training purposes subject to the inclusion of an acknowledgement of the source: Health Workforce Australia EdWISE program. It may not be reproduced for commercial usage or sale. </a:t>
            </a:r>
          </a:p>
          <a:p>
            <a:pPr eaLnBrk="1" hangingPunct="1">
              <a:lnSpc>
                <a:spcPct val="80000"/>
              </a:lnSpc>
            </a:pPr>
            <a:endParaRPr lang="en-GB" sz="3000">
              <a:solidFill>
                <a:srgbClr val="898989"/>
              </a:solidFill>
              <a:latin typeface="Calibri" charset="0"/>
            </a:endParaRPr>
          </a:p>
        </p:txBody>
      </p:sp>
      <p:sp>
        <p:nvSpPr>
          <p:cNvPr id="58372"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CB7C48A-3F57-A447-95AA-D58FE5A7C362}" type="datetime6">
              <a:rPr lang="en-AU" sz="900">
                <a:solidFill>
                  <a:schemeClr val="bg1"/>
                </a:solidFill>
              </a:rPr>
              <a:pPr eaLnBrk="1" hangingPunct="1"/>
              <a:t>August 12</a:t>
            </a:fld>
            <a:endParaRPr lang="en-AU" sz="900">
              <a:solidFill>
                <a:schemeClr val="bg1"/>
              </a:solidFill>
            </a:endParaRPr>
          </a:p>
        </p:txBody>
      </p:sp>
      <p:sp>
        <p:nvSpPr>
          <p:cNvPr id="5837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AU">
                <a:latin typeface="Calibri" charset="0"/>
              </a:rPr>
              <a:t>Introductions</a:t>
            </a:r>
          </a:p>
        </p:txBody>
      </p:sp>
      <p:pic>
        <p:nvPicPr>
          <p:cNvPr id="2048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21075" y="1865313"/>
            <a:ext cx="2101850" cy="3127375"/>
          </a:xfrm>
        </p:spPr>
      </p:pic>
      <p:sp>
        <p:nvSpPr>
          <p:cNvPr id="204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490797B-B35F-364A-9726-24FD9BEA471A}" type="datetime6">
              <a:rPr lang="en-AU" sz="900">
                <a:solidFill>
                  <a:schemeClr val="bg1"/>
                </a:solidFill>
              </a:rPr>
              <a:pPr eaLnBrk="1" hangingPunct="1"/>
              <a:t>August 12</a:t>
            </a:fld>
            <a:endParaRPr lang="en-AU" sz="900">
              <a:solidFill>
                <a:schemeClr val="bg1"/>
              </a:solidFill>
            </a:endParaRP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pPr eaLnBrk="1" hangingPunct="1"/>
            <a:r>
              <a:rPr lang="en-AU">
                <a:latin typeface="Calibri" charset="0"/>
              </a:rPr>
              <a:t>General Aims</a:t>
            </a:r>
          </a:p>
        </p:txBody>
      </p:sp>
      <p:sp>
        <p:nvSpPr>
          <p:cNvPr id="22531" name="Content Placeholder 8"/>
          <p:cNvSpPr>
            <a:spLocks noGrp="1"/>
          </p:cNvSpPr>
          <p:nvPr>
            <p:ph idx="1"/>
          </p:nvPr>
        </p:nvSpPr>
        <p:spPr>
          <a:xfrm>
            <a:off x="457200" y="2060575"/>
            <a:ext cx="8229600" cy="3636963"/>
          </a:xfrm>
        </p:spPr>
        <p:txBody>
          <a:bodyPr/>
          <a:lstStyle/>
          <a:p>
            <a:pPr eaLnBrk="1" hangingPunct="1"/>
            <a:r>
              <a:rPr lang="en-AU">
                <a:latin typeface="Calibri" charset="0"/>
              </a:rPr>
              <a:t>Learn in a team setting</a:t>
            </a:r>
          </a:p>
          <a:p>
            <a:pPr eaLnBrk="1" hangingPunct="1"/>
            <a:r>
              <a:rPr lang="en-AU">
                <a:latin typeface="Calibri" charset="0"/>
              </a:rPr>
              <a:t>Blend clinical skills with team skills</a:t>
            </a:r>
          </a:p>
          <a:p>
            <a:pPr eaLnBrk="1" hangingPunct="1"/>
            <a:r>
              <a:rPr lang="en-AU">
                <a:latin typeface="Calibri" charset="0"/>
              </a:rPr>
              <a:t>Reflect critically on practice</a:t>
            </a:r>
          </a:p>
        </p:txBody>
      </p:sp>
      <p:sp>
        <p:nvSpPr>
          <p:cNvPr id="22532" name="Date Placeholder 1"/>
          <p:cNvSpPr>
            <a:spLocks noGrp="1"/>
          </p:cNvSpPr>
          <p:nvPr>
            <p:ph type="dt" sz="quarter" idx="10"/>
          </p:nvPr>
        </p:nvSpPr>
        <p:spPr bwMode="auto">
          <a:xfrm>
            <a:off x="250825" y="6524625"/>
            <a:ext cx="7318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18B0F91-2802-5840-98E9-19522BB667A0}" type="datetime6">
              <a:rPr lang="en-AU" sz="900">
                <a:solidFill>
                  <a:schemeClr val="bg1"/>
                </a:solidFill>
              </a:rPr>
              <a:pPr eaLnBrk="1" hangingPunct="1"/>
              <a:t>August 12</a:t>
            </a:fld>
            <a:endParaRPr lang="en-AU" sz="900">
              <a:solidFill>
                <a:schemeClr val="bg1"/>
              </a:solidFill>
            </a:endParaRPr>
          </a:p>
        </p:txBody>
      </p:sp>
      <p:sp>
        <p:nvSpPr>
          <p:cNvPr id="22533" name="Footer Placeholder 2"/>
          <p:cNvSpPr>
            <a:spLocks noGrp="1"/>
          </p:cNvSpPr>
          <p:nvPr>
            <p:ph type="ftr" sz="quarter" idx="11"/>
          </p:nvPr>
        </p:nvSpPr>
        <p:spPr bwMode="auto">
          <a:xfrm>
            <a:off x="6732588" y="6453188"/>
            <a:ext cx="21605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pPr eaLnBrk="1" hangingPunct="1"/>
            <a:r>
              <a:rPr lang="en-AU">
                <a:latin typeface="Calibri" charset="0"/>
              </a:rPr>
              <a:t>Session Objectives</a:t>
            </a:r>
          </a:p>
        </p:txBody>
      </p:sp>
      <p:sp>
        <p:nvSpPr>
          <p:cNvPr id="9" name="Content Placeholder 8"/>
          <p:cNvSpPr>
            <a:spLocks noGrp="1"/>
          </p:cNvSpPr>
          <p:nvPr>
            <p:ph idx="1"/>
          </p:nvPr>
        </p:nvSpPr>
        <p:spPr>
          <a:xfrm>
            <a:off x="457200" y="1600200"/>
            <a:ext cx="8229600" cy="4097338"/>
          </a:xfrm>
        </p:spPr>
        <p:txBody>
          <a:bodyPr>
            <a:normAutofit/>
          </a:bodyPr>
          <a:lstStyle/>
          <a:p>
            <a:pPr eaLnBrk="1" hangingPunct="1">
              <a:lnSpc>
                <a:spcPct val="90000"/>
              </a:lnSpc>
            </a:pPr>
            <a:r>
              <a:rPr lang="en-AU">
                <a:latin typeface="Calibri" charset="0"/>
              </a:rPr>
              <a:t>Commence observations and monitoring for people with chest pain </a:t>
            </a:r>
          </a:p>
          <a:p>
            <a:pPr eaLnBrk="1" hangingPunct="1">
              <a:lnSpc>
                <a:spcPct val="90000"/>
              </a:lnSpc>
            </a:pPr>
            <a:r>
              <a:rPr lang="en-AU">
                <a:latin typeface="Calibri" charset="0"/>
              </a:rPr>
              <a:t>Perform a 12 lead ECG</a:t>
            </a:r>
          </a:p>
          <a:p>
            <a:pPr eaLnBrk="1" hangingPunct="1">
              <a:lnSpc>
                <a:spcPct val="90000"/>
              </a:lnSpc>
            </a:pPr>
            <a:r>
              <a:rPr lang="en-AU">
                <a:latin typeface="Calibri" charset="0"/>
              </a:rPr>
              <a:t>Discuss basic cardiac investigations</a:t>
            </a:r>
          </a:p>
          <a:p>
            <a:pPr eaLnBrk="1" hangingPunct="1">
              <a:lnSpc>
                <a:spcPct val="90000"/>
              </a:lnSpc>
            </a:pPr>
            <a:r>
              <a:rPr lang="en-AU">
                <a:latin typeface="Calibri" charset="0"/>
              </a:rPr>
              <a:t>Demonstrate management of symptoms - O2 therapy; fluids, pain</a:t>
            </a:r>
          </a:p>
          <a:p>
            <a:pPr eaLnBrk="1" hangingPunct="1">
              <a:lnSpc>
                <a:spcPct val="90000"/>
              </a:lnSpc>
            </a:pPr>
            <a:r>
              <a:rPr lang="en-AU">
                <a:latin typeface="Calibri" charset="0"/>
              </a:rPr>
              <a:t>Discuss basic interpretation of an ECG</a:t>
            </a:r>
          </a:p>
          <a:p>
            <a:pPr eaLnBrk="1" hangingPunct="1">
              <a:lnSpc>
                <a:spcPct val="90000"/>
              </a:lnSpc>
            </a:pPr>
            <a:r>
              <a:rPr lang="en-AU">
                <a:latin typeface="Calibri" charset="0"/>
              </a:rPr>
              <a:t>Escalate care when appropriate</a:t>
            </a:r>
          </a:p>
        </p:txBody>
      </p:sp>
      <p:sp>
        <p:nvSpPr>
          <p:cNvPr id="24580" name="Footer Placeholder 6"/>
          <p:cNvSpPr>
            <a:spLocks noGrp="1"/>
          </p:cNvSpPr>
          <p:nvPr>
            <p:ph type="ftr" sz="quarter" idx="11"/>
          </p:nvPr>
        </p:nvSpPr>
        <p:spPr bwMode="auto">
          <a:xfrm>
            <a:off x="6732588" y="6524625"/>
            <a:ext cx="2160587" cy="21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eaLnBrk="1" hangingPunct="1"/>
            <a:r>
              <a:rPr lang="en-AU" sz="900">
                <a:solidFill>
                  <a:schemeClr val="bg1"/>
                </a:solidFill>
              </a:rPr>
              <a:t>© Health Workforce Australia</a:t>
            </a:r>
          </a:p>
        </p:txBody>
      </p:sp>
      <p:sp>
        <p:nvSpPr>
          <p:cNvPr id="24581" name="Date Placeholder 1"/>
          <p:cNvSpPr>
            <a:spLocks noGrp="1"/>
          </p:cNvSpPr>
          <p:nvPr>
            <p:ph type="dt" sz="quarter" idx="10"/>
          </p:nvPr>
        </p:nvSpPr>
        <p:spPr bwMode="auto">
          <a:xfrm>
            <a:off x="241300" y="6473825"/>
            <a:ext cx="946150"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01E0465-3A75-A944-A1AC-A23B6C07DB33}" type="datetime6">
              <a:rPr lang="en-AU" sz="900">
                <a:solidFill>
                  <a:schemeClr val="bg1"/>
                </a:solidFill>
              </a:rPr>
              <a:pPr eaLnBrk="1" hangingPunct="1"/>
              <a:t>August 12</a:t>
            </a:fld>
            <a:endParaRPr lang="en-AU" sz="90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p:cNvSpPr>
            <a:spLocks noGrp="1"/>
          </p:cNvSpPr>
          <p:nvPr>
            <p:ph type="title"/>
          </p:nvPr>
        </p:nvSpPr>
        <p:spPr/>
        <p:txBody>
          <a:bodyPr/>
          <a:lstStyle/>
          <a:p>
            <a:pPr eaLnBrk="1" hangingPunct="1"/>
            <a:r>
              <a:rPr lang="en-AU">
                <a:latin typeface="Calibri" charset="0"/>
              </a:rPr>
              <a:t>Ground Rules</a:t>
            </a:r>
          </a:p>
        </p:txBody>
      </p:sp>
      <p:sp>
        <p:nvSpPr>
          <p:cNvPr id="26627" name="Content Placeholder 8"/>
          <p:cNvSpPr>
            <a:spLocks noGrp="1"/>
          </p:cNvSpPr>
          <p:nvPr>
            <p:ph idx="1"/>
          </p:nvPr>
        </p:nvSpPr>
        <p:spPr>
          <a:xfrm>
            <a:off x="457200" y="1600200"/>
            <a:ext cx="8229600" cy="4097338"/>
          </a:xfrm>
        </p:spPr>
        <p:txBody>
          <a:bodyPr/>
          <a:lstStyle/>
          <a:p>
            <a:pPr eaLnBrk="1" hangingPunct="1"/>
            <a:r>
              <a:rPr lang="en-AU">
                <a:latin typeface="Calibri" charset="0"/>
              </a:rPr>
              <a:t>Participation</a:t>
            </a:r>
          </a:p>
          <a:p>
            <a:pPr eaLnBrk="1" hangingPunct="1"/>
            <a:r>
              <a:rPr lang="en-AU">
                <a:latin typeface="Calibri" charset="0"/>
              </a:rPr>
              <a:t>Privacy</a:t>
            </a:r>
          </a:p>
          <a:p>
            <a:pPr eaLnBrk="1" hangingPunct="1"/>
            <a:r>
              <a:rPr lang="en-AU">
                <a:latin typeface="Calibri" charset="0"/>
              </a:rPr>
              <a:t>Confidentiality</a:t>
            </a:r>
          </a:p>
          <a:p>
            <a:pPr eaLnBrk="1" hangingPunct="1"/>
            <a:r>
              <a:rPr lang="en-AU">
                <a:latin typeface="Calibri" charset="0"/>
              </a:rPr>
              <a:t>Disclaimer</a:t>
            </a:r>
          </a:p>
          <a:p>
            <a:pPr eaLnBrk="1" hangingPunct="1"/>
            <a:r>
              <a:rPr lang="en-AU">
                <a:latin typeface="Calibri" charset="0"/>
              </a:rPr>
              <a:t>Debriefing</a:t>
            </a:r>
          </a:p>
          <a:p>
            <a:pPr eaLnBrk="1" hangingPunct="1"/>
            <a:r>
              <a:rPr lang="en-AU">
                <a:latin typeface="Calibri" charset="0"/>
              </a:rPr>
              <a:t>Mobile phones</a:t>
            </a:r>
          </a:p>
        </p:txBody>
      </p:sp>
      <p:sp>
        <p:nvSpPr>
          <p:cNvPr id="26628" name="Footer Placeholder 6"/>
          <p:cNvSpPr>
            <a:spLocks noGrp="1"/>
          </p:cNvSpPr>
          <p:nvPr>
            <p:ph type="ftr" sz="quarter" idx="11"/>
          </p:nvPr>
        </p:nvSpPr>
        <p:spPr bwMode="auto">
          <a:xfrm>
            <a:off x="6804025" y="6453188"/>
            <a:ext cx="2089150"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l" eaLnBrk="1" hangingPunct="1"/>
            <a:r>
              <a:rPr lang="en-AU" sz="900">
                <a:solidFill>
                  <a:schemeClr val="bg1"/>
                </a:solidFill>
              </a:rPr>
              <a:t>© Health Workforce Australia</a:t>
            </a:r>
          </a:p>
        </p:txBody>
      </p:sp>
      <p:sp>
        <p:nvSpPr>
          <p:cNvPr id="26629" name="Date Placeholder 1"/>
          <p:cNvSpPr>
            <a:spLocks noGrp="1"/>
          </p:cNvSpPr>
          <p:nvPr>
            <p:ph type="dt" sz="quarter" idx="10"/>
          </p:nvPr>
        </p:nvSpPr>
        <p:spPr bwMode="auto">
          <a:xfrm>
            <a:off x="250825" y="6524625"/>
            <a:ext cx="7318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AFE51DA-1CD8-8F47-85C4-31277EA03444}" type="datetime6">
              <a:rPr lang="en-AU" sz="900">
                <a:solidFill>
                  <a:schemeClr val="bg1"/>
                </a:solidFill>
              </a:rPr>
              <a:pPr eaLnBrk="1" hangingPunct="1"/>
              <a:t>August 12</a:t>
            </a:fld>
            <a:endParaRPr lang="en-AU" sz="90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dirty="0" smtClean="0">
                <a:ea typeface="+mj-ea"/>
                <a:cs typeface="+mj-cs"/>
              </a:rPr>
              <a:t>Pause and Discuss</a:t>
            </a:r>
            <a:br>
              <a:rPr lang="en-AU" dirty="0" smtClean="0">
                <a:ea typeface="+mj-ea"/>
                <a:cs typeface="+mj-cs"/>
              </a:rPr>
            </a:br>
            <a:endParaRPr lang="en-AU" dirty="0" smtClean="0">
              <a:ea typeface="+mj-ea"/>
              <a:cs typeface="+mj-cs"/>
            </a:endParaRPr>
          </a:p>
        </p:txBody>
      </p:sp>
      <p:graphicFrame>
        <p:nvGraphicFramePr>
          <p:cNvPr id="3" name="Content Placeholder 2"/>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662C71E-0FC6-C749-85E2-8D6488116FB4}" type="datetime6">
              <a:rPr lang="en-AU" sz="900">
                <a:solidFill>
                  <a:schemeClr val="bg1"/>
                </a:solidFill>
              </a:rPr>
              <a:pPr eaLnBrk="1" hangingPunct="1"/>
              <a:t>August 12</a:t>
            </a:fld>
            <a:endParaRPr lang="en-AU" sz="900">
              <a:solidFill>
                <a:schemeClr val="bg1"/>
              </a:solidFill>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a:latin typeface="Calibri" charset="0"/>
              </a:rPr>
              <a:t>Scenario</a:t>
            </a:r>
          </a:p>
        </p:txBody>
      </p:sp>
      <p:sp>
        <p:nvSpPr>
          <p:cNvPr id="30723" name="Content Placeholder 2"/>
          <p:cNvSpPr>
            <a:spLocks noGrp="1"/>
          </p:cNvSpPr>
          <p:nvPr>
            <p:ph idx="1"/>
          </p:nvPr>
        </p:nvSpPr>
        <p:spPr/>
        <p:txBody>
          <a:bodyPr/>
          <a:lstStyle/>
          <a:p>
            <a:pPr eaLnBrk="1" hangingPunct="1"/>
            <a:r>
              <a:rPr lang="en-AU">
                <a:latin typeface="Calibri" charset="0"/>
              </a:rPr>
              <a:t>Clark Kent</a:t>
            </a:r>
          </a:p>
          <a:p>
            <a:pPr eaLnBrk="1" hangingPunct="1">
              <a:buFont typeface="Arial" charset="0"/>
              <a:buNone/>
            </a:pPr>
            <a:r>
              <a:rPr lang="en-AU">
                <a:latin typeface="Calibri" charset="0"/>
              </a:rPr>
              <a:t>	45 year old man, presents with 5 minutes of chest pain. </a:t>
            </a:r>
          </a:p>
          <a:p>
            <a:pPr eaLnBrk="1" hangingPunct="1">
              <a:buFont typeface="Arial" charset="0"/>
              <a:buNone/>
            </a:pPr>
            <a:r>
              <a:rPr lang="en-AU">
                <a:latin typeface="Calibri" charset="0"/>
              </a:rPr>
              <a:t>	He has been triaged category 2 to an acute bed.  His pain has now resolved. </a:t>
            </a:r>
          </a:p>
        </p:txBody>
      </p:sp>
      <p:sp>
        <p:nvSpPr>
          <p:cNvPr id="307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3CB7D51-6D27-264A-B33A-031E8479E14A}" type="datetime6">
              <a:rPr lang="en-AU" sz="900">
                <a:solidFill>
                  <a:schemeClr val="bg1"/>
                </a:solidFill>
              </a:rPr>
              <a:pPr eaLnBrk="1" hangingPunct="1"/>
              <a:t>August 12</a:t>
            </a:fld>
            <a:endParaRPr lang="en-AU" sz="900">
              <a:solidFill>
                <a:schemeClr val="bg1"/>
              </a:solidFill>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AU">
                <a:latin typeface="Calibri" charset="0"/>
              </a:rPr>
              <a:t>Skill Revision</a:t>
            </a:r>
          </a:p>
        </p:txBody>
      </p:sp>
      <p:sp>
        <p:nvSpPr>
          <p:cNvPr id="32771" name="Content Placeholder 2"/>
          <p:cNvSpPr>
            <a:spLocks noGrp="1"/>
          </p:cNvSpPr>
          <p:nvPr>
            <p:ph idx="1"/>
          </p:nvPr>
        </p:nvSpPr>
        <p:spPr/>
        <p:txBody>
          <a:bodyPr/>
          <a:lstStyle/>
          <a:p>
            <a:pPr eaLnBrk="1" hangingPunct="1"/>
            <a:r>
              <a:rPr lang="en-AU">
                <a:latin typeface="Calibri" charset="0"/>
              </a:rPr>
              <a:t>Appropriate cuff sizing</a:t>
            </a:r>
          </a:p>
          <a:p>
            <a:pPr eaLnBrk="1" hangingPunct="1"/>
            <a:r>
              <a:rPr lang="en-AU">
                <a:latin typeface="Calibri" charset="0"/>
              </a:rPr>
              <a:t>Accurate lead placement for 12 Lead ECG</a:t>
            </a:r>
          </a:p>
          <a:p>
            <a:pPr eaLnBrk="1" hangingPunct="1"/>
            <a:r>
              <a:rPr lang="en-AU">
                <a:latin typeface="Calibri" charset="0"/>
              </a:rPr>
              <a:t>Apply continuous ECG monitoring</a:t>
            </a:r>
          </a:p>
          <a:p>
            <a:pPr eaLnBrk="1" hangingPunct="1">
              <a:buFont typeface="Arial" charset="0"/>
              <a:buNone/>
            </a:pPr>
            <a:endParaRPr lang="en-AU">
              <a:latin typeface="Calibri" charset="0"/>
            </a:endParaRPr>
          </a:p>
        </p:txBody>
      </p:sp>
      <p:sp>
        <p:nvSpPr>
          <p:cNvPr id="327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2AA0BF0-E5E5-8D48-94BE-47E1604492A0}" type="datetime6">
              <a:rPr lang="en-AU" sz="900">
                <a:solidFill>
                  <a:schemeClr val="bg1"/>
                </a:solidFill>
              </a:rPr>
              <a:pPr eaLnBrk="1" hangingPunct="1"/>
              <a:t>August 12</a:t>
            </a:fld>
            <a:endParaRPr lang="en-AU" sz="900">
              <a:solidFill>
                <a:schemeClr val="bg1"/>
              </a:solidFill>
            </a:endParaRP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AU" sz="900">
                <a:solidFill>
                  <a:schemeClr val="bg1"/>
                </a:solidFill>
              </a:rPr>
              <a:t>© Health Workforce Australia</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EdWISE Sim sessions Modules 6-8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EdWISE Sim sessions Modules 6-8 Slide Template</Template>
  <TotalTime>569</TotalTime>
  <Words>1948</Words>
  <Application>Microsoft Macintosh PowerPoint</Application>
  <PresentationFormat>On-screen Show (4:3)</PresentationFormat>
  <Paragraphs>264</Paragraphs>
  <Slides>22</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Calibri</vt:lpstr>
      <vt:lpstr>ＭＳ Ｐゴシック</vt:lpstr>
      <vt:lpstr>Arial</vt:lpstr>
      <vt:lpstr>EdWISE Sim sessions Modules 6-8 Slide Template</vt:lpstr>
      <vt:lpstr>Custom Design</vt:lpstr>
      <vt:lpstr>1_Custom Design</vt:lpstr>
      <vt:lpstr>C3 - Cardiac Care Skills</vt:lpstr>
      <vt:lpstr>Sponsor</vt:lpstr>
      <vt:lpstr>Introductions</vt:lpstr>
      <vt:lpstr>General Aims</vt:lpstr>
      <vt:lpstr>Session Objectives</vt:lpstr>
      <vt:lpstr>Ground Rules</vt:lpstr>
      <vt:lpstr>Pause and Discuss </vt:lpstr>
      <vt:lpstr>Scenario</vt:lpstr>
      <vt:lpstr>Skill Revision</vt:lpstr>
      <vt:lpstr>ECG Monitoring</vt:lpstr>
      <vt:lpstr>ECG lead Placement</vt:lpstr>
      <vt:lpstr>12 Lead ECG</vt:lpstr>
      <vt:lpstr>Scenario</vt:lpstr>
      <vt:lpstr>Skill Revision</vt:lpstr>
      <vt:lpstr>Worrying ECG Features</vt:lpstr>
      <vt:lpstr>Scenario</vt:lpstr>
      <vt:lpstr>Skill Revision</vt:lpstr>
      <vt:lpstr>Right-Sided ECG Lead Placement</vt:lpstr>
      <vt:lpstr>Posterior ECG Lead Placement</vt:lpstr>
      <vt:lpstr>Summary</vt:lpstr>
      <vt:lpstr>Acknowledgments</vt:lpstr>
      <vt:lpstr>Disclaimer  Care has been taken to confirm the accuracy of the information presented and to describe generally accepted practices.  However the authors, editor and publisher are not responsible for errors or omissions or for any consequences from the application of the information in this presentation and make no warranty, express or implied, with respect to the contents of the presentation.</vt:lpstr>
    </vt:vector>
  </TitlesOfParts>
  <Manager/>
  <Company>SCSSC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Care Skills C3</dc:title>
  <dc:subject/>
  <dc:creator>Sydney CLinical Skills &amp; Simulation Centre</dc:creator>
  <cp:keywords/>
  <dc:description/>
  <cp:lastModifiedBy>Stephanie O'Regan</cp:lastModifiedBy>
  <cp:revision>26</cp:revision>
  <dcterms:created xsi:type="dcterms:W3CDTF">2012-08-07T03:15:54Z</dcterms:created>
  <dcterms:modified xsi:type="dcterms:W3CDTF">2012-08-28T03:17:08Z</dcterms:modified>
  <cp:category/>
</cp:coreProperties>
</file>