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88" r:id="rId2"/>
    <p:sldMasterId id="2147483700" r:id="rId3"/>
    <p:sldMasterId id="2147483702" r:id="rId4"/>
    <p:sldMasterId id="2147483705" r:id="rId5"/>
  </p:sldMasterIdLst>
  <p:notesMasterIdLst>
    <p:notesMasterId r:id="rId26"/>
  </p:notesMasterIdLst>
  <p:handoutMasterIdLst>
    <p:handoutMasterId r:id="rId27"/>
  </p:handoutMasterIdLst>
  <p:sldIdLst>
    <p:sldId id="335" r:id="rId6"/>
    <p:sldId id="336" r:id="rId7"/>
    <p:sldId id="337" r:id="rId8"/>
    <p:sldId id="338" r:id="rId9"/>
    <p:sldId id="339" r:id="rId10"/>
    <p:sldId id="317"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20" r:id="rId25"/>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246"/>
    <a:srgbClr val="FF3300"/>
    <a:srgbClr val="003F5E"/>
    <a:srgbClr val="FFFF00"/>
    <a:srgbClr val="009900"/>
    <a:srgbClr val="33CC33"/>
    <a:srgbClr val="00CC00"/>
    <a:srgbClr val="C86425"/>
    <a:srgbClr val="77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4000" autoAdjust="0"/>
  </p:normalViewPr>
  <p:slideViewPr>
    <p:cSldViewPr>
      <p:cViewPr>
        <p:scale>
          <a:sx n="82" d="100"/>
          <a:sy n="82" d="100"/>
        </p:scale>
        <p:origin x="-1048" y="1552"/>
      </p:cViewPr>
      <p:guideLst>
        <p:guide orient="horz" pos="2160"/>
        <p:guide pos="2880"/>
      </p:guideLst>
    </p:cSldViewPr>
  </p:slideViewPr>
  <p:notesTextViewPr>
    <p:cViewPr>
      <p:scale>
        <a:sx n="1" d="1"/>
        <a:sy n="1" d="1"/>
      </p:scale>
      <p:origin x="0" y="0"/>
    </p:cViewPr>
  </p:notesTextViewPr>
  <p:sorterViewPr>
    <p:cViewPr>
      <p:scale>
        <a:sx n="100" d="100"/>
        <a:sy n="100" d="100"/>
      </p:scale>
      <p:origin x="0" y="26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03352-2B13-43B2-99C6-D97C71244ED1}" type="datetime6">
              <a:rPr lang="en-AU" smtClean="0"/>
              <a:pPr/>
              <a:t>November 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Copyright statement</a:t>
            </a: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762712-518D-4591-A21A-4701C4BAB7D1}" type="slidenum">
              <a:rPr lang="en-AU" smtClean="0"/>
              <a:pPr/>
              <a:t>‹#›</a:t>
            </a:fld>
            <a:endParaRPr lang="en-AU"/>
          </a:p>
        </p:txBody>
      </p:sp>
    </p:spTree>
    <p:extLst>
      <p:ext uri="{BB962C8B-B14F-4D97-AF65-F5344CB8AC3E}">
        <p14:creationId xmlns:p14="http://schemas.microsoft.com/office/powerpoint/2010/main" val="370767588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415F6-8BB0-4673-901D-581A8796FCAD}" type="datetime6">
              <a:rPr lang="en-AU" smtClean="0"/>
              <a:pPr/>
              <a:t>November 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Copyright statement</a:t>
            </a: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8E74-D84D-4F81-8EBF-E4440E5A0570}" type="slidenum">
              <a:rPr lang="en-AU" smtClean="0"/>
              <a:pPr/>
              <a:t>‹#›</a:t>
            </a:fld>
            <a:endParaRPr lang="en-AU"/>
          </a:p>
        </p:txBody>
      </p:sp>
    </p:spTree>
    <p:extLst>
      <p:ext uri="{BB962C8B-B14F-4D97-AF65-F5344CB8AC3E}">
        <p14:creationId xmlns:p14="http://schemas.microsoft.com/office/powerpoint/2010/main" val="26497572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AU"/>
              <a:t>Very quick round the room to assess stage of professional development for each participant.  </a:t>
            </a:r>
          </a:p>
          <a:p>
            <a:pPr eaLnBrk="1" hangingPunct="1">
              <a:spcBef>
                <a:spcPct val="0"/>
              </a:spcBef>
            </a:pPr>
            <a:endParaRPr lang="en-AU"/>
          </a:p>
        </p:txBody>
      </p:sp>
      <p:sp>
        <p:nvSpPr>
          <p:cNvPr id="21508" name="Date Placeholder 3"/>
          <p:cNvSpPr>
            <a:spLocks noGrp="1"/>
          </p:cNvSpPr>
          <p:nvPr>
            <p:ph type="dt" sz="quarter" idx="1"/>
          </p:nvPr>
        </p:nvSpPr>
        <p:spPr bwMode="auto">
          <a:noFill/>
          <a:ln>
            <a:miter lim="800000"/>
            <a:headEnd/>
            <a:tailEnd/>
          </a:ln>
        </p:spPr>
        <p:txBody>
          <a:bodyPr/>
          <a:lstStyle/>
          <a:p>
            <a:fld id="{E82E4A83-7E53-1D49-95BC-E490FEA7C593}" type="datetime6">
              <a:rPr lang="en-AU"/>
              <a:pPr/>
              <a:t>November 12</a:t>
            </a:fld>
            <a:endParaRPr lang="en-AU"/>
          </a:p>
        </p:txBody>
      </p:sp>
      <p:sp>
        <p:nvSpPr>
          <p:cNvPr id="3686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1510" name="Slide Number Placeholder 5"/>
          <p:cNvSpPr>
            <a:spLocks noGrp="1"/>
          </p:cNvSpPr>
          <p:nvPr>
            <p:ph type="sldNum" sz="quarter" idx="5"/>
          </p:nvPr>
        </p:nvSpPr>
        <p:spPr bwMode="auto">
          <a:noFill/>
          <a:ln>
            <a:miter lim="800000"/>
            <a:headEnd/>
            <a:tailEnd/>
          </a:ln>
        </p:spPr>
        <p:txBody>
          <a:bodyPr/>
          <a:lstStyle/>
          <a:p>
            <a:fld id="{14DE9E2E-8B07-AD4C-A0EC-8595F9BBA38C}" type="slidenum">
              <a:rPr lang="en-AU"/>
              <a:pPr/>
              <a:t>3</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AU" dirty="0" smtClean="0">
                <a:ea typeface="ＭＳ Ｐゴシック" pitchFamily="-83" charset="-128"/>
                <a:cs typeface="ＭＳ Ｐゴシック" pitchFamily="-83" charset="-128"/>
              </a:rPr>
              <a:t>It is important to avoid the lethal triad, as once it is established it is difficult to reverse.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The </a:t>
            </a:r>
            <a:r>
              <a:rPr lang="en-AU" dirty="0" err="1" smtClean="0">
                <a:ea typeface="ＭＳ Ｐゴシック" pitchFamily="-83" charset="-128"/>
                <a:cs typeface="ＭＳ Ｐゴシック" pitchFamily="-83" charset="-128"/>
              </a:rPr>
              <a:t>acidaemia</a:t>
            </a:r>
            <a:r>
              <a:rPr lang="en-AU" dirty="0" smtClean="0">
                <a:ea typeface="ＭＳ Ｐゴシック" pitchFamily="-83" charset="-128"/>
                <a:cs typeface="ＭＳ Ｐゴシック" pitchFamily="-83" charset="-128"/>
              </a:rPr>
              <a:t> created by </a:t>
            </a:r>
            <a:r>
              <a:rPr lang="en-AU" dirty="0" err="1" smtClean="0">
                <a:ea typeface="ＭＳ Ｐゴシック" pitchFamily="-83" charset="-128"/>
                <a:cs typeface="ＭＳ Ｐゴシック" pitchFamily="-83" charset="-128"/>
              </a:rPr>
              <a:t>hypoperfusion</a:t>
            </a:r>
            <a:r>
              <a:rPr lang="en-AU" dirty="0" smtClean="0">
                <a:ea typeface="ＭＳ Ｐゴシック" pitchFamily="-83" charset="-128"/>
                <a:cs typeface="ＭＳ Ｐゴシック" pitchFamily="-83" charset="-128"/>
              </a:rPr>
              <a:t> and hypoxia of the tissues contributes significantly to worsening the coagulopathy and multi-organ dysfunction. This is avoided by improving perfusion of the organs – ultimately by stopping the bleeding, corrective surgery but in the emergency department the principles of hypotensive resuscitation will allow enough perfusion to minimise this effect.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Avoiding hypothermia will reduce poor perfusion to the tissues and reduce the effect of cold on the coagulation cascade and cellular metabolism. This is done by keeping the patient covered with warm blankets where possible, warming fluid and blood given and using external heating or warmed rooms when exposure is unavoidable.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Coagulopathy is both consumptive in nature and a result of the above factors. It is essential to avoid hypothermia and </a:t>
            </a:r>
            <a:r>
              <a:rPr lang="en-AU" dirty="0" err="1" smtClean="0">
                <a:ea typeface="ＭＳ Ｐゴシック" pitchFamily="-83" charset="-128"/>
                <a:cs typeface="ＭＳ Ｐゴシック" pitchFamily="-83" charset="-128"/>
              </a:rPr>
              <a:t>acidaemia</a:t>
            </a:r>
            <a:r>
              <a:rPr lang="en-AU" dirty="0" smtClean="0">
                <a:ea typeface="ＭＳ Ｐゴシック" pitchFamily="-83" charset="-128"/>
                <a:cs typeface="ＭＳ Ｐゴシック" pitchFamily="-83" charset="-128"/>
              </a:rPr>
              <a:t> and replace the factors which are being consumed – FFP contains most of these factors. Halting the consumption of factors by stopping the bleeding is the ultimate requirement. </a:t>
            </a:r>
          </a:p>
        </p:txBody>
      </p:sp>
      <p:sp>
        <p:nvSpPr>
          <p:cNvPr id="37892" name="Date Placeholder 3"/>
          <p:cNvSpPr>
            <a:spLocks noGrp="1"/>
          </p:cNvSpPr>
          <p:nvPr>
            <p:ph type="dt" sz="quarter" idx="1"/>
          </p:nvPr>
        </p:nvSpPr>
        <p:spPr bwMode="auto">
          <a:noFill/>
          <a:ln>
            <a:miter lim="800000"/>
            <a:headEnd/>
            <a:tailEnd/>
          </a:ln>
        </p:spPr>
        <p:txBody>
          <a:bodyPr/>
          <a:lstStyle/>
          <a:p>
            <a:fld id="{F912884A-A89E-D146-82A0-BF22220C7363}"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37894" name="Slide Number Placeholder 5"/>
          <p:cNvSpPr>
            <a:spLocks noGrp="1"/>
          </p:cNvSpPr>
          <p:nvPr>
            <p:ph type="sldNum" sz="quarter" idx="5"/>
          </p:nvPr>
        </p:nvSpPr>
        <p:spPr bwMode="auto">
          <a:noFill/>
          <a:ln>
            <a:miter lim="800000"/>
            <a:headEnd/>
            <a:tailEnd/>
          </a:ln>
        </p:spPr>
        <p:txBody>
          <a:bodyPr/>
          <a:lstStyle/>
          <a:p>
            <a:fld id="{8BF1B396-F4D4-794B-A2DE-8D786A99E508}" type="slidenum">
              <a:rPr lang="en-AU" smtClean="0">
                <a:latin typeface="Calibri" pitchFamily="-83" charset="0"/>
                <a:ea typeface="Arial" pitchFamily="-83" charset="0"/>
                <a:cs typeface="Arial" pitchFamily="-83" charset="0"/>
              </a:rPr>
              <a:pPr/>
              <a:t>12</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dirty="0" smtClean="0"/>
              <a:t>The definition of Massive Transfusion is – “Actual or anticipated 4 units RBC in &lt;4 hours, </a:t>
            </a:r>
            <a:r>
              <a:rPr lang="en-AU" dirty="0" smtClean="0">
                <a:cs typeface="Calibri"/>
              </a:rPr>
              <a:t>+ </a:t>
            </a:r>
            <a:r>
              <a:rPr lang="en-AU" dirty="0" err="1" smtClean="0">
                <a:cs typeface="Calibri"/>
              </a:rPr>
              <a:t>haemodynamically</a:t>
            </a:r>
            <a:r>
              <a:rPr lang="en-AU" dirty="0" smtClean="0">
                <a:cs typeface="Calibri"/>
              </a:rPr>
              <a:t> unstable ± anticipated ongoing bleeding”</a:t>
            </a:r>
          </a:p>
          <a:p>
            <a:pPr>
              <a:defRPr/>
            </a:pPr>
            <a:r>
              <a:rPr lang="en-AU" dirty="0" smtClean="0">
                <a:cs typeface="Calibri"/>
              </a:rPr>
              <a:t>It is seen in severe thoracic, abdominal, pelvic or surgical bleeding as</a:t>
            </a:r>
            <a:r>
              <a:rPr lang="en-AU" baseline="0" dirty="0" smtClean="0">
                <a:cs typeface="Calibri"/>
              </a:rPr>
              <a:t> well as</a:t>
            </a:r>
            <a:r>
              <a:rPr lang="en-AU" dirty="0" smtClean="0">
                <a:cs typeface="Calibri"/>
              </a:rPr>
              <a:t> major obstetric, gastrointestinal or surgical bleeding.</a:t>
            </a:r>
          </a:p>
          <a:p>
            <a:pPr>
              <a:defRPr/>
            </a:pPr>
            <a:endParaRPr lang="en-AU" dirty="0" smtClean="0">
              <a:cs typeface="Calibri"/>
            </a:endParaRPr>
          </a:p>
          <a:p>
            <a:pPr>
              <a:defRPr/>
            </a:pPr>
            <a:r>
              <a:rPr lang="en-AU" dirty="0" smtClean="0">
                <a:cs typeface="Calibri"/>
              </a:rPr>
              <a:t>Replacement of lost blood and coagulation factors with blood and coagulation factors is more physiologic than the use of large volume crystalloid. </a:t>
            </a:r>
          </a:p>
          <a:p>
            <a:pPr>
              <a:defRPr/>
            </a:pPr>
            <a:endParaRPr lang="en-AU" dirty="0" smtClean="0">
              <a:cs typeface="Calibri"/>
            </a:endParaRPr>
          </a:p>
          <a:p>
            <a:pPr>
              <a:defRPr/>
            </a:pPr>
            <a:r>
              <a:rPr lang="en-AU" dirty="0" smtClean="0">
                <a:cs typeface="Calibri"/>
              </a:rPr>
              <a:t>In penetrating trauma there is evidence that the use of hypotensive resuscitation improves outcomes and it is thought to be similar in blunt trauma. The target systolic blood pressure is approximately 80mmHg, though the exact number is patient dependent. The target SBP is higher (100mmHg) in those with head injury as there is a increased requirement for maintaining cerebral perfusion in these patients.</a:t>
            </a:r>
          </a:p>
          <a:p>
            <a:pPr>
              <a:defRPr/>
            </a:pPr>
            <a:endParaRPr lang="en-AU" dirty="0" smtClean="0">
              <a:cs typeface="Calibri"/>
            </a:endParaRPr>
          </a:p>
          <a:p>
            <a:pPr>
              <a:buClr>
                <a:schemeClr val="tx1"/>
              </a:buClr>
              <a:defRPr/>
            </a:pPr>
            <a:r>
              <a:rPr lang="en-AU" dirty="0" smtClean="0">
                <a:solidFill>
                  <a:srgbClr val="FF0000"/>
                </a:solidFill>
              </a:rPr>
              <a:t>Early </a:t>
            </a:r>
            <a:r>
              <a:rPr lang="en-AU" dirty="0" smtClean="0"/>
              <a:t>and</a:t>
            </a:r>
            <a:r>
              <a:rPr lang="en-AU" dirty="0" smtClean="0">
                <a:solidFill>
                  <a:srgbClr val="FF0000"/>
                </a:solidFill>
              </a:rPr>
              <a:t> aggressive </a:t>
            </a:r>
            <a:r>
              <a:rPr lang="en-AU" dirty="0" smtClean="0"/>
              <a:t>treatment of coagulopathy by transfusion of fresh-frozen plasma (FFP) and packed red blood cells (PRBC) in a 1:1 ratio</a:t>
            </a:r>
          </a:p>
          <a:p>
            <a:pPr>
              <a:defRPr/>
            </a:pPr>
            <a:r>
              <a:rPr lang="en-AU" dirty="0" smtClean="0"/>
              <a:t>The exact ratio of products  is unclear with evidence that there is possibly better survival with 1:1 (FFP=blood) than </a:t>
            </a:r>
            <a:r>
              <a:rPr lang="en-AU" dirty="0" smtClean="0">
                <a:cs typeface="Calibri"/>
              </a:rPr>
              <a:t>≤</a:t>
            </a:r>
            <a:r>
              <a:rPr lang="en-AU" dirty="0" smtClean="0"/>
              <a:t>1:1.5 (</a:t>
            </a:r>
            <a:r>
              <a:rPr lang="en-AU" dirty="0" smtClean="0">
                <a:sym typeface="Wingdings 3"/>
              </a:rPr>
              <a:t></a:t>
            </a:r>
            <a:r>
              <a:rPr lang="en-AU" dirty="0" smtClean="0"/>
              <a:t>FFP </a:t>
            </a:r>
            <a:r>
              <a:rPr lang="en-AU" dirty="0" err="1" smtClean="0">
                <a:sym typeface="Wingdings 3"/>
              </a:rPr>
              <a:t>blood</a:t>
            </a:r>
            <a:r>
              <a:rPr lang="en-AU" dirty="0" smtClean="0"/>
              <a:t>)</a:t>
            </a:r>
          </a:p>
          <a:p>
            <a:pPr>
              <a:defRPr/>
            </a:pPr>
            <a:endParaRPr lang="en-AU" dirty="0" smtClean="0"/>
          </a:p>
          <a:p>
            <a:pPr>
              <a:defRPr/>
            </a:pPr>
            <a:r>
              <a:rPr lang="en-AU" dirty="0" smtClean="0"/>
              <a:t>Consider platelets (in 1:1:1 ratio) and tranexamic acid.</a:t>
            </a:r>
          </a:p>
          <a:p>
            <a:pPr>
              <a:defRPr/>
            </a:pPr>
            <a:endParaRPr lang="en-AU" dirty="0" smtClean="0"/>
          </a:p>
          <a:p>
            <a:pPr>
              <a:defRPr/>
            </a:pPr>
            <a:r>
              <a:rPr lang="en-US" dirty="0" smtClean="0">
                <a:ea typeface="+mn-ea"/>
                <a:cs typeface="+mn-cs"/>
              </a:rPr>
              <a:t>Tranexamic acid use is promising (CRASH2, 2010) and should be considered (1gIV over 10mins then 1g over 8 hours) </a:t>
            </a:r>
            <a:endParaRPr lang="en-AU" dirty="0" smtClean="0">
              <a:ea typeface="+mn-ea"/>
              <a:cs typeface="+mn-cs"/>
            </a:endParaRPr>
          </a:p>
          <a:p>
            <a:pPr>
              <a:defRPr/>
            </a:pPr>
            <a:r>
              <a:rPr lang="en-US" dirty="0" smtClean="0">
                <a:ea typeface="+mn-ea"/>
                <a:cs typeface="+mn-cs"/>
              </a:rPr>
              <a:t>as it decreases all cause mortality (3%) associated with trauma if given in within 1 hour of injury, 1-3 hours of injury, but increases risk of bleeding if given beyond 3 hours. There is no apparent increase in vascular occlusive events but also no difference in the transfusion requirements. Of note it performed better in the penetrating injuries and those with SBP &lt;75.</a:t>
            </a:r>
            <a:endParaRPr lang="en-AU" dirty="0" smtClean="0">
              <a:ea typeface="+mn-ea"/>
              <a:cs typeface="+mn-cs"/>
            </a:endParaRPr>
          </a:p>
          <a:p>
            <a:pPr>
              <a:defRPr/>
            </a:pPr>
            <a:endParaRPr lang="en-AU" dirty="0" smtClean="0"/>
          </a:p>
          <a:p>
            <a:pPr>
              <a:defRPr/>
            </a:pPr>
            <a:endParaRPr lang="en-AU" dirty="0" smtClean="0"/>
          </a:p>
          <a:p>
            <a:pPr>
              <a:defRPr/>
            </a:pPr>
            <a:endParaRPr lang="en-AU" b="1" dirty="0"/>
          </a:p>
        </p:txBody>
      </p:sp>
      <p:sp>
        <p:nvSpPr>
          <p:cNvPr id="39940" name="Date Placeholder 3"/>
          <p:cNvSpPr>
            <a:spLocks noGrp="1"/>
          </p:cNvSpPr>
          <p:nvPr>
            <p:ph type="dt" sz="quarter" idx="1"/>
          </p:nvPr>
        </p:nvSpPr>
        <p:spPr bwMode="auto">
          <a:noFill/>
          <a:ln>
            <a:miter lim="800000"/>
            <a:headEnd/>
            <a:tailEnd/>
          </a:ln>
        </p:spPr>
        <p:txBody>
          <a:bodyPr/>
          <a:lstStyle/>
          <a:p>
            <a:fld id="{9442EA8F-520B-0148-BB63-05B43B5B33A1}"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39942" name="Slide Number Placeholder 5"/>
          <p:cNvSpPr>
            <a:spLocks noGrp="1"/>
          </p:cNvSpPr>
          <p:nvPr>
            <p:ph type="sldNum" sz="quarter" idx="5"/>
          </p:nvPr>
        </p:nvSpPr>
        <p:spPr bwMode="auto">
          <a:noFill/>
          <a:ln>
            <a:miter lim="800000"/>
            <a:headEnd/>
            <a:tailEnd/>
          </a:ln>
        </p:spPr>
        <p:txBody>
          <a:bodyPr/>
          <a:lstStyle/>
          <a:p>
            <a:fld id="{5F507DA0-D60B-9041-864E-3A05D8116CA7}" type="slidenum">
              <a:rPr lang="en-AU" smtClean="0">
                <a:latin typeface="Calibri" pitchFamily="-83" charset="0"/>
                <a:ea typeface="Arial" pitchFamily="-83" charset="0"/>
                <a:cs typeface="Arial" pitchFamily="-83" charset="0"/>
              </a:rPr>
              <a:pPr/>
              <a:t>13</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AU" dirty="0" smtClean="0">
                <a:ea typeface="ＭＳ Ｐゴシック" pitchFamily="-83" charset="-128"/>
                <a:cs typeface="ＭＳ Ｐゴシック" pitchFamily="-83" charset="-128"/>
              </a:rPr>
              <a:t>Massive Transfusion guidelines have been published by the National Blood Authority.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The important components are that there is early recognition of the need for a Massive Transfusion and that local protocols are activated.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The guidelines advise optimising oxygenation, cardiac output, tissue perfusion and metabolic state. Regular monitoring is required, both of clinical observations and laboratory values. This allows guidance of the required products and adjuncts.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Remember that </a:t>
            </a:r>
            <a:r>
              <a:rPr lang="en-AU" dirty="0" err="1" smtClean="0">
                <a:ea typeface="ＭＳ Ｐゴシック" pitchFamily="-83" charset="-128"/>
                <a:cs typeface="ＭＳ Ｐゴシック" pitchFamily="-83" charset="-128"/>
              </a:rPr>
              <a:t>Prothombinex</a:t>
            </a:r>
            <a:r>
              <a:rPr lang="en-AU" dirty="0" smtClean="0">
                <a:ea typeface="ＭＳ Ｐゴシック" pitchFamily="-83" charset="-128"/>
                <a:cs typeface="ＭＳ Ｐゴシック" pitchFamily="-83" charset="-128"/>
              </a:rPr>
              <a:t> is advised for the bleeding patient on </a:t>
            </a:r>
            <a:r>
              <a:rPr lang="en-AU" dirty="0" err="1" smtClean="0">
                <a:ea typeface="ＭＳ Ｐゴシック" pitchFamily="-83" charset="-128"/>
                <a:cs typeface="ＭＳ Ｐゴシック" pitchFamily="-83" charset="-128"/>
              </a:rPr>
              <a:t>warfarin</a:t>
            </a:r>
            <a:r>
              <a:rPr lang="en-AU" dirty="0" smtClean="0">
                <a:ea typeface="ＭＳ Ｐゴシック" pitchFamily="-83" charset="-128"/>
                <a:cs typeface="ＭＳ Ｐゴシック" pitchFamily="-83" charset="-128"/>
              </a:rPr>
              <a:t>, for those on </a:t>
            </a:r>
            <a:r>
              <a:rPr lang="en-AU" dirty="0" err="1" smtClean="0">
                <a:ea typeface="ＭＳ Ｐゴシック" pitchFamily="-83" charset="-128"/>
                <a:cs typeface="ＭＳ Ｐゴシック" pitchFamily="-83" charset="-128"/>
              </a:rPr>
              <a:t>digabatrin</a:t>
            </a:r>
            <a:r>
              <a:rPr lang="en-AU" dirty="0" smtClean="0">
                <a:ea typeface="ＭＳ Ｐゴシック" pitchFamily="-83" charset="-128"/>
                <a:cs typeface="ＭＳ Ｐゴシック" pitchFamily="-83" charset="-128"/>
              </a:rPr>
              <a:t> there is no available reversal agent at this time. </a:t>
            </a:r>
          </a:p>
          <a:p>
            <a:endParaRPr lang="en-AU" dirty="0" smtClean="0">
              <a:ea typeface="ＭＳ Ｐゴシック" pitchFamily="-83" charset="-128"/>
              <a:cs typeface="ＭＳ Ｐゴシック" pitchFamily="-83" charset="-128"/>
            </a:endParaRPr>
          </a:p>
        </p:txBody>
      </p:sp>
      <p:sp>
        <p:nvSpPr>
          <p:cNvPr id="41988" name="Date Placeholder 3"/>
          <p:cNvSpPr>
            <a:spLocks noGrp="1"/>
          </p:cNvSpPr>
          <p:nvPr>
            <p:ph type="dt" sz="quarter" idx="1"/>
          </p:nvPr>
        </p:nvSpPr>
        <p:spPr bwMode="auto">
          <a:noFill/>
          <a:ln>
            <a:miter lim="800000"/>
            <a:headEnd/>
            <a:tailEnd/>
          </a:ln>
        </p:spPr>
        <p:txBody>
          <a:bodyPr/>
          <a:lstStyle/>
          <a:p>
            <a:fld id="{40D1AD45-C91D-AD40-AF3F-88A11123E908}"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41990" name="Slide Number Placeholder 5"/>
          <p:cNvSpPr>
            <a:spLocks noGrp="1"/>
          </p:cNvSpPr>
          <p:nvPr>
            <p:ph type="sldNum" sz="quarter" idx="5"/>
          </p:nvPr>
        </p:nvSpPr>
        <p:spPr bwMode="auto">
          <a:noFill/>
          <a:ln>
            <a:miter lim="800000"/>
            <a:headEnd/>
            <a:tailEnd/>
          </a:ln>
        </p:spPr>
        <p:txBody>
          <a:bodyPr/>
          <a:lstStyle/>
          <a:p>
            <a:fld id="{05C6A61B-4E08-C445-A050-E05BE13F9B2B}" type="slidenum">
              <a:rPr lang="en-AU" smtClean="0">
                <a:latin typeface="Calibri" pitchFamily="-83" charset="0"/>
                <a:ea typeface="Arial" pitchFamily="-83" charset="0"/>
                <a:cs typeface="Arial" pitchFamily="-83" charset="0"/>
              </a:rPr>
              <a:pPr/>
              <a:t>14</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AU" dirty="0" smtClean="0">
                <a:ea typeface="ＭＳ Ｐゴシック" pitchFamily="-83" charset="-128"/>
                <a:cs typeface="ＭＳ Ｐゴシック" pitchFamily="-83" charset="-128"/>
              </a:rPr>
              <a:t>Damage control surgery is advised in the bleeding patient as a early measure to stop the bleeding, not as a definitive operation. It can be performed in smaller centres prior to transfer to a major trauma centre for definitive care and ongoing management.</a:t>
            </a:r>
          </a:p>
          <a:p>
            <a:r>
              <a:rPr lang="en-AU" dirty="0" smtClean="0">
                <a:ea typeface="ＭＳ Ｐゴシック" pitchFamily="-83" charset="-128"/>
                <a:cs typeface="ＭＳ Ｐゴシック" pitchFamily="-83" charset="-128"/>
              </a:rPr>
              <a:t>This allows the bleeding to be stopped, the patients physiology “normalised” and return to theatre when more stable. </a:t>
            </a:r>
          </a:p>
          <a:p>
            <a:r>
              <a:rPr lang="en-AU" dirty="0" smtClean="0">
                <a:ea typeface="ＭＳ Ｐゴシック" pitchFamily="-83" charset="-128"/>
                <a:cs typeface="ＭＳ Ｐゴシック" pitchFamily="-83" charset="-128"/>
              </a:rPr>
              <a:t>DCS also includes damage control </a:t>
            </a:r>
            <a:r>
              <a:rPr lang="en-AU" dirty="0" err="1" smtClean="0">
                <a:ea typeface="ＭＳ Ｐゴシック" pitchFamily="-83" charset="-128"/>
                <a:cs typeface="ＭＳ Ｐゴシック" pitchFamily="-83" charset="-128"/>
              </a:rPr>
              <a:t>orthopedics</a:t>
            </a:r>
            <a:r>
              <a:rPr lang="en-AU" dirty="0" smtClean="0">
                <a:ea typeface="ＭＳ Ｐゴシック" pitchFamily="-83" charset="-128"/>
                <a:cs typeface="ＭＳ Ｐゴシック" pitchFamily="-83" charset="-128"/>
              </a:rPr>
              <a:t> such as external fixation of pelvic trauma. </a:t>
            </a:r>
          </a:p>
          <a:p>
            <a:endParaRPr lang="en-AU" dirty="0" smtClean="0">
              <a:ea typeface="ＭＳ Ｐゴシック" pitchFamily="-83" charset="-128"/>
              <a:cs typeface="ＭＳ Ｐゴシック" pitchFamily="-83" charset="-128"/>
            </a:endParaRPr>
          </a:p>
          <a:p>
            <a:endParaRPr lang="en-AU" dirty="0" smtClean="0">
              <a:ea typeface="ＭＳ Ｐゴシック" pitchFamily="-83" charset="-128"/>
              <a:cs typeface="ＭＳ Ｐゴシック" pitchFamily="-83" charset="-128"/>
            </a:endParaRPr>
          </a:p>
          <a:p>
            <a:endParaRPr lang="en-AU" dirty="0" smtClean="0">
              <a:ea typeface="ＭＳ Ｐゴシック" pitchFamily="-83" charset="-128"/>
              <a:cs typeface="ＭＳ Ｐゴシック" pitchFamily="-83" charset="-128"/>
            </a:endParaRPr>
          </a:p>
          <a:p>
            <a:endParaRPr lang="en-AU" dirty="0" smtClean="0">
              <a:ea typeface="ＭＳ Ｐゴシック" pitchFamily="-83" charset="-128"/>
              <a:cs typeface="ＭＳ Ｐゴシック" pitchFamily="-83" charset="-128"/>
            </a:endParaRPr>
          </a:p>
        </p:txBody>
      </p:sp>
      <p:sp>
        <p:nvSpPr>
          <p:cNvPr id="44036" name="Date Placeholder 3"/>
          <p:cNvSpPr>
            <a:spLocks noGrp="1"/>
          </p:cNvSpPr>
          <p:nvPr>
            <p:ph type="dt" sz="quarter" idx="1"/>
          </p:nvPr>
        </p:nvSpPr>
        <p:spPr bwMode="auto">
          <a:noFill/>
          <a:ln>
            <a:miter lim="800000"/>
            <a:headEnd/>
            <a:tailEnd/>
          </a:ln>
        </p:spPr>
        <p:txBody>
          <a:bodyPr/>
          <a:lstStyle/>
          <a:p>
            <a:fld id="{437ACB44-85F4-9848-BD95-BFF0CF3DB189}"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44038" name="Slide Number Placeholder 5"/>
          <p:cNvSpPr>
            <a:spLocks noGrp="1"/>
          </p:cNvSpPr>
          <p:nvPr>
            <p:ph type="sldNum" sz="quarter" idx="5"/>
          </p:nvPr>
        </p:nvSpPr>
        <p:spPr bwMode="auto">
          <a:noFill/>
          <a:ln>
            <a:miter lim="800000"/>
            <a:headEnd/>
            <a:tailEnd/>
          </a:ln>
        </p:spPr>
        <p:txBody>
          <a:bodyPr/>
          <a:lstStyle/>
          <a:p>
            <a:fld id="{F06941C0-09EC-5648-8EBE-75F9BF68E49B}" type="slidenum">
              <a:rPr lang="en-AU" smtClean="0">
                <a:latin typeface="Calibri" pitchFamily="-83" charset="0"/>
                <a:ea typeface="Arial" pitchFamily="-83" charset="0"/>
                <a:cs typeface="Arial" pitchFamily="-83" charset="0"/>
              </a:rPr>
              <a:pPr/>
              <a:t>15</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AU" smtClean="0">
                <a:ea typeface="ＭＳ Ｐゴシック" pitchFamily="-83" charset="-128"/>
                <a:cs typeface="ＭＳ Ｐゴシック" pitchFamily="-83" charset="-128"/>
              </a:rPr>
              <a:t>As it suggests</a:t>
            </a:r>
          </a:p>
          <a:p>
            <a:endParaRPr lang="en-AU" smtClean="0">
              <a:ea typeface="ＭＳ Ｐゴシック" pitchFamily="-83" charset="-128"/>
              <a:cs typeface="ＭＳ Ｐゴシック" pitchFamily="-83" charset="-128"/>
            </a:endParaRPr>
          </a:p>
        </p:txBody>
      </p:sp>
      <p:sp>
        <p:nvSpPr>
          <p:cNvPr id="48132" name="Date Placeholder 3"/>
          <p:cNvSpPr>
            <a:spLocks noGrp="1"/>
          </p:cNvSpPr>
          <p:nvPr>
            <p:ph type="dt" sz="quarter" idx="1"/>
          </p:nvPr>
        </p:nvSpPr>
        <p:spPr bwMode="auto">
          <a:noFill/>
          <a:ln>
            <a:miter lim="800000"/>
            <a:headEnd/>
            <a:tailEnd/>
          </a:ln>
        </p:spPr>
        <p:txBody>
          <a:bodyPr/>
          <a:lstStyle/>
          <a:p>
            <a:fld id="{90402F72-2C85-1F46-AEDA-FB5B897390F9}"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48134" name="Slide Number Placeholder 5"/>
          <p:cNvSpPr>
            <a:spLocks noGrp="1"/>
          </p:cNvSpPr>
          <p:nvPr>
            <p:ph type="sldNum" sz="quarter" idx="5"/>
          </p:nvPr>
        </p:nvSpPr>
        <p:spPr bwMode="auto">
          <a:noFill/>
          <a:ln>
            <a:miter lim="800000"/>
            <a:headEnd/>
            <a:tailEnd/>
          </a:ln>
        </p:spPr>
        <p:txBody>
          <a:bodyPr/>
          <a:lstStyle/>
          <a:p>
            <a:fld id="{D85D90EB-0B5C-E740-A320-1FC400B451F4}" type="slidenum">
              <a:rPr lang="en-AU" smtClean="0">
                <a:latin typeface="Calibri" pitchFamily="-83" charset="0"/>
                <a:ea typeface="Arial" pitchFamily="-83" charset="0"/>
                <a:cs typeface="Arial" pitchFamily="-83" charset="0"/>
              </a:rPr>
              <a:pPr/>
              <a:t>18</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endParaRPr lang="en-AU">
              <a:ea typeface="ＭＳ Ｐゴシック" pitchFamily="-83" charset="-128"/>
              <a:cs typeface="ＭＳ Ｐゴシック" pitchFamily="-83" charset="-128"/>
            </a:endParaRPr>
          </a:p>
        </p:txBody>
      </p:sp>
      <p:sp>
        <p:nvSpPr>
          <p:cNvPr id="50180" name="Date Placeholder 3"/>
          <p:cNvSpPr>
            <a:spLocks noGrp="1"/>
          </p:cNvSpPr>
          <p:nvPr>
            <p:ph type="dt" sz="quarter" idx="1"/>
          </p:nvPr>
        </p:nvSpPr>
        <p:spPr bwMode="auto">
          <a:noFill/>
          <a:ln>
            <a:miter lim="800000"/>
            <a:headEnd/>
            <a:tailEnd/>
          </a:ln>
        </p:spPr>
        <p:txBody>
          <a:bodyPr/>
          <a:lstStyle/>
          <a:p>
            <a:fld id="{C3D98AC3-160B-D34D-897D-536F0527ED91}" type="datetime6">
              <a:rPr lang="en-AU">
                <a:latin typeface="Calibri" pitchFamily="-83" charset="0"/>
                <a:ea typeface="Arial" pitchFamily="-83" charset="0"/>
                <a:cs typeface="Arial" pitchFamily="-83" charset="0"/>
              </a:rPr>
              <a:pPr/>
              <a:t>November 12</a:t>
            </a:fld>
            <a:endParaRPr lang="en-AU">
              <a:latin typeface="Calibri" pitchFamily="-83" charset="0"/>
              <a:ea typeface="Arial" pitchFamily="-83" charset="0"/>
              <a:cs typeface="Arial" pitchFamily="-83" charset="0"/>
            </a:endParaRPr>
          </a:p>
        </p:txBody>
      </p:sp>
      <p:sp>
        <p:nvSpPr>
          <p:cNvPr id="501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dirty="0"/>
              <a:t>Copyright statement</a:t>
            </a:r>
          </a:p>
        </p:txBody>
      </p:sp>
      <p:sp>
        <p:nvSpPr>
          <p:cNvPr id="50182" name="Slide Number Placeholder 5"/>
          <p:cNvSpPr>
            <a:spLocks noGrp="1"/>
          </p:cNvSpPr>
          <p:nvPr>
            <p:ph type="sldNum" sz="quarter" idx="5"/>
          </p:nvPr>
        </p:nvSpPr>
        <p:spPr bwMode="auto">
          <a:noFill/>
          <a:ln>
            <a:miter lim="800000"/>
            <a:headEnd/>
            <a:tailEnd/>
          </a:ln>
        </p:spPr>
        <p:txBody>
          <a:bodyPr/>
          <a:lstStyle/>
          <a:p>
            <a:fld id="{63CA8904-5395-FE43-BD56-B72A40EFEA26}" type="slidenum">
              <a:rPr lang="en-AU">
                <a:latin typeface="Calibri" pitchFamily="-83" charset="0"/>
                <a:ea typeface="Arial" pitchFamily="-83" charset="0"/>
                <a:cs typeface="Arial" pitchFamily="-83" charset="0"/>
              </a:rPr>
              <a:pPr/>
              <a:t>19</a:t>
            </a:fld>
            <a:endParaRPr lang="en-AU">
              <a:latin typeface="Calibri" pitchFamily="-83" charset="0"/>
              <a:ea typeface="Arial" pitchFamily="-83" charset="0"/>
              <a:cs typeface="Arial" pitchFamily="-8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a generic slide which does not need to be changed</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20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marL="171450" indent="-171450" eaLnBrk="1" hangingPunct="1">
              <a:spcBef>
                <a:spcPct val="0"/>
              </a:spcBef>
              <a:buFontTx/>
              <a:buChar char="•"/>
            </a:pPr>
            <a:r>
              <a:rPr lang="en-AU"/>
              <a:t>This session, and package as a whole, involves learning together.  Learning with the teams that you work with helps that team to function more efficiently and effectively.  It allows you to learn from each other, explore different perspectives and to understand the importance of all members of the team.</a:t>
            </a:r>
          </a:p>
          <a:p>
            <a:pPr marL="171450" indent="-171450" eaLnBrk="1" hangingPunct="1">
              <a:spcBef>
                <a:spcPct val="0"/>
              </a:spcBef>
              <a:buFontTx/>
              <a:buChar char="•"/>
            </a:pPr>
            <a:r>
              <a:rPr lang="en-AU"/>
              <a:t>We are targeting higher level learning – applied skills and performance in contextualised events.  This is through team discussion and also through working through simulated scenarios as a team.  It also allows you to put into practice knowledge attained from the eLearning and other solo learning environments.</a:t>
            </a:r>
          </a:p>
          <a:p>
            <a:pPr marL="171450" indent="-171450" eaLnBrk="1" hangingPunct="1">
              <a:spcBef>
                <a:spcPct val="0"/>
              </a:spcBef>
              <a:buFontTx/>
              <a:buChar char="•"/>
            </a:pPr>
            <a:r>
              <a:rPr lang="en-AU"/>
              <a:t>To review and reflect upon our own practice and current best practice standards.  During our feedback sessions we will facilitate this but we would also encourage you to reflect on your practice and experience after these sessions.</a:t>
            </a:r>
          </a:p>
        </p:txBody>
      </p:sp>
      <p:sp>
        <p:nvSpPr>
          <p:cNvPr id="23556" name="Date Placeholder 3"/>
          <p:cNvSpPr>
            <a:spLocks noGrp="1"/>
          </p:cNvSpPr>
          <p:nvPr>
            <p:ph type="dt" sz="quarter" idx="1"/>
          </p:nvPr>
        </p:nvSpPr>
        <p:spPr bwMode="auto">
          <a:noFill/>
          <a:ln>
            <a:miter lim="800000"/>
            <a:headEnd/>
            <a:tailEnd/>
          </a:ln>
        </p:spPr>
        <p:txBody>
          <a:bodyPr/>
          <a:lstStyle/>
          <a:p>
            <a:fld id="{F7688882-B497-0049-9711-109DB0E60B0C}" type="datetime6">
              <a:rPr lang="en-AU"/>
              <a:pPr/>
              <a:t>November 12</a:t>
            </a:fld>
            <a:endParaRPr lang="en-AU"/>
          </a:p>
        </p:txBody>
      </p:sp>
      <p:sp>
        <p:nvSpPr>
          <p:cNvPr id="3789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3558" name="Slide Number Placeholder 5"/>
          <p:cNvSpPr>
            <a:spLocks noGrp="1"/>
          </p:cNvSpPr>
          <p:nvPr>
            <p:ph type="sldNum" sz="quarter" idx="5"/>
          </p:nvPr>
        </p:nvSpPr>
        <p:spPr bwMode="auto">
          <a:noFill/>
          <a:ln>
            <a:miter lim="800000"/>
            <a:headEnd/>
            <a:tailEnd/>
          </a:ln>
        </p:spPr>
        <p:txBody>
          <a:bodyPr/>
          <a:lstStyle/>
          <a:p>
            <a:fld id="{B8964170-C322-E849-A5A3-CB0BDD7C4FB5}" type="slidenum">
              <a:rPr lang="en-AU"/>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marL="171450" indent="-171450" eaLnBrk="1" hangingPunct="1">
              <a:spcBef>
                <a:spcPct val="0"/>
              </a:spcBef>
              <a:buFontTx/>
              <a:buChar char="•"/>
            </a:pPr>
            <a:r>
              <a:rPr lang="en-AU"/>
              <a:t>Challenge of video conferencing tips: don’t change your seat, speak up nice &amp; clearly</a:t>
            </a:r>
          </a:p>
          <a:p>
            <a:pPr marL="171450" indent="-171450" eaLnBrk="1" hangingPunct="1">
              <a:spcBef>
                <a:spcPct val="0"/>
              </a:spcBef>
              <a:buFontTx/>
              <a:buChar char="•"/>
            </a:pPr>
            <a:r>
              <a:rPr lang="en-AU"/>
              <a:t>Details collected and de-identified for reporting purposes</a:t>
            </a:r>
          </a:p>
          <a:p>
            <a:pPr marL="171450" indent="-171450" eaLnBrk="1" hangingPunct="1">
              <a:spcBef>
                <a:spcPct val="0"/>
              </a:spcBef>
              <a:buFontTx/>
              <a:buChar char="•"/>
            </a:pPr>
            <a:r>
              <a:rPr lang="en-AU"/>
              <a:t>Signed form, don't speak outside about how people performed as not necessarily indicative of real life, chance to try new things, don’t tell anyone about the scenarios as used again.</a:t>
            </a:r>
          </a:p>
          <a:p>
            <a:pPr marL="171450" indent="-171450" eaLnBrk="1" hangingPunct="1">
              <a:spcBef>
                <a:spcPct val="0"/>
              </a:spcBef>
              <a:buFontTx/>
              <a:buChar char="•"/>
            </a:pPr>
            <a:r>
              <a:rPr lang="en-AU"/>
              <a:t>Training based on evidence based practice but refer to local policies and protocols</a:t>
            </a:r>
          </a:p>
          <a:p>
            <a:pPr marL="171450" indent="-171450" eaLnBrk="1" hangingPunct="1">
              <a:spcBef>
                <a:spcPct val="0"/>
              </a:spcBef>
              <a:buFontTx/>
              <a:buChar char="•"/>
            </a:pPr>
            <a:r>
              <a:rPr lang="en-AU"/>
              <a:t>Debriefing chance to reflect upon what we did and how that translates to the workplace.  Explore the complexities of performance and decision making.</a:t>
            </a:r>
          </a:p>
          <a:p>
            <a:pPr marL="171450" indent="-171450" eaLnBrk="1" hangingPunct="1">
              <a:spcBef>
                <a:spcPct val="0"/>
              </a:spcBef>
              <a:buFontTx/>
              <a:buChar char="•"/>
            </a:pPr>
            <a:r>
              <a:rPr lang="en-AU"/>
              <a:t>Mobile phones on vibrate please</a:t>
            </a:r>
          </a:p>
        </p:txBody>
      </p:sp>
      <p:sp>
        <p:nvSpPr>
          <p:cNvPr id="27652" name="Date Placeholder 3"/>
          <p:cNvSpPr>
            <a:spLocks noGrp="1"/>
          </p:cNvSpPr>
          <p:nvPr>
            <p:ph type="dt" sz="quarter" idx="1"/>
          </p:nvPr>
        </p:nvSpPr>
        <p:spPr bwMode="auto">
          <a:noFill/>
          <a:ln>
            <a:miter lim="800000"/>
            <a:headEnd/>
            <a:tailEnd/>
          </a:ln>
        </p:spPr>
        <p:txBody>
          <a:bodyPr/>
          <a:lstStyle/>
          <a:p>
            <a:fld id="{E0CA77EC-7A21-244E-95FA-A54981B9C9CF}" type="datetime6">
              <a:rPr lang="en-AU"/>
              <a:pPr/>
              <a:t>November 12</a:t>
            </a:fld>
            <a:endParaRPr lang="en-AU"/>
          </a:p>
        </p:txBody>
      </p:sp>
      <p:sp>
        <p:nvSpPr>
          <p:cNvPr id="3994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7654" name="Slide Number Placeholder 5"/>
          <p:cNvSpPr>
            <a:spLocks noGrp="1"/>
          </p:cNvSpPr>
          <p:nvPr>
            <p:ph type="sldNum" sz="quarter" idx="5"/>
          </p:nvPr>
        </p:nvSpPr>
        <p:spPr bwMode="auto">
          <a:noFill/>
          <a:ln>
            <a:miter lim="800000"/>
            <a:headEnd/>
            <a:tailEnd/>
          </a:ln>
        </p:spPr>
        <p:txBody>
          <a:bodyPr/>
          <a:lstStyle/>
          <a:p>
            <a:fld id="{4530B9D9-12AA-EF4A-AF55-08E3E18B3FE8}" type="slidenum">
              <a:rPr lang="en-AU"/>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where your slides will start.  The </a:t>
            </a:r>
            <a:r>
              <a:rPr lang="en-US" baseline="0" dirty="0" err="1" smtClean="0"/>
              <a:t>EdWISE</a:t>
            </a:r>
            <a:r>
              <a:rPr lang="en-US" baseline="0" dirty="0" smtClean="0"/>
              <a:t> team will preface these with some introductions, housekeeping, orientation and learning objective slides.  These will take </a:t>
            </a:r>
            <a:r>
              <a:rPr lang="en-US" baseline="0" dirty="0" err="1" smtClean="0"/>
              <a:t>approx</a:t>
            </a:r>
            <a:r>
              <a:rPr lang="en-US" baseline="0" dirty="0" smtClean="0"/>
              <a:t> 5 minutes to deliver.</a:t>
            </a:r>
          </a:p>
          <a:p>
            <a:endParaRPr lang="en-US" baseline="0" dirty="0" smtClean="0"/>
          </a:p>
          <a:p>
            <a:r>
              <a:rPr lang="en-US" baseline="0" dirty="0" smtClean="0"/>
              <a:t>Please also complete the participant handout which will include topic information, references &amp; </a:t>
            </a:r>
            <a:r>
              <a:rPr lang="en-US" baseline="0" smtClean="0"/>
              <a:t>resources (separate </a:t>
            </a:r>
            <a:r>
              <a:rPr lang="en-US" baseline="0" dirty="0" smtClean="0"/>
              <a:t>word doc template)</a:t>
            </a:r>
            <a:endParaRPr lang="en-US"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a:p>
        </p:txBody>
      </p:sp>
      <p:sp>
        <p:nvSpPr>
          <p:cNvPr id="5" name="Footer Placeholder 4"/>
          <p:cNvSpPr>
            <a:spLocks noGrp="1"/>
          </p:cNvSpPr>
          <p:nvPr>
            <p:ph type="ftr" sz="quarter" idx="11"/>
          </p:nvPr>
        </p:nvSpPr>
        <p:spPr/>
        <p:txBody>
          <a:bodyPr/>
          <a:lstStyle/>
          <a:p>
            <a:r>
              <a:rPr lang="en-AU" smtClean="0"/>
              <a:t>Copyright statement</a:t>
            </a:r>
            <a:endParaRPr lang="en-AU"/>
          </a:p>
        </p:txBody>
      </p:sp>
      <p:sp>
        <p:nvSpPr>
          <p:cNvPr id="6" name="Slide Number Placeholder 5"/>
          <p:cNvSpPr>
            <a:spLocks noGrp="1"/>
          </p:cNvSpPr>
          <p:nvPr>
            <p:ph type="sldNum" sz="quarter" idx="12"/>
          </p:nvPr>
        </p:nvSpPr>
        <p:spPr/>
        <p:txBody>
          <a:bodyPr/>
          <a:lstStyle/>
          <a:p>
            <a:fld id="{B77E8E74-D84D-4F81-8EBF-E4440E5A0570}" type="slidenum">
              <a:rPr lang="en-AU" smtClean="0"/>
              <a:pPr/>
              <a:t>6</a:t>
            </a:fld>
            <a:endParaRPr lang="en-AU"/>
          </a:p>
        </p:txBody>
      </p:sp>
    </p:spTree>
    <p:extLst>
      <p:ext uri="{BB962C8B-B14F-4D97-AF65-F5344CB8AC3E}">
        <p14:creationId xmlns:p14="http://schemas.microsoft.com/office/powerpoint/2010/main" val="18762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AU">
              <a:ea typeface="ＭＳ Ｐゴシック" pitchFamily="-83" charset="-128"/>
              <a:cs typeface="ＭＳ Ｐゴシック" pitchFamily="-83" charset="-128"/>
            </a:endParaRPr>
          </a:p>
        </p:txBody>
      </p:sp>
      <p:sp>
        <p:nvSpPr>
          <p:cNvPr id="27652" name="Date Placeholder 3"/>
          <p:cNvSpPr>
            <a:spLocks noGrp="1"/>
          </p:cNvSpPr>
          <p:nvPr>
            <p:ph type="dt" sz="quarter" idx="1"/>
          </p:nvPr>
        </p:nvSpPr>
        <p:spPr bwMode="auto">
          <a:noFill/>
          <a:ln>
            <a:miter lim="800000"/>
            <a:headEnd/>
            <a:tailEnd/>
          </a:ln>
        </p:spPr>
        <p:txBody>
          <a:bodyPr/>
          <a:lstStyle/>
          <a:p>
            <a:fld id="{B8929A19-21FC-5A44-9FFF-1EF48B1FA8A9}"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27654" name="Slide Number Placeholder 5"/>
          <p:cNvSpPr>
            <a:spLocks noGrp="1"/>
          </p:cNvSpPr>
          <p:nvPr>
            <p:ph type="sldNum" sz="quarter" idx="5"/>
          </p:nvPr>
        </p:nvSpPr>
        <p:spPr bwMode="auto">
          <a:noFill/>
          <a:ln>
            <a:miter lim="800000"/>
            <a:headEnd/>
            <a:tailEnd/>
          </a:ln>
        </p:spPr>
        <p:txBody>
          <a:bodyPr/>
          <a:lstStyle/>
          <a:p>
            <a:fld id="{C8F7BCC8-B3EA-8A42-8EF3-EC676CEDB490}" type="slidenum">
              <a:rPr lang="en-AU" smtClean="0">
                <a:latin typeface="Calibri" pitchFamily="-83" charset="0"/>
                <a:ea typeface="Arial" pitchFamily="-83" charset="0"/>
                <a:cs typeface="Arial" pitchFamily="-83" charset="0"/>
              </a:rPr>
              <a:pPr/>
              <a:t>7</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Haemorrhage is responsible for about 40% of trauma deaths globally. Injuries are sustained from both blunt and penetrating trauma, which demonstrate different injury patterns and sites of bleeding. </a:t>
            </a:r>
          </a:p>
          <a:p>
            <a:pPr>
              <a:defRPr/>
            </a:pPr>
            <a:endParaRPr lang="en-US" dirty="0" smtClean="0"/>
          </a:p>
          <a:p>
            <a:pPr>
              <a:defRPr/>
            </a:pPr>
            <a:r>
              <a:rPr lang="en-US" dirty="0" smtClean="0">
                <a:ea typeface="+mn-ea"/>
                <a:cs typeface="+mn-cs"/>
              </a:rPr>
              <a:t>Consider the </a:t>
            </a:r>
            <a:r>
              <a:rPr lang="en-US" u="sng" dirty="0" smtClean="0">
                <a:ea typeface="+mn-ea"/>
                <a:cs typeface="+mn-cs"/>
              </a:rPr>
              <a:t>high risk mechanisms of injury</a:t>
            </a:r>
            <a:endParaRPr lang="en-AU" dirty="0" smtClean="0">
              <a:ea typeface="+mn-ea"/>
              <a:cs typeface="+mn-cs"/>
            </a:endParaRPr>
          </a:p>
          <a:p>
            <a:pPr>
              <a:defRPr/>
            </a:pPr>
            <a:r>
              <a:rPr lang="en-US" dirty="0" smtClean="0">
                <a:ea typeface="+mn-ea"/>
                <a:cs typeface="+mn-cs"/>
              </a:rPr>
              <a:t>	High speed MVA &gt;100km/hr, ejection, rollover</a:t>
            </a:r>
            <a:endParaRPr lang="en-AU" dirty="0" smtClean="0">
              <a:ea typeface="+mn-ea"/>
              <a:cs typeface="+mn-cs"/>
            </a:endParaRPr>
          </a:p>
          <a:p>
            <a:pPr>
              <a:defRPr/>
            </a:pPr>
            <a:r>
              <a:rPr lang="en-US" dirty="0" smtClean="0">
                <a:ea typeface="+mn-ea"/>
                <a:cs typeface="+mn-cs"/>
              </a:rPr>
              <a:t>	Death of other occupant</a:t>
            </a:r>
            <a:endParaRPr lang="en-AU" dirty="0" smtClean="0">
              <a:ea typeface="+mn-ea"/>
              <a:cs typeface="+mn-cs"/>
            </a:endParaRPr>
          </a:p>
          <a:p>
            <a:pPr>
              <a:defRPr/>
            </a:pPr>
            <a:r>
              <a:rPr lang="en-US" dirty="0" smtClean="0">
                <a:ea typeface="+mn-ea"/>
                <a:cs typeface="+mn-cs"/>
              </a:rPr>
              <a:t>	Gunshot wound or penetrating wound (</a:t>
            </a:r>
            <a:r>
              <a:rPr lang="en-US" dirty="0" err="1" smtClean="0">
                <a:ea typeface="+mn-ea"/>
                <a:cs typeface="+mn-cs"/>
              </a:rPr>
              <a:t>esp</a:t>
            </a:r>
            <a:r>
              <a:rPr lang="en-US" dirty="0" smtClean="0">
                <a:ea typeface="+mn-ea"/>
                <a:cs typeface="+mn-cs"/>
              </a:rPr>
              <a:t> to torso)</a:t>
            </a:r>
            <a:endParaRPr lang="en-AU" dirty="0" smtClean="0">
              <a:ea typeface="+mn-ea"/>
              <a:cs typeface="+mn-cs"/>
            </a:endParaRPr>
          </a:p>
          <a:p>
            <a:pPr>
              <a:defRPr/>
            </a:pPr>
            <a:r>
              <a:rPr lang="en-US" dirty="0" smtClean="0">
                <a:ea typeface="+mn-ea"/>
                <a:cs typeface="+mn-cs"/>
              </a:rPr>
              <a:t>	Fall &gt;1.5m or 5 steps</a:t>
            </a:r>
            <a:endParaRPr lang="en-AU" dirty="0" smtClean="0">
              <a:ea typeface="+mn-ea"/>
              <a:cs typeface="+mn-cs"/>
            </a:endParaRPr>
          </a:p>
          <a:p>
            <a:pPr>
              <a:defRPr/>
            </a:pPr>
            <a:r>
              <a:rPr lang="en-US" dirty="0" smtClean="0">
                <a:ea typeface="+mn-ea"/>
                <a:cs typeface="+mn-cs"/>
              </a:rPr>
              <a:t>	MBA with separations</a:t>
            </a:r>
            <a:endParaRPr lang="en-AU" dirty="0" smtClean="0">
              <a:ea typeface="+mn-ea"/>
              <a:cs typeface="+mn-cs"/>
            </a:endParaRPr>
          </a:p>
          <a:p>
            <a:pPr>
              <a:defRPr/>
            </a:pPr>
            <a:r>
              <a:rPr lang="en-US" dirty="0" smtClean="0">
                <a:ea typeface="+mn-ea"/>
                <a:cs typeface="+mn-cs"/>
              </a:rPr>
              <a:t>	Bicycle accident of any type</a:t>
            </a:r>
            <a:endParaRPr lang="en-AU" dirty="0" smtClean="0">
              <a:ea typeface="+mn-ea"/>
              <a:cs typeface="+mn-cs"/>
            </a:endParaRPr>
          </a:p>
          <a:p>
            <a:pPr>
              <a:defRPr/>
            </a:pPr>
            <a:endParaRPr lang="en-US" dirty="0" smtClean="0"/>
          </a:p>
          <a:p>
            <a:pPr>
              <a:defRPr/>
            </a:pPr>
            <a:r>
              <a:rPr lang="en-US" dirty="0" smtClean="0"/>
              <a:t>Early rapid intervention has evolved based on the theory of the “Golden hour”, which is not a precise 60 minutes, but a reminder that the clinical management is time critical. The pathology has begun when the injury occurred and early intervention may reduce secondary injury from hypotension and the subsequent hypoperfusion that occurs as a result of the trauma. This hypoperfusion of the tissues occurring in trauma will lead to hypoxia of the vital organs, </a:t>
            </a:r>
            <a:r>
              <a:rPr lang="en-US" dirty="0" err="1" smtClean="0"/>
              <a:t>acidaemia</a:t>
            </a:r>
            <a:r>
              <a:rPr lang="en-US" dirty="0" smtClean="0"/>
              <a:t>, hypothermia and impaired cell functioning, with the result of these physiological changes contributing significantly to </a:t>
            </a:r>
            <a:r>
              <a:rPr lang="en-US" dirty="0" err="1" smtClean="0"/>
              <a:t>coagulopathy</a:t>
            </a:r>
            <a:r>
              <a:rPr lang="en-US" dirty="0" smtClean="0"/>
              <a:t>, which compounds the haemorrhage of the initial trauma, and multi-organ dysfunction, a late cause of death in trauma. </a:t>
            </a:r>
          </a:p>
          <a:p>
            <a:pPr>
              <a:defRPr/>
            </a:pPr>
            <a:endParaRPr lang="en-US" dirty="0" smtClean="0"/>
          </a:p>
          <a:p>
            <a:pPr>
              <a:defRPr/>
            </a:pPr>
            <a:r>
              <a:rPr lang="en-US" dirty="0" smtClean="0"/>
              <a:t>The early interventions which can occur in the emergency department are limited and should be carried out simultaneously to surgical care being arranged for these patients. When surgical care is available locally it should be arranged expeditiously, if it is not available locally then the retrieval services should be rapidly activated to transfer the patient to a hospital where surgery is available or alternately bring the surgeon to the patient. </a:t>
            </a:r>
          </a:p>
          <a:p>
            <a:pPr>
              <a:defRPr/>
            </a:pPr>
            <a:endParaRPr lang="en-US" dirty="0" smtClean="0"/>
          </a:p>
          <a:p>
            <a:pPr>
              <a:defRPr/>
            </a:pPr>
            <a:r>
              <a:rPr lang="en-US" dirty="0" smtClean="0"/>
              <a:t>There is evidence from numerous retrospective studies that early surgical intervention in major trauma to stop the bleeding improves outcomes and this has led to the use of damage control surgery, prior to the use of definitive surgical closure in patients with major trauma. </a:t>
            </a:r>
          </a:p>
          <a:p>
            <a:pPr>
              <a:defRPr/>
            </a:pPr>
            <a:endParaRPr lang="en-US" dirty="0" smtClean="0"/>
          </a:p>
          <a:p>
            <a:pPr>
              <a:defRPr/>
            </a:pPr>
            <a:r>
              <a:rPr lang="en-US" dirty="0" smtClean="0"/>
              <a:t>Massive transfusion has been studied, primarily in the military, and has been shown to improve outcomes if both the oxygen carrying capacity of the blood, the </a:t>
            </a:r>
            <a:r>
              <a:rPr lang="en-US" dirty="0" err="1" smtClean="0"/>
              <a:t>haemoglobin</a:t>
            </a:r>
            <a:r>
              <a:rPr lang="en-US" dirty="0" smtClean="0"/>
              <a:t>, and also the coagulation disorder are corrected. The exact ratio of blood products is controversial, but a high ratio of these products is advised – approximately 1:1:1, packed red blood cells, fresh frozen plasma and platelets. There is recent evidence that tranexamic acid should also be used early in traumatic bleeding. </a:t>
            </a:r>
          </a:p>
          <a:p>
            <a:pPr>
              <a:defRPr/>
            </a:pPr>
            <a:endParaRPr lang="en-US" dirty="0"/>
          </a:p>
        </p:txBody>
      </p:sp>
      <p:sp>
        <p:nvSpPr>
          <p:cNvPr id="29700" name="Date Placeholder 3"/>
          <p:cNvSpPr>
            <a:spLocks noGrp="1"/>
          </p:cNvSpPr>
          <p:nvPr>
            <p:ph type="dt" sz="quarter" idx="1"/>
          </p:nvPr>
        </p:nvSpPr>
        <p:spPr bwMode="auto">
          <a:noFill/>
          <a:ln>
            <a:miter lim="800000"/>
            <a:headEnd/>
            <a:tailEnd/>
          </a:ln>
        </p:spPr>
        <p:txBody>
          <a:bodyPr/>
          <a:lstStyle/>
          <a:p>
            <a:fld id="{D8FA19DF-7901-1647-8818-33A941847E50}"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29702" name="Slide Number Placeholder 5"/>
          <p:cNvSpPr>
            <a:spLocks noGrp="1"/>
          </p:cNvSpPr>
          <p:nvPr>
            <p:ph type="sldNum" sz="quarter" idx="5"/>
          </p:nvPr>
        </p:nvSpPr>
        <p:spPr bwMode="auto">
          <a:noFill/>
          <a:ln>
            <a:miter lim="800000"/>
            <a:headEnd/>
            <a:tailEnd/>
          </a:ln>
        </p:spPr>
        <p:txBody>
          <a:bodyPr/>
          <a:lstStyle/>
          <a:p>
            <a:fld id="{2065DD5F-4F53-5A4A-BF22-BE30CF80A02D}" type="slidenum">
              <a:rPr lang="en-AU" smtClean="0">
                <a:latin typeface="Calibri" pitchFamily="-83" charset="0"/>
                <a:ea typeface="Arial" pitchFamily="-83" charset="0"/>
                <a:cs typeface="Arial" pitchFamily="-83" charset="0"/>
              </a:rPr>
              <a:pPr/>
              <a:t>8</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AU" sz="2800" dirty="0" smtClean="0"/>
              <a:t>In the assessment of major trauma is it important to use a team approach to trauma and be aware that in these teams assessment and management can occur simultaneously. </a:t>
            </a:r>
          </a:p>
          <a:p>
            <a:pPr>
              <a:defRPr/>
            </a:pPr>
            <a:endParaRPr lang="en-AU" sz="2800" dirty="0" smtClean="0"/>
          </a:p>
          <a:p>
            <a:pPr>
              <a:defRPr/>
            </a:pPr>
            <a:r>
              <a:rPr lang="en-AU" sz="2800" dirty="0" smtClean="0"/>
              <a:t>Any major external haemorrhage should be controlled with direct pressure and elevation at the very commencement of the primary survey.</a:t>
            </a:r>
          </a:p>
          <a:p>
            <a:pPr>
              <a:defRPr/>
            </a:pPr>
            <a:endParaRPr lang="en-AU" sz="2800" dirty="0" smtClean="0"/>
          </a:p>
          <a:p>
            <a:pPr>
              <a:defRPr/>
            </a:pPr>
            <a:r>
              <a:rPr lang="en-AU" sz="2800" dirty="0" smtClean="0"/>
              <a:t>The clinical picture of the whole patient with  major trauma is essential in the assessment. </a:t>
            </a:r>
          </a:p>
          <a:p>
            <a:pPr>
              <a:defRPr/>
            </a:pPr>
            <a:endParaRPr lang="en-AU" sz="2800" dirty="0" smtClean="0"/>
          </a:p>
          <a:p>
            <a:pPr>
              <a:defRPr/>
            </a:pPr>
            <a:r>
              <a:rPr lang="en-AU" sz="2800" dirty="0" smtClean="0"/>
              <a:t>Appearance - pale, sweaty, agitated?</a:t>
            </a:r>
          </a:p>
          <a:p>
            <a:pPr>
              <a:defRPr/>
            </a:pPr>
            <a:r>
              <a:rPr lang="en-AU" sz="2800" dirty="0" smtClean="0"/>
              <a:t>Pay close attention to respiratory rate and trends in all physiology</a:t>
            </a:r>
          </a:p>
          <a:p>
            <a:pPr>
              <a:defRPr/>
            </a:pPr>
            <a:r>
              <a:rPr lang="en-AU" sz="2800" dirty="0" smtClean="0"/>
              <a:t>Heart rate - more sensitive than BP</a:t>
            </a:r>
          </a:p>
          <a:p>
            <a:pPr>
              <a:defRPr/>
            </a:pPr>
            <a:r>
              <a:rPr lang="en-AU" sz="2800" dirty="0" smtClean="0"/>
              <a:t>Remember HR low in young fit people; may be </a:t>
            </a:r>
            <a:r>
              <a:rPr lang="en-AU" sz="2800" dirty="0" err="1" smtClean="0"/>
              <a:t>tachycardic</a:t>
            </a:r>
            <a:r>
              <a:rPr lang="en-AU" sz="2800" dirty="0" smtClean="0"/>
              <a:t> and shocked with “normal” rate</a:t>
            </a:r>
          </a:p>
          <a:p>
            <a:pPr eaLnBrk="1" fontAlgn="auto" hangingPunct="1">
              <a:spcBef>
                <a:spcPts val="0"/>
              </a:spcBef>
              <a:spcAft>
                <a:spcPts val="0"/>
              </a:spcAft>
              <a:defRPr/>
            </a:pPr>
            <a:endParaRPr lang="en-US" sz="2800" dirty="0" smtClean="0"/>
          </a:p>
          <a:p>
            <a:pPr eaLnBrk="1" fontAlgn="auto" hangingPunct="1">
              <a:spcBef>
                <a:spcPts val="0"/>
              </a:spcBef>
              <a:spcAft>
                <a:spcPts val="0"/>
              </a:spcAft>
              <a:defRPr/>
            </a:pPr>
            <a:r>
              <a:rPr lang="en-US" sz="2800" dirty="0" smtClean="0"/>
              <a:t>Need higher SBP &gt;100mmHg in a head injured patient.  </a:t>
            </a:r>
            <a:r>
              <a:rPr lang="en-AU" sz="2800" dirty="0" smtClean="0"/>
              <a:t>SBP is a late indicator of shock – approximately 30-40% of blood volume lost before SBP</a:t>
            </a:r>
            <a:r>
              <a:rPr lang="en-AU" sz="2800" dirty="0" smtClean="0">
                <a:sym typeface="Wingdings 3"/>
              </a:rPr>
              <a:t></a:t>
            </a:r>
            <a:endParaRPr lang="en-GB" sz="2800" dirty="0" smtClean="0"/>
          </a:p>
          <a:p>
            <a:pPr>
              <a:defRPr/>
            </a:pPr>
            <a:r>
              <a:rPr lang="en-GB" sz="2800" dirty="0" smtClean="0"/>
              <a:t>Check pulses – they can give you an idea of systolic pressures </a:t>
            </a:r>
          </a:p>
          <a:p>
            <a:pPr lvl="1">
              <a:defRPr/>
            </a:pPr>
            <a:r>
              <a:rPr lang="en-GB" sz="2600" dirty="0" smtClean="0"/>
              <a:t>Radial ≥70mmHg</a:t>
            </a:r>
            <a:endParaRPr lang="en-US" sz="2600" dirty="0" smtClean="0"/>
          </a:p>
          <a:p>
            <a:pPr lvl="1">
              <a:defRPr/>
            </a:pPr>
            <a:r>
              <a:rPr lang="en-US" sz="2600" dirty="0" smtClean="0"/>
              <a:t>Femoral </a:t>
            </a:r>
            <a:r>
              <a:rPr lang="en-GB" sz="2600" dirty="0" smtClean="0"/>
              <a:t>≥</a:t>
            </a:r>
            <a:r>
              <a:rPr lang="en-US" sz="2600" dirty="0" smtClean="0"/>
              <a:t>60mmHg</a:t>
            </a:r>
          </a:p>
          <a:p>
            <a:pPr lvl="1">
              <a:defRPr/>
            </a:pPr>
            <a:r>
              <a:rPr lang="en-US" sz="2600" dirty="0" smtClean="0"/>
              <a:t>Carotid </a:t>
            </a:r>
            <a:r>
              <a:rPr lang="en-GB" sz="2600" dirty="0" smtClean="0"/>
              <a:t>≥</a:t>
            </a:r>
            <a:r>
              <a:rPr lang="en-US" sz="2600" dirty="0" smtClean="0"/>
              <a:t>50mmHg</a:t>
            </a:r>
          </a:p>
          <a:p>
            <a:pPr>
              <a:defRPr/>
            </a:pPr>
            <a:r>
              <a:rPr lang="en-US" sz="2800" dirty="0" smtClean="0"/>
              <a:t>MAP of ~65mmHg is</a:t>
            </a:r>
            <a:r>
              <a:rPr lang="en-US" sz="2800" baseline="0" dirty="0" smtClean="0"/>
              <a:t> likely to allow</a:t>
            </a:r>
            <a:r>
              <a:rPr lang="en-US" sz="2800" dirty="0" smtClean="0"/>
              <a:t> vital organs to work (supine)</a:t>
            </a:r>
          </a:p>
          <a:p>
            <a:pPr>
              <a:defRPr/>
            </a:pPr>
            <a:r>
              <a:rPr lang="en-US" sz="2800" dirty="0" smtClean="0"/>
              <a:t>Don’t forget the diastolic – decreased pulse pressure (i.e. </a:t>
            </a:r>
            <a:r>
              <a:rPr lang="en-US" sz="2800" dirty="0" smtClean="0">
                <a:sym typeface="Wingdings 3"/>
              </a:rPr>
              <a:t>SBP / DBP means peripheral vasoconstriction and blood loss)</a:t>
            </a:r>
            <a:endParaRPr lang="en-US" sz="2800" dirty="0" smtClean="0"/>
          </a:p>
          <a:p>
            <a:pPr>
              <a:defRPr/>
            </a:pPr>
            <a:endParaRPr lang="en-US" sz="2800" dirty="0" smtClean="0"/>
          </a:p>
          <a:p>
            <a:pPr>
              <a:defRPr/>
            </a:pPr>
            <a:r>
              <a:rPr lang="en-AU" sz="2800" dirty="0" smtClean="0"/>
              <a:t>Capillary refill – poor indicator of perfusion in traumatic haemorrhage</a:t>
            </a:r>
          </a:p>
          <a:p>
            <a:pPr>
              <a:defRPr/>
            </a:pPr>
            <a:endParaRPr lang="en-AU" sz="2800" dirty="0" smtClean="0"/>
          </a:p>
          <a:p>
            <a:pPr>
              <a:defRPr/>
            </a:pPr>
            <a:r>
              <a:rPr lang="en-AU" sz="2800" dirty="0" smtClean="0"/>
              <a:t>Level of consciousness is affected by perfusion – decreased end organ perfusion may be reflected in ABCD or E </a:t>
            </a:r>
          </a:p>
          <a:p>
            <a:pPr>
              <a:defRPr/>
            </a:pPr>
            <a:endParaRPr lang="en-US" sz="2800" dirty="0" smtClean="0"/>
          </a:p>
          <a:p>
            <a:pPr>
              <a:defRPr/>
            </a:pPr>
            <a:r>
              <a:rPr lang="en-US" sz="2800" dirty="0" smtClean="0"/>
              <a:t>During the Primary survey if an immediate threat to life is found it should be treated at that time. These include</a:t>
            </a:r>
          </a:p>
          <a:p>
            <a:pPr>
              <a:defRPr/>
            </a:pPr>
            <a:r>
              <a:rPr lang="en-US" sz="2800" dirty="0" smtClean="0"/>
              <a:t>	Threatened airway – Rapid Sequence Intubation</a:t>
            </a:r>
          </a:p>
          <a:p>
            <a:pPr>
              <a:defRPr/>
            </a:pPr>
            <a:r>
              <a:rPr lang="en-US" sz="2800" dirty="0" smtClean="0"/>
              <a:t>	Massive </a:t>
            </a:r>
            <a:r>
              <a:rPr lang="en-US" sz="2800" dirty="0" err="1" smtClean="0"/>
              <a:t>Haemothorax</a:t>
            </a:r>
            <a:r>
              <a:rPr lang="en-US" sz="2800" dirty="0" smtClean="0"/>
              <a:t> – </a:t>
            </a:r>
            <a:r>
              <a:rPr lang="en-US" sz="2800" dirty="0" err="1" smtClean="0"/>
              <a:t>thoracostomy</a:t>
            </a:r>
            <a:endParaRPr lang="en-US" sz="2800" dirty="0" smtClean="0"/>
          </a:p>
          <a:p>
            <a:pPr>
              <a:defRPr/>
            </a:pPr>
            <a:r>
              <a:rPr lang="en-US" sz="2800" dirty="0" smtClean="0"/>
              <a:t>	Tension Pneumothorax – </a:t>
            </a:r>
            <a:r>
              <a:rPr lang="en-US" sz="2800" dirty="0" err="1" smtClean="0"/>
              <a:t>thoracostomy</a:t>
            </a:r>
            <a:endParaRPr lang="en-US" sz="2800" dirty="0" smtClean="0"/>
          </a:p>
          <a:p>
            <a:pPr>
              <a:defRPr/>
            </a:pPr>
            <a:r>
              <a:rPr lang="en-US" sz="2800" dirty="0" smtClean="0"/>
              <a:t>	Pericardial Tamponade – resuscitative </a:t>
            </a:r>
            <a:r>
              <a:rPr lang="en-US" sz="2800" dirty="0" err="1" smtClean="0"/>
              <a:t>thoracotomy</a:t>
            </a:r>
            <a:endParaRPr lang="en-US" sz="2800" dirty="0" smtClean="0"/>
          </a:p>
          <a:p>
            <a:pPr>
              <a:defRPr/>
            </a:pPr>
            <a:r>
              <a:rPr lang="en-US" sz="2800" dirty="0" smtClean="0"/>
              <a:t> </a:t>
            </a:r>
          </a:p>
          <a:p>
            <a:pPr>
              <a:defRPr/>
            </a:pPr>
            <a:r>
              <a:rPr lang="en-US" sz="2800" dirty="0" smtClean="0"/>
              <a:t>Imaging including FAST, ultrasound, </a:t>
            </a:r>
            <a:r>
              <a:rPr lang="en-US" sz="2800" dirty="0" err="1" smtClean="0"/>
              <a:t>Xrays</a:t>
            </a:r>
            <a:r>
              <a:rPr lang="en-US" sz="2800" dirty="0" smtClean="0"/>
              <a:t> and CT scans are often useful in seeking the site of bleeding to direct clinical care. </a:t>
            </a:r>
          </a:p>
          <a:p>
            <a:pPr>
              <a:defRPr/>
            </a:pPr>
            <a:endParaRPr lang="en-US" sz="2800" dirty="0" smtClean="0"/>
          </a:p>
          <a:p>
            <a:pPr>
              <a:defRPr/>
            </a:pPr>
            <a:r>
              <a:rPr lang="en-US" dirty="0" smtClean="0"/>
              <a:t>Obviously constant reassessment for response to treatment should take place and if there is a deterioration the </a:t>
            </a:r>
            <a:r>
              <a:rPr lang="en-US" dirty="0" err="1" smtClean="0"/>
              <a:t>AcBCDE</a:t>
            </a:r>
            <a:r>
              <a:rPr lang="en-US" dirty="0" smtClean="0"/>
              <a:t> of the primary survey should be repeated to seek the cause of the clinical change.</a:t>
            </a:r>
            <a:endParaRPr lang="en-US" dirty="0"/>
          </a:p>
        </p:txBody>
      </p:sp>
      <p:sp>
        <p:nvSpPr>
          <p:cNvPr id="31748" name="Date Placeholder 3"/>
          <p:cNvSpPr>
            <a:spLocks noGrp="1"/>
          </p:cNvSpPr>
          <p:nvPr>
            <p:ph type="dt" sz="quarter" idx="1"/>
          </p:nvPr>
        </p:nvSpPr>
        <p:spPr bwMode="auto">
          <a:noFill/>
          <a:ln>
            <a:miter lim="800000"/>
            <a:headEnd/>
            <a:tailEnd/>
          </a:ln>
        </p:spPr>
        <p:txBody>
          <a:bodyPr/>
          <a:lstStyle/>
          <a:p>
            <a:fld id="{D2AC4D9C-1767-A340-83D5-CA9615045C14}"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31750" name="Slide Number Placeholder 5"/>
          <p:cNvSpPr>
            <a:spLocks noGrp="1"/>
          </p:cNvSpPr>
          <p:nvPr>
            <p:ph type="sldNum" sz="quarter" idx="5"/>
          </p:nvPr>
        </p:nvSpPr>
        <p:spPr bwMode="auto">
          <a:noFill/>
          <a:ln>
            <a:miter lim="800000"/>
            <a:headEnd/>
            <a:tailEnd/>
          </a:ln>
        </p:spPr>
        <p:txBody>
          <a:bodyPr/>
          <a:lstStyle/>
          <a:p>
            <a:fld id="{37C1A12D-32F2-D240-8DBE-1D654E4848DD}" type="slidenum">
              <a:rPr lang="en-AU" smtClean="0">
                <a:latin typeface="Calibri" pitchFamily="-83" charset="0"/>
                <a:ea typeface="Arial" pitchFamily="-83" charset="0"/>
                <a:cs typeface="Arial" pitchFamily="-83" charset="0"/>
              </a:rPr>
              <a:pPr/>
              <a:t>9</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AU" smtClean="0">
                <a:ea typeface="ＭＳ Ｐゴシック" pitchFamily="-83" charset="-128"/>
                <a:cs typeface="ＭＳ Ｐゴシック" pitchFamily="-83" charset="-128"/>
              </a:rPr>
              <a:t>This table demonstrates the classification of haemorrhagic shock in trauma and is commonly taught in the EMST courses.</a:t>
            </a:r>
          </a:p>
          <a:p>
            <a:endParaRPr lang="en-AU" smtClean="0">
              <a:ea typeface="ＭＳ Ｐゴシック" pitchFamily="-83" charset="-128"/>
              <a:cs typeface="ＭＳ Ｐゴシック" pitchFamily="-83" charset="-128"/>
            </a:endParaRPr>
          </a:p>
          <a:p>
            <a:r>
              <a:rPr lang="en-AU" smtClean="0">
                <a:ea typeface="ＭＳ Ｐゴシック" pitchFamily="-83" charset="-128"/>
                <a:cs typeface="ＭＳ Ｐゴシック" pitchFamily="-83" charset="-128"/>
              </a:rPr>
              <a:t>These physiological changes can occur rapidly and often patients without underlying co-morbidities will maintain normal observations before a precipitous deterioration. </a:t>
            </a:r>
          </a:p>
        </p:txBody>
      </p:sp>
      <p:sp>
        <p:nvSpPr>
          <p:cNvPr id="33796" name="Date Placeholder 3"/>
          <p:cNvSpPr>
            <a:spLocks noGrp="1"/>
          </p:cNvSpPr>
          <p:nvPr>
            <p:ph type="dt" sz="quarter" idx="1"/>
          </p:nvPr>
        </p:nvSpPr>
        <p:spPr bwMode="auto">
          <a:noFill/>
          <a:ln>
            <a:miter lim="800000"/>
            <a:headEnd/>
            <a:tailEnd/>
          </a:ln>
        </p:spPr>
        <p:txBody>
          <a:bodyPr/>
          <a:lstStyle/>
          <a:p>
            <a:fld id="{38683072-6097-EA41-850A-CFFC8851480B}"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33798" name="Slide Number Placeholder 5"/>
          <p:cNvSpPr>
            <a:spLocks noGrp="1"/>
          </p:cNvSpPr>
          <p:nvPr>
            <p:ph type="sldNum" sz="quarter" idx="5"/>
          </p:nvPr>
        </p:nvSpPr>
        <p:spPr bwMode="auto">
          <a:noFill/>
          <a:ln>
            <a:miter lim="800000"/>
            <a:headEnd/>
            <a:tailEnd/>
          </a:ln>
        </p:spPr>
        <p:txBody>
          <a:bodyPr/>
          <a:lstStyle/>
          <a:p>
            <a:fld id="{472BE024-BD15-3C46-A7B8-ADBB528B7A14}" type="slidenum">
              <a:rPr lang="en-AU" smtClean="0">
                <a:latin typeface="Calibri" pitchFamily="-83" charset="0"/>
                <a:ea typeface="Arial" pitchFamily="-83" charset="0"/>
                <a:cs typeface="Arial" pitchFamily="-83" charset="0"/>
              </a:rPr>
              <a:pPr/>
              <a:t>10</a:t>
            </a:fld>
            <a:endParaRPr lang="en-AU" smtClean="0">
              <a:latin typeface="Calibri" pitchFamily="-83" charset="0"/>
              <a:ea typeface="Arial" pitchFamily="-83" charset="0"/>
              <a:cs typeface="Arial" pitchFamily="-8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AU" dirty="0" smtClean="0">
                <a:ea typeface="ＭＳ Ｐゴシック" pitchFamily="-83" charset="-128"/>
                <a:cs typeface="ＭＳ Ｐゴシック" pitchFamily="-83" charset="-128"/>
              </a:rPr>
              <a:t>If there is evidence of profuse life-threatening external haemorrhage, it is essential to stem the bleeding prior to the AcBCDE, as this blood loss may rapidly lead to life loss. Simultaneous assessment and management is the norm in trauma team management of the critically bleeding patient.</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The measures described in this slide should be instituted whilst surgical care is being arranged and should not delay transfer to the operating theatre if it is required.</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Direct pressure and elevation of the bleeding site are simple measures which may slow the blood loss. Large dressing with manual pressure by a member of the team to the area, with elevation above the level of the heart whenever possible, may limit loss and allow some clot formation to occur before more directed or definitive care takes place.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Pressure bandage application where padding is then firmly applied over a bleeding extremity wound is usually effective in controlling the bleeding, this should be combined with direct pressure and elevation for added benefit.</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There is evidence that tourniquet application controls haemorrhage, especially in traumatic amputations and penetrating extremity injury. The tourniquet should be applied and left in place until surgical care is available. This time period needs to be as short as possible, and it is important to recognise that this may use significant pain and adequate analgesia should be provided.  </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Pelvic binders should be placed and left in situ on all patients with possible or confirmed pelvic trauma, without contraindications to binding. The effect of these binders are to tamponade</a:t>
            </a:r>
            <a:r>
              <a:rPr lang="en-AU" baseline="0" dirty="0" smtClean="0">
                <a:ea typeface="ＭＳ Ｐゴシック" pitchFamily="-83" charset="-128"/>
                <a:cs typeface="ＭＳ Ｐゴシック" pitchFamily="-83" charset="-128"/>
              </a:rPr>
              <a:t> venous</a:t>
            </a:r>
            <a:r>
              <a:rPr lang="en-AU" dirty="0" smtClean="0">
                <a:ea typeface="ＭＳ Ｐゴシック" pitchFamily="-83" charset="-128"/>
                <a:cs typeface="ＭＳ Ｐゴシック" pitchFamily="-83" charset="-128"/>
              </a:rPr>
              <a:t> bleeding within the pelvic cavity and re-create anatomical placement of the pelvis.</a:t>
            </a:r>
          </a:p>
          <a:p>
            <a:endParaRPr lang="en-AU" dirty="0" smtClean="0">
              <a:ea typeface="ＭＳ Ｐゴシック" pitchFamily="-83" charset="-128"/>
              <a:cs typeface="ＭＳ Ｐゴシック" pitchFamily="-83" charset="-128"/>
            </a:endParaRPr>
          </a:p>
          <a:p>
            <a:r>
              <a:rPr lang="en-AU" dirty="0" smtClean="0">
                <a:ea typeface="ＭＳ Ｐゴシック" pitchFamily="-83" charset="-128"/>
                <a:cs typeface="ＭＳ Ｐゴシック" pitchFamily="-83" charset="-128"/>
              </a:rPr>
              <a:t>Long bone fractures, especially that of the femur, should be splinted when recognised or suspected. There are numerous manufactured femoral splints including Kendrick, Hare, </a:t>
            </a:r>
            <a:r>
              <a:rPr lang="en-AU" dirty="0" err="1" smtClean="0">
                <a:ea typeface="ＭＳ Ｐゴシック" pitchFamily="-83" charset="-128"/>
                <a:cs typeface="ＭＳ Ｐゴシック" pitchFamily="-83" charset="-128"/>
              </a:rPr>
              <a:t>Donway</a:t>
            </a:r>
            <a:r>
              <a:rPr lang="en-AU" dirty="0" smtClean="0">
                <a:ea typeface="ＭＳ Ｐゴシック" pitchFamily="-83" charset="-128"/>
                <a:cs typeface="ＭＳ Ｐゴシック" pitchFamily="-83" charset="-128"/>
              </a:rPr>
              <a:t> and Thomas splints. It is important to know the contraindications of the style carried in the emergency department, as certain splints are not able to be used in patients with pelvic fractures. An alternative is to splint the affected leg to the unaffected leg.  Again appropriate analgesia, including consideration of femoral nerve block, is advised for patient comfort. </a:t>
            </a:r>
          </a:p>
        </p:txBody>
      </p:sp>
      <p:sp>
        <p:nvSpPr>
          <p:cNvPr id="35844" name="Date Placeholder 3"/>
          <p:cNvSpPr>
            <a:spLocks noGrp="1"/>
          </p:cNvSpPr>
          <p:nvPr>
            <p:ph type="dt" sz="quarter" idx="1"/>
          </p:nvPr>
        </p:nvSpPr>
        <p:spPr bwMode="auto">
          <a:noFill/>
          <a:ln>
            <a:miter lim="800000"/>
            <a:headEnd/>
            <a:tailEnd/>
          </a:ln>
        </p:spPr>
        <p:txBody>
          <a:bodyPr/>
          <a:lstStyle/>
          <a:p>
            <a:fld id="{A7810FB6-0F27-5949-B677-C8E8D2D181C6}" type="datetime6">
              <a:rPr lang="en-AU" smtClean="0">
                <a:latin typeface="Calibri" pitchFamily="-83" charset="0"/>
                <a:ea typeface="Arial" pitchFamily="-83" charset="0"/>
                <a:cs typeface="Arial" pitchFamily="-83" charset="0"/>
              </a:rPr>
              <a:pPr/>
              <a:t>November 12</a:t>
            </a:fld>
            <a:endParaRPr lang="en-AU" smtClean="0">
              <a:latin typeface="Calibri" pitchFamily="-83" charset="0"/>
              <a:ea typeface="Arial" pitchFamily="-83" charset="0"/>
              <a:cs typeface="Arial" pitchFamily="-83" charset="0"/>
            </a:endParaRPr>
          </a:p>
        </p:txBody>
      </p:sp>
      <p:sp>
        <p:nvSpPr>
          <p:cNvPr id="5" name="Footer Placeholder 4"/>
          <p:cNvSpPr>
            <a:spLocks noGrp="1"/>
          </p:cNvSpPr>
          <p:nvPr>
            <p:ph type="ftr" sz="quarter" idx="4"/>
          </p:nvPr>
        </p:nvSpPr>
        <p:spPr/>
        <p:txBody>
          <a:bodyPr/>
          <a:lstStyle/>
          <a:p>
            <a:pPr>
              <a:defRPr/>
            </a:pPr>
            <a:r>
              <a:rPr lang="en-AU" smtClean="0"/>
              <a:t>Copyright statement</a:t>
            </a:r>
            <a:endParaRPr lang="en-AU"/>
          </a:p>
        </p:txBody>
      </p:sp>
      <p:sp>
        <p:nvSpPr>
          <p:cNvPr id="35846" name="Slide Number Placeholder 5"/>
          <p:cNvSpPr>
            <a:spLocks noGrp="1"/>
          </p:cNvSpPr>
          <p:nvPr>
            <p:ph type="sldNum" sz="quarter" idx="5"/>
          </p:nvPr>
        </p:nvSpPr>
        <p:spPr bwMode="auto">
          <a:noFill/>
          <a:ln>
            <a:miter lim="800000"/>
            <a:headEnd/>
            <a:tailEnd/>
          </a:ln>
        </p:spPr>
        <p:txBody>
          <a:bodyPr/>
          <a:lstStyle/>
          <a:p>
            <a:fld id="{83F729F7-9CB3-6A47-A51E-96FA4CCCDFBC}" type="slidenum">
              <a:rPr lang="en-AU" smtClean="0">
                <a:latin typeface="Calibri" pitchFamily="-83" charset="0"/>
                <a:ea typeface="Arial" pitchFamily="-83" charset="0"/>
                <a:cs typeface="Arial" pitchFamily="-83" charset="0"/>
              </a:rPr>
              <a:pPr/>
              <a:t>11</a:t>
            </a:fld>
            <a:endParaRPr lang="en-AU" smtClean="0">
              <a:latin typeface="Calibri" pitchFamily="-83" charset="0"/>
              <a:ea typeface="Arial" pitchFamily="-83" charset="0"/>
              <a:cs typeface="Arial" pitchFamily="-8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mj-lt"/>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801127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27B312A6-8DB2-5B4E-9792-08484FF6EF2E}" type="datetime6">
              <a:rPr lang="en-AU" smtClean="0"/>
              <a:t>November 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 Health Workforce Australia</a:t>
            </a: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394801-3E85-4225-9AC4-2B0A7194C52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noAutofit/>
          </a:bodyPr>
          <a:lstStyle>
            <a:lvl1pPr algn="l">
              <a:defRPr lang="en-AU" dirty="0"/>
            </a:lvl1pPr>
          </a:lstStyle>
          <a:p>
            <a:r>
              <a:rPr lang="en-US" dirty="0" smtClean="0"/>
              <a:t>Click to edit Master title style</a:t>
            </a:r>
            <a:endParaRPr lang="en-AU" dirty="0"/>
          </a:p>
        </p:txBody>
      </p:sp>
      <p:sp>
        <p:nvSpPr>
          <p:cNvPr id="3" name="Text Placeholder 2"/>
          <p:cNvSpPr>
            <a:spLocks noGrp="1"/>
          </p:cNvSpPr>
          <p:nvPr>
            <p:ph type="body" idx="1"/>
          </p:nvPr>
        </p:nvSpPr>
        <p:spPr>
          <a:xfrm>
            <a:off x="685800" y="4221088"/>
            <a:ext cx="7772400" cy="1500187"/>
          </a:xfrm>
        </p:spPr>
        <p:txBody>
          <a:bodyPr anchor="b">
            <a:normAutofit/>
          </a:bodyPr>
          <a:lstStyle>
            <a:lvl1pPr marL="0" indent="0">
              <a:buNone/>
              <a:defRPr sz="32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A8B9B95-089A-1B48-9E6B-E070370908D4}" type="datetime6">
              <a:rPr lang="en-AU" smtClean="0"/>
              <a:t>November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40796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524625"/>
            <a:ext cx="730250" cy="268288"/>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93DF3DF-32B2-904A-A707-70CC47EE3375}" type="datetime6">
              <a:rPr lang="en-AU" smtClean="0"/>
              <a:t>November 12</a:t>
            </a:fld>
            <a:endParaRPr lang="en-AU"/>
          </a:p>
        </p:txBody>
      </p:sp>
      <p:sp>
        <p:nvSpPr>
          <p:cNvPr id="4" name="Footer Placeholder 3"/>
          <p:cNvSpPr>
            <a:spLocks noGrp="1"/>
          </p:cNvSpPr>
          <p:nvPr>
            <p:ph type="ftr" sz="quarter" idx="11"/>
          </p:nvPr>
        </p:nvSpPr>
        <p:spPr>
          <a:xfrm>
            <a:off x="6804025" y="6453188"/>
            <a:ext cx="195897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AU"/>
              <a:t>© Health Workforce Australia</a:t>
            </a:r>
          </a:p>
        </p:txBody>
      </p:sp>
      <p:sp>
        <p:nvSpPr>
          <p:cNvPr id="5" name="Slide Number Placeholder 4"/>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537246E-8652-684E-B808-74171FA4C9B9}"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950" y="6453188"/>
            <a:ext cx="1166813" cy="266700"/>
          </a:xfrm>
        </p:spPr>
        <p:txBody>
          <a:bodyPr/>
          <a:lstStyle>
            <a:lvl1pPr>
              <a:defRPr/>
            </a:lvl1pPr>
          </a:lstStyle>
          <a:p>
            <a:pPr>
              <a:defRPr/>
            </a:pPr>
            <a:fld id="{2F9DCE94-3FB6-E54B-B98E-BCD52EE989A6}" type="datetime6">
              <a:rPr lang="en-AU" smtClean="0"/>
              <a:t>November 12</a:t>
            </a:fld>
            <a:endParaRPr lang="en-AU"/>
          </a:p>
        </p:txBody>
      </p:sp>
      <p:sp>
        <p:nvSpPr>
          <p:cNvPr id="5" name="Footer Placeholder 4"/>
          <p:cNvSpPr>
            <a:spLocks noGrp="1"/>
          </p:cNvSpPr>
          <p:nvPr>
            <p:ph type="ftr" sz="quarter" idx="11"/>
          </p:nvPr>
        </p:nvSpPr>
        <p:spPr>
          <a:xfrm>
            <a:off x="7148513" y="6499225"/>
            <a:ext cx="1671637" cy="182563"/>
          </a:xfrm>
        </p:spPr>
        <p:txBody>
          <a:bodyPr/>
          <a:lstStyle>
            <a:lvl1pPr>
              <a:defRPr/>
            </a:lvl1pPr>
          </a:lstStyle>
          <a:p>
            <a:pPr>
              <a:defRPr/>
            </a:pPr>
            <a:r>
              <a:rPr lang="en-AU"/>
              <a:t>© Health Workforce Australia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4D5CA69-2E8B-EC4E-AAD0-ED1D8799944A}" type="datetime6">
              <a:rPr lang="en-AU" smtClean="0"/>
              <a:t>November 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E8C509-273E-0241-AC88-E2E8FF0D5C5F}"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pPr>
              <a:defRPr/>
            </a:pPr>
            <a:fld id="{3F8AF643-664A-E742-8B73-EA5EEE0A0567}" type="datetime6">
              <a:rPr lang="en-AU" smtClean="0"/>
              <a:t>November 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EC5B958-0650-314F-8BDA-303B38B232AE}"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pPr>
              <a:defRPr/>
            </a:pPr>
            <a:fld id="{A4C5FE91-7734-0D40-BD52-667AF87A964A}" type="datetime6">
              <a:rPr lang="en-AU" smtClean="0"/>
              <a:t>November 12</a:t>
            </a:fld>
            <a:endParaRPr lang="en-AU"/>
          </a:p>
        </p:txBody>
      </p:sp>
      <p:sp>
        <p:nvSpPr>
          <p:cNvPr id="8" name="Footer Placeholder 7"/>
          <p:cNvSpPr>
            <a:spLocks noGrp="1"/>
          </p:cNvSpPr>
          <p:nvPr>
            <p:ph type="ftr" sz="quarter" idx="11"/>
          </p:nvPr>
        </p:nvSpPr>
        <p:spPr/>
        <p:txBody>
          <a:bodyPr/>
          <a:lstStyle>
            <a:lvl1pPr>
              <a:defRPr/>
            </a:lvl1pPr>
          </a:lstStyle>
          <a:p>
            <a:pPr>
              <a:defRPr/>
            </a:pPr>
            <a:r>
              <a:rPr lang="en-AU"/>
              <a:t>© Health Workforce Australia</a:t>
            </a:r>
          </a:p>
        </p:txBody>
      </p:sp>
      <p:sp>
        <p:nvSpPr>
          <p:cNvPr id="9" name="Slide Number Placeholder 8"/>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EE5FA7F-9A7A-7A4D-A8DA-6EEDE83A06A3}"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fld id="{C3953103-A60B-A64A-8054-FF093D7420BD}" type="datetime6">
              <a:rPr lang="en-AU" smtClean="0"/>
              <a:t>November 12</a:t>
            </a:fld>
            <a:endParaRPr lang="en-AU"/>
          </a:p>
        </p:txBody>
      </p:sp>
      <p:sp>
        <p:nvSpPr>
          <p:cNvPr id="4" name="Footer Placeholder 3"/>
          <p:cNvSpPr>
            <a:spLocks noGrp="1"/>
          </p:cNvSpPr>
          <p:nvPr>
            <p:ph type="ftr" sz="quarter" idx="11"/>
          </p:nvPr>
        </p:nvSpPr>
        <p:spPr/>
        <p:txBody>
          <a:bodyPr/>
          <a:lstStyle>
            <a:lvl1pPr>
              <a:defRPr/>
            </a:lvl1pPr>
          </a:lstStyle>
          <a:p>
            <a:pPr>
              <a:defRPr/>
            </a:pPr>
            <a:r>
              <a:rPr lang="en-AU"/>
              <a:t>© Health Workforce Australia</a:t>
            </a:r>
          </a:p>
        </p:txBody>
      </p:sp>
      <p:sp>
        <p:nvSpPr>
          <p:cNvPr id="5" name="Slide Number Placeholder 4"/>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CC1AD1C-9C48-D142-9433-0B17C0847721}"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BF5F4F5-64AD-FB41-9ADF-82A39B23B9FE}" type="datetime6">
              <a:rPr lang="en-AU" smtClean="0"/>
              <a:t>November 12</a:t>
            </a:fld>
            <a:endParaRPr lang="en-AU"/>
          </a:p>
        </p:txBody>
      </p:sp>
      <p:sp>
        <p:nvSpPr>
          <p:cNvPr id="3" name="Footer Placeholder 2"/>
          <p:cNvSpPr>
            <a:spLocks noGrp="1"/>
          </p:cNvSpPr>
          <p:nvPr>
            <p:ph type="ftr" sz="quarter" idx="11"/>
          </p:nvPr>
        </p:nvSpPr>
        <p:spPr/>
        <p:txBody>
          <a:bodyPr/>
          <a:lstStyle>
            <a:lvl1pPr>
              <a:defRPr/>
            </a:lvl1pPr>
          </a:lstStyle>
          <a:p>
            <a:pPr>
              <a:defRPr/>
            </a:pPr>
            <a:r>
              <a:rPr lang="en-AU"/>
              <a:t>© Health Workforce Australia</a:t>
            </a:r>
          </a:p>
        </p:txBody>
      </p:sp>
      <p:sp>
        <p:nvSpPr>
          <p:cNvPr id="4" name="Slide Number Placeholder 3"/>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AFCAF7C-5587-6142-A881-602C5355761D}"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503" y="6453336"/>
            <a:ext cx="1166815" cy="266497"/>
          </a:xfrm>
          <a:prstGeom prst="rect">
            <a:avLst/>
          </a:prstGeom>
        </p:spPr>
        <p:txBody>
          <a:bodyPr/>
          <a:lstStyle>
            <a:lvl1pPr>
              <a:defRPr>
                <a:solidFill>
                  <a:schemeClr val="bg1"/>
                </a:solidFill>
              </a:defRPr>
            </a:lvl1pPr>
          </a:lstStyle>
          <a:p>
            <a:fld id="{84C2B453-4B32-4143-90E4-A41ACBE7B462}" type="datetime6">
              <a:rPr lang="en-AU" smtClean="0"/>
              <a:t>November 12</a:t>
            </a:fld>
            <a:endParaRPr lang="en-AU"/>
          </a:p>
        </p:txBody>
      </p:sp>
      <p:sp>
        <p:nvSpPr>
          <p:cNvPr id="5" name="Footer Placeholder 4"/>
          <p:cNvSpPr>
            <a:spLocks noGrp="1"/>
          </p:cNvSpPr>
          <p:nvPr>
            <p:ph type="ftr" sz="quarter" idx="11"/>
          </p:nvPr>
        </p:nvSpPr>
        <p:spPr>
          <a:xfrm>
            <a:off x="7149008" y="6499267"/>
            <a:ext cx="1671464" cy="182562"/>
          </a:xfrm>
          <a:prstGeom prst="rect">
            <a:avLst/>
          </a:prstGeom>
        </p:spPr>
        <p:txBody>
          <a:bodyPr/>
          <a:lstStyle>
            <a:lvl1pPr>
              <a:defRPr>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246719458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185F08E-B8C4-3449-88BF-543E4CD2B233}" type="datetime6">
              <a:rPr lang="en-AU" smtClean="0"/>
              <a:t>November 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25CFBD-066D-CF45-AF37-0314BA47E2A4}"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391438E-BE73-5748-B5C1-DBC313B88467}" type="datetime6">
              <a:rPr lang="en-AU" smtClean="0"/>
              <a:t>November 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E78359-68EB-004D-A3E8-675C96DDE891}"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738BFEB6-8823-4440-B2DE-E48FB77AEBAA}" type="datetime6">
              <a:rPr lang="en-AU" smtClean="0"/>
              <a:t>November 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 Health Workforce Australia</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C533D46-3C45-2944-B5E8-34A53BEFDABC}"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marL="457200" indent="-457200">
              <a:buFont typeface="Wingdings" pitchFamily="2" charset="2"/>
              <a:buChar char="§"/>
              <a:defRPr/>
            </a:lvl1pPr>
            <a:lvl2pPr marL="914400" indent="-457200">
              <a:buFont typeface="Wingdings" pitchFamily="2" charset="2"/>
              <a:buChar char="§"/>
              <a:defRPr/>
            </a:lvl2pPr>
            <a:lvl3pPr marL="1257300" indent="-342900">
              <a:buFont typeface="Wingdings" pitchFamily="2" charset="2"/>
              <a:buChar char="§"/>
              <a:defRPr/>
            </a:lvl3pPr>
            <a:lvl4pPr marL="1714500" indent="-342900">
              <a:buFont typeface="Wingdings" pitchFamily="2" charset="2"/>
              <a:buChar char="§"/>
              <a:defRPr/>
            </a:lvl4pPr>
            <a:lvl5pPr marL="2171700" indent="-342900">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3301CCC-CC75-554F-9D3F-73159BA460EF}" type="datetime6">
              <a:rPr lang="en-AU" smtClean="0"/>
              <a:t>November 12</a:t>
            </a:fld>
            <a:endParaRPr lang="en-AU"/>
          </a:p>
        </p:txBody>
      </p:sp>
      <p:sp>
        <p:nvSpPr>
          <p:cNvPr id="5" name="Footer Placeholder 4"/>
          <p:cNvSpPr>
            <a:spLocks noGrp="1"/>
          </p:cNvSpPr>
          <p:nvPr>
            <p:ph type="ftr" sz="quarter" idx="11"/>
          </p:nvPr>
        </p:nvSpPr>
        <p:spPr/>
        <p:txBody>
          <a:bodyPr/>
          <a:lstStyle/>
          <a:p>
            <a:r>
              <a:rPr lang="en-AU" smtClean="0"/>
              <a:t>© Health Workforce Australia</a:t>
            </a:r>
            <a:endParaRPr lang="en-AU"/>
          </a:p>
        </p:txBody>
      </p:sp>
      <p:sp>
        <p:nvSpPr>
          <p:cNvPr id="6" name="Slide Number Placeholder 5"/>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1028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19D578E-DB62-1640-9F16-1BD959F74B22}" type="datetime6">
              <a:rPr lang="en-AU" smtClean="0"/>
              <a:t>November 12</a:t>
            </a:fld>
            <a:endParaRPr lang="en-AU"/>
          </a:p>
        </p:txBody>
      </p:sp>
      <p:sp>
        <p:nvSpPr>
          <p:cNvPr id="6" name="Footer Placeholder 5"/>
          <p:cNvSpPr>
            <a:spLocks noGrp="1"/>
          </p:cNvSpPr>
          <p:nvPr>
            <p:ph type="ftr" sz="quarter" idx="11"/>
          </p:nvPr>
        </p:nvSpPr>
        <p:spPr/>
        <p:txBody>
          <a:bodyPr/>
          <a:lstStyle/>
          <a:p>
            <a:r>
              <a:rPr lang="en-AU" smtClean="0"/>
              <a:t>© Health Workforce Australia</a:t>
            </a:r>
            <a:endParaRPr lang="en-AU"/>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36340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58FBC44-774E-344B-920A-A2C818A86930}" type="datetime6">
              <a:rPr lang="en-AU" smtClean="0"/>
              <a:t>November 12</a:t>
            </a:fld>
            <a:endParaRPr lang="en-AU"/>
          </a:p>
        </p:txBody>
      </p:sp>
      <p:sp>
        <p:nvSpPr>
          <p:cNvPr id="8" name="Footer Placeholder 7"/>
          <p:cNvSpPr>
            <a:spLocks noGrp="1"/>
          </p:cNvSpPr>
          <p:nvPr>
            <p:ph type="ftr" sz="quarter" idx="11"/>
          </p:nvPr>
        </p:nvSpPr>
        <p:spPr/>
        <p:txBody>
          <a:bodyPr/>
          <a:lstStyle/>
          <a:p>
            <a:r>
              <a:rPr lang="en-AU" smtClean="0"/>
              <a:t>© Health Workforce Australia</a:t>
            </a:r>
            <a:endParaRPr lang="en-AU"/>
          </a:p>
        </p:txBody>
      </p:sp>
      <p:sp>
        <p:nvSpPr>
          <p:cNvPr id="9" name="Slide Number Placeholder 8"/>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126910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B7345E2-BA1A-F341-9FCA-3B74AA4430A8}" type="datetime6">
              <a:rPr lang="en-AU" smtClean="0"/>
              <a:t>November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
        <p:nvSpPr>
          <p:cNvPr id="5" name="Slide Number Placeholder 4"/>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326283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9D8EC-431C-2E4B-B072-52D5FBD963C5}" type="datetime6">
              <a:rPr lang="en-AU" smtClean="0"/>
              <a:t>November 12</a:t>
            </a:fld>
            <a:endParaRPr lang="en-AU"/>
          </a:p>
        </p:txBody>
      </p:sp>
      <p:sp>
        <p:nvSpPr>
          <p:cNvPr id="3" name="Footer Placeholder 2"/>
          <p:cNvSpPr>
            <a:spLocks noGrp="1"/>
          </p:cNvSpPr>
          <p:nvPr>
            <p:ph type="ftr" sz="quarter" idx="11"/>
          </p:nvPr>
        </p:nvSpPr>
        <p:spPr/>
        <p:txBody>
          <a:bodyPr/>
          <a:lstStyle/>
          <a:p>
            <a:r>
              <a:rPr lang="en-AU" smtClean="0"/>
              <a:t>© Health Workforce Australia</a:t>
            </a:r>
            <a:endParaRPr lang="en-AU"/>
          </a:p>
        </p:txBody>
      </p:sp>
      <p:sp>
        <p:nvSpPr>
          <p:cNvPr id="4" name="Slide Number Placeholder 3"/>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34901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25344"/>
            <a:ext cx="730424" cy="268139"/>
          </a:xfrm>
        </p:spPr>
        <p:txBody>
          <a:bodyPr/>
          <a:lstStyle/>
          <a:p>
            <a:fld id="{476D984C-7A67-4047-B621-D1CB02D357DC}" type="datetime6">
              <a:rPr lang="en-AU" smtClean="0"/>
              <a:t>November 12</a:t>
            </a:fld>
            <a:endParaRPr lang="en-AU"/>
          </a:p>
        </p:txBody>
      </p:sp>
      <p:sp>
        <p:nvSpPr>
          <p:cNvPr id="6" name="Footer Placeholder 5"/>
          <p:cNvSpPr>
            <a:spLocks noGrp="1"/>
          </p:cNvSpPr>
          <p:nvPr>
            <p:ph type="ftr" sz="quarter" idx="11"/>
          </p:nvPr>
        </p:nvSpPr>
        <p:spPr>
          <a:xfrm>
            <a:off x="6804248" y="6453336"/>
            <a:ext cx="1959496" cy="365125"/>
          </a:xfrm>
        </p:spPr>
        <p:txBody>
          <a:bodyPr/>
          <a:lstStyle/>
          <a:p>
            <a:r>
              <a:rPr lang="en-AU" smtClean="0"/>
              <a:t>© Health Workforce Australia</a:t>
            </a:r>
            <a:endParaRPr lang="en-AU" dirty="0"/>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226497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CC61-5F2A-4D4F-AC87-1963574E8B20}" type="datetime6">
              <a:rPr lang="en-AU" smtClean="0"/>
              <a:t>November 12</a:t>
            </a:fld>
            <a:endParaRPr lang="en-AU"/>
          </a:p>
        </p:txBody>
      </p:sp>
      <p:sp>
        <p:nvSpPr>
          <p:cNvPr id="6" name="Footer Placeholder 5"/>
          <p:cNvSpPr>
            <a:spLocks noGrp="1"/>
          </p:cNvSpPr>
          <p:nvPr>
            <p:ph type="ftr" sz="quarter" idx="11"/>
          </p:nvPr>
        </p:nvSpPr>
        <p:spPr/>
        <p:txBody>
          <a:bodyPr/>
          <a:lstStyle/>
          <a:p>
            <a:r>
              <a:rPr lang="en-AU" smtClean="0"/>
              <a:t>© Health Workforce Australia</a:t>
            </a:r>
            <a:endParaRPr lang="en-AU"/>
          </a:p>
        </p:txBody>
      </p:sp>
      <p:sp>
        <p:nvSpPr>
          <p:cNvPr id="7" name="Slide Number Placeholder 6"/>
          <p:cNvSpPr>
            <a:spLocks noGrp="1"/>
          </p:cNvSpPr>
          <p:nvPr>
            <p:ph type="sldNum" sz="quarter" idx="12"/>
          </p:nvPr>
        </p:nvSpPr>
        <p:spPr>
          <a:xfrm>
            <a:off x="3851920" y="6381328"/>
            <a:ext cx="2170584" cy="365125"/>
          </a:xfrm>
          <a:prstGeom prst="rect">
            <a:avLst/>
          </a:prstGeom>
        </p:spPr>
        <p:txBody>
          <a:bodyPr/>
          <a:lstStyle/>
          <a:p>
            <a:fld id="{7E679B03-B40E-4006-A639-1F22EE48916E}" type="slidenum">
              <a:rPr lang="en-AU" smtClean="0"/>
              <a:pPr/>
              <a:t>‹#›</a:t>
            </a:fld>
            <a:endParaRPr lang="en-AU"/>
          </a:p>
        </p:txBody>
      </p:sp>
    </p:spTree>
    <p:extLst>
      <p:ext uri="{BB962C8B-B14F-4D97-AF65-F5344CB8AC3E}">
        <p14:creationId xmlns:p14="http://schemas.microsoft.com/office/powerpoint/2010/main" val="33739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 Id="rId3"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0.jpe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theme" Target="../theme/theme5.xml"/><Relationship Id="rId11"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grpSp>
        <p:nvGrpSpPr>
          <p:cNvPr id="7" name="Group 6"/>
          <p:cNvGrpSpPr/>
          <p:nvPr/>
        </p:nvGrpSpPr>
        <p:grpSpPr>
          <a:xfrm>
            <a:off x="0" y="-180712"/>
            <a:ext cx="9144000" cy="1584176"/>
            <a:chOff x="0" y="-180712"/>
            <a:chExt cx="9144000" cy="1584176"/>
          </a:xfrm>
        </p:grpSpPr>
        <p:sp>
          <p:nvSpPr>
            <p:cNvPr id="8" name="Rectangle 7"/>
            <p:cNvSpPr/>
            <p:nvPr userDrawn="1"/>
          </p:nvSpPr>
          <p:spPr>
            <a:xfrm>
              <a:off x="0" y="0"/>
              <a:ext cx="9144000" cy="119675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userDrawn="1"/>
          </p:nvSpPr>
          <p:spPr>
            <a:xfrm rot="20933697">
              <a:off x="1341926" y="-180712"/>
              <a:ext cx="2655274"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3487" y="286945"/>
              <a:ext cx="1689246" cy="765791"/>
            </a:xfrm>
            <a:prstGeom prst="rect">
              <a:avLst/>
            </a:prstGeom>
          </p:spPr>
        </p:pic>
      </p:grpSp>
      <p:sp>
        <p:nvSpPr>
          <p:cNvPr id="11" name="Rectangle 10"/>
          <p:cNvSpPr/>
          <p:nvPr/>
        </p:nvSpPr>
        <p:spPr>
          <a:xfrm>
            <a:off x="0" y="1217688"/>
            <a:ext cx="9144000" cy="4752528"/>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p:cNvGrpSpPr/>
          <p:nvPr/>
        </p:nvGrpSpPr>
        <p:grpSpPr>
          <a:xfrm>
            <a:off x="7236296" y="6136003"/>
            <a:ext cx="1715979" cy="549583"/>
            <a:chOff x="6444208" y="6026035"/>
            <a:chExt cx="2508068" cy="802450"/>
          </a:xfrm>
        </p:grpSpPr>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264" y="6026035"/>
              <a:ext cx="1547664" cy="28328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1698" y="6411675"/>
              <a:ext cx="844296" cy="310896"/>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04448" y="6271960"/>
              <a:ext cx="347828" cy="556525"/>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44208" y="6451193"/>
              <a:ext cx="791071" cy="288082"/>
            </a:xfrm>
            <a:prstGeom prst="rect">
              <a:avLst/>
            </a:prstGeom>
          </p:spPr>
        </p:pic>
      </p:grpSp>
      <p:grpSp>
        <p:nvGrpSpPr>
          <p:cNvPr id="6" name="Group 5"/>
          <p:cNvGrpSpPr/>
          <p:nvPr/>
        </p:nvGrpSpPr>
        <p:grpSpPr>
          <a:xfrm>
            <a:off x="275576" y="6136003"/>
            <a:ext cx="2856264" cy="469664"/>
            <a:chOff x="275576" y="6136003"/>
            <a:chExt cx="2856264" cy="469664"/>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5576" y="6334289"/>
              <a:ext cx="1102557" cy="271378"/>
            </a:xfrm>
            <a:prstGeom prst="rect">
              <a:avLst/>
            </a:prstGeom>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69067" y="6333723"/>
              <a:ext cx="1518757" cy="271944"/>
            </a:xfrm>
            <a:prstGeom prst="rect">
              <a:avLst/>
            </a:prstGeom>
          </p:spPr>
        </p:pic>
        <p:sp>
          <p:nvSpPr>
            <p:cNvPr id="5" name="TextBox 4"/>
            <p:cNvSpPr txBox="1"/>
            <p:nvPr userDrawn="1"/>
          </p:nvSpPr>
          <p:spPr>
            <a:xfrm>
              <a:off x="491600" y="6136003"/>
              <a:ext cx="2640240" cy="180819"/>
            </a:xfrm>
            <a:prstGeom prst="rect">
              <a:avLst/>
            </a:prstGeom>
            <a:noFill/>
          </p:spPr>
          <p:txBody>
            <a:bodyPr wrap="square" rtlCol="0">
              <a:spAutoFit/>
            </a:bodyPr>
            <a:lstStyle/>
            <a:p>
              <a:pPr>
                <a:lnSpc>
                  <a:spcPct val="115000"/>
                </a:lnSpc>
                <a:spcAft>
                  <a:spcPts val="1000"/>
                </a:spcAft>
              </a:pPr>
              <a:r>
                <a:rPr lang="en-AU" sz="500" b="0" i="1" dirty="0" smtClean="0">
                  <a:effectLst/>
                  <a:latin typeface="Arial"/>
                  <a:ea typeface="Calibri"/>
                  <a:cs typeface="Times New Roman"/>
                </a:rPr>
                <a:t>This project was possible due to funding made available by Health Workforce Australia</a:t>
              </a:r>
              <a:endParaRPr lang="en-AU" sz="700" b="0" dirty="0">
                <a:effectLst/>
                <a:latin typeface="Arial"/>
                <a:ea typeface="Calibri"/>
                <a:cs typeface="Times New Roman"/>
              </a:endParaRPr>
            </a:p>
          </p:txBody>
        </p:sp>
      </p:gr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1840" y="6333723"/>
            <a:ext cx="913777" cy="253592"/>
          </a:xfrm>
          <a:prstGeom prst="rect">
            <a:avLst/>
          </a:prstGeom>
        </p:spPr>
      </p:pic>
    </p:spTree>
    <p:extLst>
      <p:ext uri="{BB962C8B-B14F-4D97-AF65-F5344CB8AC3E}">
        <p14:creationId xmlns:p14="http://schemas.microsoft.com/office/powerpoint/2010/main" val="3186711214"/>
      </p:ext>
    </p:extLst>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6202280"/>
            <a:ext cx="9144000" cy="755112"/>
            <a:chOff x="375167" y="5924436"/>
            <a:chExt cx="9144000" cy="755112"/>
          </a:xfrm>
        </p:grpSpPr>
        <p:sp>
          <p:nvSpPr>
            <p:cNvPr id="8" name="Rectangle 7"/>
            <p:cNvSpPr/>
            <p:nvPr userDrawn="1"/>
          </p:nvSpPr>
          <p:spPr>
            <a:xfrm>
              <a:off x="375167" y="6002805"/>
              <a:ext cx="9144000"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userDrawn="1"/>
          </p:nvSpPr>
          <p:spPr>
            <a:xfrm rot="20142868">
              <a:off x="1907885" y="5924436"/>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78423" y="6144277"/>
              <a:ext cx="872890" cy="395710"/>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525344"/>
            <a:ext cx="730424" cy="268139"/>
          </a:xfrm>
          <a:prstGeom prst="rect">
            <a:avLst/>
          </a:prstGeom>
        </p:spPr>
        <p:txBody>
          <a:bodyPr vert="horz" lIns="91440" tIns="45720" rIns="91440" bIns="45720" rtlCol="0" anchor="ctr"/>
          <a:lstStyle>
            <a:lvl1pPr algn="l">
              <a:defRPr sz="900">
                <a:solidFill>
                  <a:schemeClr val="bg1"/>
                </a:solidFill>
              </a:defRPr>
            </a:lvl1pPr>
          </a:lstStyle>
          <a:p>
            <a:fld id="{264502C6-EC5E-554D-980D-278F70881F79}" type="datetime6">
              <a:rPr lang="en-AU" smtClean="0"/>
              <a:t>November 12</a:t>
            </a:fld>
            <a:endParaRPr lang="en-AU" dirty="0"/>
          </a:p>
        </p:txBody>
      </p:sp>
      <p:sp>
        <p:nvSpPr>
          <p:cNvPr id="5" name="Footer Placeholder 4"/>
          <p:cNvSpPr>
            <a:spLocks noGrp="1"/>
          </p:cNvSpPr>
          <p:nvPr>
            <p:ph type="ftr" sz="quarter" idx="3"/>
          </p:nvPr>
        </p:nvSpPr>
        <p:spPr>
          <a:xfrm>
            <a:off x="6804248" y="6453336"/>
            <a:ext cx="1959496" cy="365125"/>
          </a:xfrm>
          <a:prstGeom prst="rect">
            <a:avLst/>
          </a:prstGeom>
        </p:spPr>
        <p:txBody>
          <a:bodyPr vert="horz" lIns="91440" tIns="45720" rIns="91440" bIns="45720" rtlCol="0" anchor="ctr"/>
          <a:lstStyle>
            <a:lvl1pPr algn="ctr">
              <a:defRPr sz="900">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4153451362"/>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2" r:id="rId3"/>
    <p:sldLayoutId id="2147483693" r:id="rId4"/>
    <p:sldLayoutId id="2147483694" r:id="rId5"/>
    <p:sldLayoutId id="2147483695" r:id="rId6"/>
    <p:sldLayoutId id="2147483696" r:id="rId7"/>
    <p:sldLayoutId id="2147483697" r:id="rId8"/>
    <p:sldLayoutId id="2147483701" r:id="rId9"/>
  </p:sldLayoutIdLst>
  <p:hf sldNum="0" hdr="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
            <a:ext cx="9144000" cy="6259623"/>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9574" y="6287008"/>
            <a:ext cx="9163573" cy="598376"/>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rot="20142868">
            <a:off x="1500223" y="6181254"/>
            <a:ext cx="133125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61" y="6401095"/>
            <a:ext cx="872890" cy="39571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1018456" cy="365125"/>
          </a:xfrm>
          <a:prstGeom prst="rect">
            <a:avLst/>
          </a:prstGeom>
        </p:spPr>
        <p:txBody>
          <a:bodyPr vert="horz" lIns="91440" tIns="45720" rIns="91440" bIns="45720" rtlCol="0" anchor="ctr"/>
          <a:lstStyle>
            <a:lvl1pPr algn="l">
              <a:defRPr sz="900">
                <a:solidFill>
                  <a:schemeClr val="bg1"/>
                </a:solidFill>
              </a:defRPr>
            </a:lvl1pPr>
          </a:lstStyle>
          <a:p>
            <a:fld id="{CE070A1E-B6A2-7E49-887B-07191A58B430}" type="datetime6">
              <a:rPr lang="en-AU" smtClean="0"/>
              <a:t>November 12</a:t>
            </a:fld>
            <a:endParaRPr lang="en-AU" dirty="0"/>
          </a:p>
        </p:txBody>
      </p:sp>
      <p:sp>
        <p:nvSpPr>
          <p:cNvPr id="5" name="Footer Placeholder 4"/>
          <p:cNvSpPr>
            <a:spLocks noGrp="1"/>
          </p:cNvSpPr>
          <p:nvPr>
            <p:ph type="ftr" sz="quarter" idx="3"/>
          </p:nvPr>
        </p:nvSpPr>
        <p:spPr>
          <a:xfrm>
            <a:off x="6588224" y="6376247"/>
            <a:ext cx="2247528" cy="365125"/>
          </a:xfrm>
          <a:prstGeom prst="rect">
            <a:avLst/>
          </a:prstGeom>
        </p:spPr>
        <p:txBody>
          <a:bodyPr vert="horz" lIns="91440" tIns="45720" rIns="91440" bIns="45720" rtlCol="0" anchor="ctr"/>
          <a:lstStyle>
            <a:lvl1pPr algn="ctr">
              <a:defRPr sz="900">
                <a:solidFill>
                  <a:schemeClr val="bg1"/>
                </a:solidFill>
              </a:defRPr>
            </a:lvl1pPr>
          </a:lstStyle>
          <a:p>
            <a:r>
              <a:rPr lang="en-AU" smtClean="0"/>
              <a:t>© Health Workforce Australia</a:t>
            </a:r>
            <a:endParaRPr lang="en-AU" dirty="0"/>
          </a:p>
        </p:txBody>
      </p:sp>
    </p:spTree>
    <p:extLst>
      <p:ext uri="{BB962C8B-B14F-4D97-AF65-F5344CB8AC3E}">
        <p14:creationId xmlns:p14="http://schemas.microsoft.com/office/powerpoint/2010/main" val="349793760"/>
      </p:ext>
    </p:extLst>
  </p:cSld>
  <p:clrMap bg1="lt1" tx1="dk1" bg2="lt2" tx2="dk2" accent1="accent1" accent2="accent2" accent3="accent3" accent4="accent4" accent5="accent5" accent6="accent6" hlink="hlink" folHlink="folHlink"/>
  <p:sldLayoutIdLst>
    <p:sldLayoutId id="2147483691" r:id="rId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grpSp>
        <p:nvGrpSpPr>
          <p:cNvPr id="2" name="Group 6"/>
          <p:cNvGrpSpPr>
            <a:grpSpLocks/>
          </p:cNvGrpSpPr>
          <p:nvPr/>
        </p:nvGrpSpPr>
        <p:grpSpPr bwMode="auto">
          <a:xfrm>
            <a:off x="0" y="-180975"/>
            <a:ext cx="9144000" cy="1584325"/>
            <a:chOff x="0" y="-180712"/>
            <a:chExt cx="9144000" cy="1584176"/>
          </a:xfrm>
        </p:grpSpPr>
        <p:sp>
          <p:nvSpPr>
            <p:cNvPr id="8" name="Rectangle 7"/>
            <p:cNvSpPr/>
            <p:nvPr userDrawn="1"/>
          </p:nvSpPr>
          <p:spPr>
            <a:xfrm>
              <a:off x="0" y="246"/>
              <a:ext cx="9144000" cy="119686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userDrawn="1"/>
          </p:nvSpPr>
          <p:spPr>
            <a:xfrm rot="20933697">
              <a:off x="1341438" y="-180712"/>
              <a:ext cx="2655887"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1041" name="Picture 9"/>
            <p:cNvPicPr>
              <a:picLocks noChangeAspect="1"/>
            </p:cNvPicPr>
            <p:nvPr userDrawn="1"/>
          </p:nvPicPr>
          <p:blipFill>
            <a:blip r:embed="rId4"/>
            <a:srcRect/>
            <a:stretch>
              <a:fillRect/>
            </a:stretch>
          </p:blipFill>
          <p:spPr bwMode="auto">
            <a:xfrm>
              <a:off x="1763487" y="286945"/>
              <a:ext cx="1689246" cy="765791"/>
            </a:xfrm>
            <a:prstGeom prst="rect">
              <a:avLst/>
            </a:prstGeom>
            <a:noFill/>
            <a:ln w="9525">
              <a:noFill/>
              <a:miter lim="800000"/>
              <a:headEnd/>
              <a:tailEnd/>
            </a:ln>
          </p:spPr>
        </p:pic>
      </p:grpSp>
      <p:sp>
        <p:nvSpPr>
          <p:cNvPr id="11" name="Rectangle 10"/>
          <p:cNvSpPr/>
          <p:nvPr/>
        </p:nvSpPr>
        <p:spPr>
          <a:xfrm>
            <a:off x="0" y="1217613"/>
            <a:ext cx="9144000" cy="4752975"/>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3" name="Group 16"/>
          <p:cNvGrpSpPr>
            <a:grpSpLocks/>
          </p:cNvGrpSpPr>
          <p:nvPr/>
        </p:nvGrpSpPr>
        <p:grpSpPr bwMode="auto">
          <a:xfrm>
            <a:off x="6805613" y="6165850"/>
            <a:ext cx="2146300" cy="519113"/>
            <a:chOff x="6444208" y="6026035"/>
            <a:chExt cx="2508068" cy="802450"/>
          </a:xfrm>
        </p:grpSpPr>
        <p:pic>
          <p:nvPicPr>
            <p:cNvPr id="1035" name="Picture 17"/>
            <p:cNvPicPr>
              <a:picLocks noChangeAspect="1"/>
            </p:cNvPicPr>
            <p:nvPr userDrawn="1"/>
          </p:nvPicPr>
          <p:blipFill>
            <a:blip r:embed="rId5"/>
            <a:srcRect/>
            <a:stretch>
              <a:fillRect/>
            </a:stretch>
          </p:blipFill>
          <p:spPr bwMode="auto">
            <a:xfrm>
              <a:off x="6948264" y="6026035"/>
              <a:ext cx="1547664" cy="283285"/>
            </a:xfrm>
            <a:prstGeom prst="rect">
              <a:avLst/>
            </a:prstGeom>
            <a:noFill/>
            <a:ln w="9525">
              <a:noFill/>
              <a:miter lim="800000"/>
              <a:headEnd/>
              <a:tailEnd/>
            </a:ln>
          </p:spPr>
        </p:pic>
        <p:pic>
          <p:nvPicPr>
            <p:cNvPr id="1036" name="Picture 18"/>
            <p:cNvPicPr>
              <a:picLocks noChangeAspect="1"/>
            </p:cNvPicPr>
            <p:nvPr userDrawn="1"/>
          </p:nvPicPr>
          <p:blipFill>
            <a:blip r:embed="rId6"/>
            <a:srcRect/>
            <a:stretch>
              <a:fillRect/>
            </a:stretch>
          </p:blipFill>
          <p:spPr bwMode="auto">
            <a:xfrm>
              <a:off x="7521698" y="6411675"/>
              <a:ext cx="844296" cy="310896"/>
            </a:xfrm>
            <a:prstGeom prst="rect">
              <a:avLst/>
            </a:prstGeom>
            <a:noFill/>
            <a:ln w="9525">
              <a:noFill/>
              <a:miter lim="800000"/>
              <a:headEnd/>
              <a:tailEnd/>
            </a:ln>
          </p:spPr>
        </p:pic>
        <p:pic>
          <p:nvPicPr>
            <p:cNvPr id="1037" name="Picture 19"/>
            <p:cNvPicPr>
              <a:picLocks noChangeAspect="1"/>
            </p:cNvPicPr>
            <p:nvPr userDrawn="1"/>
          </p:nvPicPr>
          <p:blipFill>
            <a:blip r:embed="rId7"/>
            <a:srcRect/>
            <a:stretch>
              <a:fillRect/>
            </a:stretch>
          </p:blipFill>
          <p:spPr bwMode="auto">
            <a:xfrm>
              <a:off x="8604448" y="6271960"/>
              <a:ext cx="347828" cy="556525"/>
            </a:xfrm>
            <a:prstGeom prst="rect">
              <a:avLst/>
            </a:prstGeom>
            <a:noFill/>
            <a:ln w="9525">
              <a:noFill/>
              <a:miter lim="800000"/>
              <a:headEnd/>
              <a:tailEnd/>
            </a:ln>
          </p:spPr>
        </p:pic>
        <p:pic>
          <p:nvPicPr>
            <p:cNvPr id="1038" name="Picture 20"/>
            <p:cNvPicPr>
              <a:picLocks noChangeAspect="1"/>
            </p:cNvPicPr>
            <p:nvPr userDrawn="1"/>
          </p:nvPicPr>
          <p:blipFill>
            <a:blip r:embed="rId8"/>
            <a:srcRect/>
            <a:stretch>
              <a:fillRect/>
            </a:stretch>
          </p:blipFill>
          <p:spPr bwMode="auto">
            <a:xfrm>
              <a:off x="6444208" y="6451193"/>
              <a:ext cx="791071" cy="288082"/>
            </a:xfrm>
            <a:prstGeom prst="rect">
              <a:avLst/>
            </a:prstGeom>
            <a:noFill/>
            <a:ln w="9525">
              <a:noFill/>
              <a:miter lim="800000"/>
              <a:headEnd/>
              <a:tailEnd/>
            </a:ln>
          </p:spPr>
        </p:pic>
      </p:grpSp>
      <p:grpSp>
        <p:nvGrpSpPr>
          <p:cNvPr id="4" name="Group 5"/>
          <p:cNvGrpSpPr>
            <a:grpSpLocks/>
          </p:cNvGrpSpPr>
          <p:nvPr/>
        </p:nvGrpSpPr>
        <p:grpSpPr bwMode="auto">
          <a:xfrm>
            <a:off x="276225" y="6135688"/>
            <a:ext cx="2855913" cy="469900"/>
            <a:chOff x="275576" y="6136003"/>
            <a:chExt cx="2856264" cy="469664"/>
          </a:xfrm>
        </p:grpSpPr>
        <p:pic>
          <p:nvPicPr>
            <p:cNvPr id="1032" name="Picture 2"/>
            <p:cNvPicPr>
              <a:picLocks noChangeAspect="1"/>
            </p:cNvPicPr>
            <p:nvPr userDrawn="1"/>
          </p:nvPicPr>
          <p:blipFill>
            <a:blip r:embed="rId9"/>
            <a:srcRect/>
            <a:stretch>
              <a:fillRect/>
            </a:stretch>
          </p:blipFill>
          <p:spPr bwMode="auto">
            <a:xfrm>
              <a:off x="275576" y="6334289"/>
              <a:ext cx="1102557" cy="271378"/>
            </a:xfrm>
            <a:prstGeom prst="rect">
              <a:avLst/>
            </a:prstGeom>
            <a:noFill/>
            <a:ln w="9525">
              <a:noFill/>
              <a:miter lim="800000"/>
              <a:headEnd/>
              <a:tailEnd/>
            </a:ln>
          </p:spPr>
        </p:pic>
        <p:pic>
          <p:nvPicPr>
            <p:cNvPr id="1033" name="Picture 3"/>
            <p:cNvPicPr>
              <a:picLocks noChangeAspect="1"/>
            </p:cNvPicPr>
            <p:nvPr userDrawn="1"/>
          </p:nvPicPr>
          <p:blipFill>
            <a:blip r:embed="rId10"/>
            <a:srcRect/>
            <a:stretch>
              <a:fillRect/>
            </a:stretch>
          </p:blipFill>
          <p:spPr bwMode="auto">
            <a:xfrm>
              <a:off x="1469067" y="6333723"/>
              <a:ext cx="1518757" cy="271944"/>
            </a:xfrm>
            <a:prstGeom prst="rect">
              <a:avLst/>
            </a:prstGeom>
            <a:noFill/>
            <a:ln w="9525">
              <a:noFill/>
              <a:miter lim="800000"/>
              <a:headEnd/>
              <a:tailEnd/>
            </a:ln>
          </p:spPr>
        </p:pic>
        <p:sp>
          <p:nvSpPr>
            <p:cNvPr id="1034" name="TextBox 4"/>
            <p:cNvSpPr txBox="1">
              <a:spLocks noChangeArrowheads="1"/>
            </p:cNvSpPr>
            <p:nvPr userDrawn="1"/>
          </p:nvSpPr>
          <p:spPr bwMode="auto">
            <a:xfrm>
              <a:off x="491503" y="6136003"/>
              <a:ext cx="2640337" cy="180884"/>
            </a:xfrm>
            <a:prstGeom prst="rect">
              <a:avLst/>
            </a:prstGeom>
            <a:noFill/>
            <a:ln w="9525">
              <a:noFill/>
              <a:miter lim="800000"/>
              <a:headEnd/>
              <a:tailEnd/>
            </a:ln>
          </p:spPr>
          <p:txBody>
            <a:bodyPr>
              <a:prstTxWarp prst="textNoShape">
                <a:avLst/>
              </a:prstTxWarp>
              <a:spAutoFit/>
            </a:bodyPr>
            <a:lstStyle/>
            <a:p>
              <a:pPr>
                <a:lnSpc>
                  <a:spcPct val="115000"/>
                </a:lnSpc>
                <a:spcAft>
                  <a:spcPts val="1000"/>
                </a:spcAft>
                <a:defRPr/>
              </a:pPr>
              <a:r>
                <a:rPr lang="en-AU" sz="500" i="1">
                  <a:latin typeface="Arial" pitchFamily="-84" charset="0"/>
                  <a:ea typeface="Calibri" pitchFamily="-84" charset="0"/>
                  <a:cs typeface="Times New Roman" pitchFamily="-84" charset="0"/>
                </a:rPr>
                <a:t>This project was possible due to funding made available by Health Workforce Australia</a:t>
              </a:r>
              <a:endParaRPr lang="en-AU" sz="700">
                <a:latin typeface="Arial" pitchFamily="-84" charset="0"/>
                <a:ea typeface="Calibri" pitchFamily="-84" charset="0"/>
                <a:cs typeface="Times New Roman" pitchFamily="-84" charset="0"/>
              </a:endParaRPr>
            </a:p>
          </p:txBody>
        </p:sp>
      </p:grpSp>
      <p:pic>
        <p:nvPicPr>
          <p:cNvPr id="1031" name="Picture 23"/>
          <p:cNvPicPr>
            <a:picLocks noChangeAspect="1"/>
          </p:cNvPicPr>
          <p:nvPr/>
        </p:nvPicPr>
        <p:blipFill>
          <a:blip r:embed="rId11"/>
          <a:srcRect/>
          <a:stretch>
            <a:fillRect/>
          </a:stretch>
        </p:blipFill>
        <p:spPr bwMode="auto">
          <a:xfrm>
            <a:off x="3132138" y="6311900"/>
            <a:ext cx="733425"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xmlns:p14="http://schemas.microsoft.com/office/powerpoint/2010/mai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0" y="6202363"/>
            <a:ext cx="9144000" cy="755650"/>
            <a:chOff x="375167" y="5924436"/>
            <a:chExt cx="9144000" cy="755112"/>
          </a:xfrm>
        </p:grpSpPr>
        <p:sp>
          <p:nvSpPr>
            <p:cNvPr id="8" name="Rectangle 7"/>
            <p:cNvSpPr/>
            <p:nvPr userDrawn="1"/>
          </p:nvSpPr>
          <p:spPr>
            <a:xfrm>
              <a:off x="375167" y="6002168"/>
              <a:ext cx="9144000" cy="599648"/>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userDrawn="1"/>
          </p:nvSpPr>
          <p:spPr>
            <a:xfrm rot="20142868">
              <a:off x="1907105" y="5924436"/>
              <a:ext cx="133191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4105" name="Picture 9"/>
            <p:cNvPicPr>
              <a:picLocks noChangeAspect="1"/>
            </p:cNvPicPr>
            <p:nvPr userDrawn="1"/>
          </p:nvPicPr>
          <p:blipFill>
            <a:blip r:embed="rId11"/>
            <a:srcRect/>
            <a:stretch>
              <a:fillRect/>
            </a:stretch>
          </p:blipFill>
          <p:spPr bwMode="auto">
            <a:xfrm>
              <a:off x="2078423" y="6144277"/>
              <a:ext cx="872890" cy="395710"/>
            </a:xfrm>
            <a:prstGeom prst="rect">
              <a:avLst/>
            </a:prstGeom>
            <a:noFill/>
            <a:ln w="9525">
              <a:noFill/>
              <a:miter lim="800000"/>
              <a:headEnd/>
              <a:tailEnd/>
            </a:ln>
          </p:spPr>
        </p:pic>
      </p:grp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524625"/>
            <a:ext cx="730250" cy="268288"/>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pPr>
              <a:defRPr/>
            </a:pPr>
            <a:fld id="{984247B7-D2C8-3648-AF66-1C227CE4584D}" type="datetime6">
              <a:rPr lang="en-AU" smtClean="0"/>
              <a:t>November 12</a:t>
            </a:fld>
            <a:endParaRPr lang="en-AU"/>
          </a:p>
        </p:txBody>
      </p:sp>
      <p:sp>
        <p:nvSpPr>
          <p:cNvPr id="5" name="Footer Placeholder 4"/>
          <p:cNvSpPr>
            <a:spLocks noGrp="1"/>
          </p:cNvSpPr>
          <p:nvPr>
            <p:ph type="ftr" sz="quarter" idx="3"/>
          </p:nvPr>
        </p:nvSpPr>
        <p:spPr>
          <a:xfrm>
            <a:off x="6804025" y="6453188"/>
            <a:ext cx="19589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chemeClr val="bg1"/>
                </a:solidFill>
              </a:defRPr>
            </a:lvl1pPr>
          </a:lstStyle>
          <a:p>
            <a:pPr>
              <a:defRPr/>
            </a:pPr>
            <a:r>
              <a:rPr lang="en-AU"/>
              <a:t>© Health Workforce Australia</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6.wmf"/><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5CC:%5C" TargetMode="External"/><Relationship Id="rId5"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US" sz="3600" dirty="0" smtClean="0">
                <a:ea typeface="ＭＳ Ｐゴシック" pitchFamily="-83" charset="-128"/>
                <a:cs typeface="ＭＳ Ｐゴシック" pitchFamily="-83" charset="-128"/>
              </a:rPr>
              <a:t>The Bleeding Patient</a:t>
            </a:r>
            <a:endParaRPr lang="en-AU" sz="3600" dirty="0"/>
          </a:p>
        </p:txBody>
      </p:sp>
      <p:sp>
        <p:nvSpPr>
          <p:cNvPr id="18435" name="Subtitle 2"/>
          <p:cNvSpPr>
            <a:spLocks noGrp="1"/>
          </p:cNvSpPr>
          <p:nvPr>
            <p:ph type="subTitle" idx="1"/>
          </p:nvPr>
        </p:nvSpPr>
        <p:spPr bwMode="auto">
          <a:xfrm>
            <a:off x="1371600" y="4292600"/>
            <a:ext cx="6400800" cy="1346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000" dirty="0">
                <a:solidFill>
                  <a:srgbClr val="003F5E"/>
                </a:solidFill>
              </a:rPr>
              <a:t>In conjunction with the remote simulation program simulation session</a:t>
            </a:r>
          </a:p>
          <a:p>
            <a:pPr eaLnBrk="1" hangingPunct="1"/>
            <a:r>
              <a:rPr lang="en-US" sz="2000" dirty="0">
                <a:solidFill>
                  <a:srgbClr val="898989"/>
                </a:solidFill>
              </a:rPr>
              <a:t>Module</a:t>
            </a:r>
            <a:r>
              <a:rPr lang="en-US" sz="2000" dirty="0" smtClean="0">
                <a:solidFill>
                  <a:srgbClr val="898989"/>
                </a:solidFill>
              </a:rPr>
              <a:t> T6</a:t>
            </a:r>
            <a:endParaRPr lang="en-AU" sz="2000" dirty="0" smtClean="0">
              <a:solidFill>
                <a:srgbClr val="003F5E"/>
              </a:solidFill>
            </a:endParaRPr>
          </a:p>
          <a:p>
            <a:pPr eaLnBrk="1" hangingPunct="1"/>
            <a:endParaRPr lang="en-AU"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p:txBody>
          <a:bodyPr/>
          <a:lstStyle/>
          <a:p>
            <a:pPr eaLnBrk="1" hangingPunct="1"/>
            <a:r>
              <a:rPr lang="en-AU" dirty="0" smtClean="0">
                <a:ea typeface="ＭＳ Ｐゴシック" pitchFamily="-83" charset="-128"/>
                <a:cs typeface="ＭＳ Ｐゴシック" pitchFamily="-83" charset="-128"/>
              </a:rPr>
              <a:t>Shock Classification</a:t>
            </a:r>
            <a:endParaRPr lang="en-AU" dirty="0" smtClean="0">
              <a:solidFill>
                <a:srgbClr val="FF0000"/>
              </a:solidFill>
              <a:ea typeface="ＭＳ Ｐゴシック" pitchFamily="-83" charset="-128"/>
              <a:cs typeface="ＭＳ Ｐゴシック" pitchFamily="-83" charset="-128"/>
            </a:endParaRPr>
          </a:p>
        </p:txBody>
      </p:sp>
      <p:sp>
        <p:nvSpPr>
          <p:cNvPr id="32771" name="Footer Placeholder 6"/>
          <p:cNvSpPr>
            <a:spLocks noGrp="1"/>
          </p:cNvSpPr>
          <p:nvPr>
            <p:ph type="ftr" sz="quarter" idx="11"/>
          </p:nvPr>
        </p:nvSpPr>
        <p:spPr bwMode="auto">
          <a:xfrm>
            <a:off x="6732588" y="6524625"/>
            <a:ext cx="2160587" cy="217488"/>
          </a:xfrm>
          <a:noFill/>
          <a:ln>
            <a:miter lim="800000"/>
            <a:headEnd/>
            <a:tailEnd/>
          </a:ln>
        </p:spPr>
        <p:txBody>
          <a:bodyPr/>
          <a:lstStyle/>
          <a:p>
            <a:pPr algn="l"/>
            <a:r>
              <a:rPr lang="en-AU" smtClean="0">
                <a:latin typeface="Calibri" pitchFamily="-83" charset="0"/>
                <a:ea typeface="ＭＳ Ｐゴシック" pitchFamily="-83" charset="-128"/>
                <a:cs typeface="ＭＳ Ｐゴシック" pitchFamily="-83" charset="-128"/>
              </a:rPr>
              <a:t>© Health Workforce Australia</a:t>
            </a:r>
          </a:p>
        </p:txBody>
      </p:sp>
      <p:sp>
        <p:nvSpPr>
          <p:cNvPr id="32772" name="Date Placeholder 1"/>
          <p:cNvSpPr>
            <a:spLocks noGrp="1"/>
          </p:cNvSpPr>
          <p:nvPr>
            <p:ph type="dt" sz="quarter" idx="10"/>
          </p:nvPr>
        </p:nvSpPr>
        <p:spPr bwMode="auto">
          <a:xfrm>
            <a:off x="241300" y="6473825"/>
            <a:ext cx="946150" cy="339725"/>
          </a:xfrm>
          <a:noFill/>
          <a:ln>
            <a:miter lim="800000"/>
            <a:headEnd/>
            <a:tailEnd/>
          </a:ln>
        </p:spPr>
        <p:txBody>
          <a:bodyPr/>
          <a:lstStyle/>
          <a:p>
            <a:fld id="{96CA6267-A335-D74C-A3DB-F800E2B5FB91}"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pic>
        <p:nvPicPr>
          <p:cNvPr id="32773" name="Picture 4"/>
          <p:cNvPicPr>
            <a:picLocks noChangeAspect="1" noChangeArrowheads="1"/>
          </p:cNvPicPr>
          <p:nvPr>
            <p:custDataLst>
              <p:tags r:id="rId1"/>
            </p:custDataLst>
          </p:nvPr>
        </p:nvPicPr>
        <p:blipFill>
          <a:blip r:embed="rId4"/>
          <a:srcRect/>
          <a:stretch>
            <a:fillRect/>
          </a:stretch>
        </p:blipFill>
        <p:spPr bwMode="auto">
          <a:xfrm>
            <a:off x="0" y="1447800"/>
            <a:ext cx="8915400" cy="4724400"/>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7"/>
          <p:cNvSpPr>
            <a:spLocks noGrp="1"/>
          </p:cNvSpPr>
          <p:nvPr>
            <p:ph type="title"/>
          </p:nvPr>
        </p:nvSpPr>
        <p:spPr/>
        <p:txBody>
          <a:bodyPr/>
          <a:lstStyle/>
          <a:p>
            <a:pPr eaLnBrk="1" hangingPunct="1"/>
            <a:r>
              <a:rPr lang="en-AU" dirty="0" smtClean="0">
                <a:solidFill>
                  <a:srgbClr val="17375E"/>
                </a:solidFill>
                <a:ea typeface="ＭＳ Ｐゴシック" pitchFamily="-83" charset="-128"/>
                <a:cs typeface="ＭＳ Ｐゴシック" pitchFamily="-83" charset="-128"/>
              </a:rPr>
              <a:t>Plug the Hole in ED</a:t>
            </a:r>
          </a:p>
        </p:txBody>
      </p:sp>
      <p:sp>
        <p:nvSpPr>
          <p:cNvPr id="34819" name="Content Placeholder 8"/>
          <p:cNvSpPr>
            <a:spLocks noGrp="1"/>
          </p:cNvSpPr>
          <p:nvPr>
            <p:ph idx="1"/>
          </p:nvPr>
        </p:nvSpPr>
        <p:spPr>
          <a:xfrm>
            <a:off x="457200" y="1601788"/>
            <a:ext cx="8229600" cy="4491037"/>
          </a:xfrm>
        </p:spPr>
        <p:txBody>
          <a:bodyPr/>
          <a:lstStyle/>
          <a:p>
            <a:r>
              <a:rPr lang="en-AU" sz="2800" dirty="0" smtClean="0">
                <a:ea typeface="ＭＳ Ｐゴシック" pitchFamily="-83" charset="-128"/>
                <a:cs typeface="ＭＳ Ｐゴシック" pitchFamily="-83" charset="-128"/>
              </a:rPr>
              <a:t>Direct pressure and elevation</a:t>
            </a:r>
          </a:p>
          <a:p>
            <a:r>
              <a:rPr lang="en-AU" sz="2800" dirty="0" smtClean="0">
                <a:ea typeface="ＭＳ Ｐゴシック" pitchFamily="-83" charset="-128"/>
                <a:cs typeface="ＭＳ Ｐゴシック" pitchFamily="-83" charset="-128"/>
              </a:rPr>
              <a:t>Pressure bandage </a:t>
            </a:r>
          </a:p>
          <a:p>
            <a:r>
              <a:rPr lang="en-AU" sz="2800" dirty="0" smtClean="0">
                <a:ea typeface="ＭＳ Ｐゴシック" pitchFamily="-83" charset="-128"/>
                <a:cs typeface="ＭＳ Ｐゴシック" pitchFamily="-83" charset="-128"/>
              </a:rPr>
              <a:t>Tourniquet application</a:t>
            </a:r>
          </a:p>
          <a:p>
            <a:r>
              <a:rPr lang="en-AU" sz="2800" dirty="0" smtClean="0">
                <a:ea typeface="ＭＳ Ｐゴシック" pitchFamily="-83" charset="-128"/>
                <a:cs typeface="ＭＳ Ｐゴシック" pitchFamily="-83" charset="-128"/>
              </a:rPr>
              <a:t>Pelvic binder</a:t>
            </a:r>
          </a:p>
          <a:p>
            <a:r>
              <a:rPr lang="en-AU" sz="2800" dirty="0" smtClean="0">
                <a:ea typeface="ＭＳ Ｐゴシック" pitchFamily="-83" charset="-128"/>
                <a:cs typeface="ＭＳ Ｐゴシック" pitchFamily="-83" charset="-128"/>
              </a:rPr>
              <a:t>Splint limb fractures</a:t>
            </a:r>
          </a:p>
          <a:p>
            <a:endParaRPr lang="en-AU" sz="2800" dirty="0" smtClean="0">
              <a:ea typeface="ＭＳ Ｐゴシック" pitchFamily="-83" charset="-128"/>
              <a:cs typeface="ＭＳ Ｐゴシック" pitchFamily="-83" charset="-128"/>
            </a:endParaRPr>
          </a:p>
        </p:txBody>
      </p:sp>
      <p:sp>
        <p:nvSpPr>
          <p:cNvPr id="34820" name="Footer Placeholder 6"/>
          <p:cNvSpPr>
            <a:spLocks noGrp="1"/>
          </p:cNvSpPr>
          <p:nvPr>
            <p:ph type="ftr" sz="quarter" idx="11"/>
          </p:nvPr>
        </p:nvSpPr>
        <p:spPr bwMode="auto">
          <a:xfrm>
            <a:off x="6732588" y="6524625"/>
            <a:ext cx="2160587" cy="217488"/>
          </a:xfrm>
          <a:noFill/>
          <a:ln>
            <a:miter lim="800000"/>
            <a:headEnd/>
            <a:tailEnd/>
          </a:ln>
        </p:spPr>
        <p:txBody>
          <a:bodyPr/>
          <a:lstStyle/>
          <a:p>
            <a:pPr algn="l"/>
            <a:r>
              <a:rPr lang="en-AU" smtClean="0">
                <a:latin typeface="Calibri" pitchFamily="-83" charset="0"/>
                <a:ea typeface="ＭＳ Ｐゴシック" pitchFamily="-83" charset="-128"/>
                <a:cs typeface="ＭＳ Ｐゴシック" pitchFamily="-83" charset="-128"/>
              </a:rPr>
              <a:t>© Health Workforce Australia</a:t>
            </a:r>
          </a:p>
        </p:txBody>
      </p:sp>
      <p:sp>
        <p:nvSpPr>
          <p:cNvPr id="34821" name="Date Placeholder 1"/>
          <p:cNvSpPr>
            <a:spLocks noGrp="1"/>
          </p:cNvSpPr>
          <p:nvPr>
            <p:ph type="dt" sz="quarter" idx="10"/>
          </p:nvPr>
        </p:nvSpPr>
        <p:spPr bwMode="auto">
          <a:xfrm>
            <a:off x="241300" y="6473825"/>
            <a:ext cx="946150" cy="339725"/>
          </a:xfrm>
          <a:noFill/>
          <a:ln>
            <a:miter lim="800000"/>
            <a:headEnd/>
            <a:tailEnd/>
          </a:ln>
        </p:spPr>
        <p:txBody>
          <a:bodyPr/>
          <a:lstStyle/>
          <a:p>
            <a:fld id="{7BB88D74-EC80-F64E-9549-FBD10C052289}"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p:txBody>
          <a:bodyPr/>
          <a:lstStyle/>
          <a:p>
            <a:pPr eaLnBrk="1" hangingPunct="1"/>
            <a:r>
              <a:rPr lang="en-AU" dirty="0" smtClean="0">
                <a:solidFill>
                  <a:srgbClr val="17375E"/>
                </a:solidFill>
                <a:ea typeface="ＭＳ Ｐゴシック" pitchFamily="-83" charset="-128"/>
                <a:cs typeface="ＭＳ Ｐゴシック" pitchFamily="-83" charset="-128"/>
              </a:rPr>
              <a:t>Avoid the Lethal Triad</a:t>
            </a:r>
          </a:p>
        </p:txBody>
      </p:sp>
      <p:sp>
        <p:nvSpPr>
          <p:cNvPr id="36867" name="Content Placeholder 8"/>
          <p:cNvSpPr>
            <a:spLocks noGrp="1"/>
          </p:cNvSpPr>
          <p:nvPr>
            <p:ph idx="1"/>
          </p:nvPr>
        </p:nvSpPr>
        <p:spPr>
          <a:xfrm>
            <a:off x="457200" y="1601788"/>
            <a:ext cx="8229600" cy="4491037"/>
          </a:xfrm>
        </p:spPr>
        <p:txBody>
          <a:bodyPr/>
          <a:lstStyle/>
          <a:p>
            <a:r>
              <a:rPr lang="en-AU" sz="2800" dirty="0" err="1" smtClean="0">
                <a:ea typeface="ＭＳ Ｐゴシック" pitchFamily="-83" charset="-128"/>
                <a:cs typeface="ＭＳ Ｐゴシック" pitchFamily="-83" charset="-128"/>
              </a:rPr>
              <a:t>Acidaemia</a:t>
            </a:r>
            <a:endParaRPr lang="en-AU" sz="2800" dirty="0" smtClean="0">
              <a:ea typeface="ＭＳ Ｐゴシック" pitchFamily="-83" charset="-128"/>
              <a:cs typeface="ＭＳ Ｐゴシック" pitchFamily="-83" charset="-128"/>
            </a:endParaRPr>
          </a:p>
          <a:p>
            <a:pPr lvl="1"/>
            <a:r>
              <a:rPr lang="en-AU" sz="2400" dirty="0" smtClean="0"/>
              <a:t>Improve perfusion</a:t>
            </a:r>
          </a:p>
          <a:p>
            <a:r>
              <a:rPr lang="en-AU" sz="2800" dirty="0" smtClean="0">
                <a:ea typeface="ＭＳ Ｐゴシック" pitchFamily="-83" charset="-128"/>
                <a:cs typeface="ＭＳ Ｐゴシック" pitchFamily="-83" charset="-128"/>
              </a:rPr>
              <a:t>Hypothermia</a:t>
            </a:r>
          </a:p>
          <a:p>
            <a:pPr lvl="1"/>
            <a:r>
              <a:rPr lang="en-AU" sz="2400" dirty="0" smtClean="0"/>
              <a:t>Keep warm – fluids, blankets, external heaters</a:t>
            </a:r>
          </a:p>
          <a:p>
            <a:r>
              <a:rPr lang="en-AU" sz="2800" dirty="0" smtClean="0">
                <a:ea typeface="ＭＳ Ｐゴシック" pitchFamily="-83" charset="-128"/>
                <a:cs typeface="ＭＳ Ｐゴシック" pitchFamily="-83" charset="-128"/>
              </a:rPr>
              <a:t>Coagulopathy</a:t>
            </a:r>
          </a:p>
          <a:p>
            <a:pPr lvl="1"/>
            <a:r>
              <a:rPr lang="en-AU" sz="2400" dirty="0" smtClean="0"/>
              <a:t>Avoid </a:t>
            </a:r>
            <a:r>
              <a:rPr lang="en-AU" sz="2400" dirty="0" err="1" smtClean="0"/>
              <a:t>acidaemia</a:t>
            </a:r>
            <a:r>
              <a:rPr lang="en-AU" sz="2400" dirty="0" smtClean="0"/>
              <a:t> and hypothermia</a:t>
            </a:r>
          </a:p>
          <a:p>
            <a:pPr lvl="1"/>
            <a:r>
              <a:rPr lang="en-AU" sz="2400" dirty="0" smtClean="0"/>
              <a:t>Replace coagulation factors</a:t>
            </a:r>
          </a:p>
          <a:p>
            <a:pPr lvl="1"/>
            <a:r>
              <a:rPr lang="en-AU" sz="2400" dirty="0" smtClean="0"/>
              <a:t>Stop the bleeding</a:t>
            </a:r>
          </a:p>
        </p:txBody>
      </p:sp>
      <p:sp>
        <p:nvSpPr>
          <p:cNvPr id="36868" name="Footer Placeholder 6"/>
          <p:cNvSpPr>
            <a:spLocks noGrp="1"/>
          </p:cNvSpPr>
          <p:nvPr>
            <p:ph type="ftr" sz="quarter" idx="11"/>
          </p:nvPr>
        </p:nvSpPr>
        <p:spPr bwMode="auto">
          <a:xfrm>
            <a:off x="6732588" y="6524625"/>
            <a:ext cx="2160587" cy="217488"/>
          </a:xfrm>
          <a:noFill/>
          <a:ln>
            <a:miter lim="800000"/>
            <a:headEnd/>
            <a:tailEnd/>
          </a:ln>
        </p:spPr>
        <p:txBody>
          <a:bodyPr/>
          <a:lstStyle/>
          <a:p>
            <a:pPr algn="l"/>
            <a:r>
              <a:rPr lang="en-AU" smtClean="0">
                <a:latin typeface="Calibri" pitchFamily="-83" charset="0"/>
                <a:ea typeface="ＭＳ Ｐゴシック" pitchFamily="-83" charset="-128"/>
                <a:cs typeface="ＭＳ Ｐゴシック" pitchFamily="-83" charset="-128"/>
              </a:rPr>
              <a:t>© Health Workforce Australia</a:t>
            </a:r>
          </a:p>
        </p:txBody>
      </p:sp>
      <p:sp>
        <p:nvSpPr>
          <p:cNvPr id="36869" name="Date Placeholder 1"/>
          <p:cNvSpPr>
            <a:spLocks noGrp="1"/>
          </p:cNvSpPr>
          <p:nvPr>
            <p:ph type="dt" sz="quarter" idx="10"/>
          </p:nvPr>
        </p:nvSpPr>
        <p:spPr bwMode="auto">
          <a:xfrm>
            <a:off x="241300" y="6473825"/>
            <a:ext cx="946150" cy="339725"/>
          </a:xfrm>
          <a:noFill/>
          <a:ln>
            <a:miter lim="800000"/>
            <a:headEnd/>
            <a:tailEnd/>
          </a:ln>
        </p:spPr>
        <p:txBody>
          <a:bodyPr/>
          <a:lstStyle/>
          <a:p>
            <a:fld id="{9D91FAEF-B24D-094F-BC61-131EE53D5412}"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7"/>
          <p:cNvSpPr>
            <a:spLocks noGrp="1"/>
          </p:cNvSpPr>
          <p:nvPr>
            <p:ph type="title"/>
          </p:nvPr>
        </p:nvSpPr>
        <p:spPr/>
        <p:txBody>
          <a:bodyPr/>
          <a:lstStyle/>
          <a:p>
            <a:pPr eaLnBrk="1" hangingPunct="1"/>
            <a:r>
              <a:rPr lang="en-AU" sz="4000" smtClean="0">
                <a:ea typeface="ＭＳ Ｐゴシック" pitchFamily="-83" charset="-128"/>
                <a:cs typeface="ＭＳ Ｐゴシック" pitchFamily="-83" charset="-128"/>
              </a:rPr>
              <a:t>Massive transfusion</a:t>
            </a:r>
          </a:p>
        </p:txBody>
      </p:sp>
      <p:sp>
        <p:nvSpPr>
          <p:cNvPr id="38915" name="Date Placeholder 1"/>
          <p:cNvSpPr>
            <a:spLocks noGrp="1"/>
          </p:cNvSpPr>
          <p:nvPr>
            <p:ph type="dt" sz="quarter" idx="10"/>
          </p:nvPr>
        </p:nvSpPr>
        <p:spPr bwMode="auto">
          <a:noFill/>
          <a:ln>
            <a:miter lim="800000"/>
            <a:headEnd/>
            <a:tailEnd/>
          </a:ln>
        </p:spPr>
        <p:txBody>
          <a:bodyPr/>
          <a:lstStyle/>
          <a:p>
            <a:fld id="{9BFE973F-BDC1-1445-8F35-74B77F8AF467}"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38916" name="Footer Placeholder 6"/>
          <p:cNvSpPr>
            <a:spLocks noGrp="1"/>
          </p:cNvSpPr>
          <p:nvPr>
            <p:ph type="ftr" sz="quarter" idx="11"/>
          </p:nvPr>
        </p:nvSpPr>
        <p:spPr bwMode="auto">
          <a:noFill/>
          <a:ln>
            <a:miter lim="800000"/>
            <a:headEnd/>
            <a:tailEnd/>
          </a:ln>
        </p:spPr>
        <p:txBody>
          <a:bodyPr/>
          <a:lstStyle/>
          <a:p>
            <a:r>
              <a:rPr lang="en-AU" smtClean="0">
                <a:latin typeface="Calibri" pitchFamily="-83" charset="0"/>
                <a:ea typeface="ＭＳ Ｐゴシック" pitchFamily="-83" charset="-128"/>
                <a:cs typeface="ＭＳ Ｐゴシック" pitchFamily="-83" charset="-128"/>
              </a:rPr>
              <a:t>© Health Workforce Australia</a:t>
            </a:r>
          </a:p>
        </p:txBody>
      </p:sp>
      <p:pic>
        <p:nvPicPr>
          <p:cNvPr id="38917" name="Content Placeholder 6"/>
          <p:cNvPicPr>
            <a:picLocks noGrp="1" noChangeAspect="1"/>
          </p:cNvPicPr>
          <p:nvPr>
            <p:ph sz="half" idx="1"/>
          </p:nvPr>
        </p:nvPicPr>
        <p:blipFill>
          <a:blip r:embed="rId3"/>
          <a:srcRect/>
          <a:stretch>
            <a:fillRect/>
          </a:stretch>
        </p:blipFill>
        <p:spPr>
          <a:xfrm>
            <a:off x="1554163" y="1800225"/>
            <a:ext cx="1844675" cy="4125913"/>
          </a:xfrm>
        </p:spPr>
      </p:pic>
      <p:pic>
        <p:nvPicPr>
          <p:cNvPr id="38918" name="Content Placeholder 5"/>
          <p:cNvPicPr>
            <a:picLocks noGrp="1" noChangeAspect="1"/>
          </p:cNvPicPr>
          <p:nvPr>
            <p:ph sz="half" idx="2"/>
          </p:nvPr>
        </p:nvPicPr>
        <p:blipFill>
          <a:blip r:embed="rId4"/>
          <a:srcRect/>
          <a:stretch>
            <a:fillRect/>
          </a:stretch>
        </p:blipFill>
        <p:spPr>
          <a:xfrm>
            <a:off x="4716463" y="2400300"/>
            <a:ext cx="3902075" cy="2925763"/>
          </a:xfrm>
        </p:spPr>
      </p:pic>
      <p:pic>
        <p:nvPicPr>
          <p:cNvPr id="8" name="Picture 7"/>
          <p:cNvPicPr>
            <a:picLocks noChangeAspect="1"/>
          </p:cNvPicPr>
          <p:nvPr/>
        </p:nvPicPr>
        <p:blipFill>
          <a:blip r:embed="rId5"/>
          <a:stretch>
            <a:fillRect/>
          </a:stretch>
        </p:blipFill>
        <p:spPr>
          <a:xfrm>
            <a:off x="1763713" y="2708275"/>
            <a:ext cx="1800225" cy="18002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5508625" y="2708275"/>
            <a:ext cx="1973263" cy="1800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6"/>
          <p:cNvSpPr>
            <a:spLocks noGrp="1"/>
          </p:cNvSpPr>
          <p:nvPr>
            <p:ph type="ftr" sz="quarter" idx="11"/>
          </p:nvPr>
        </p:nvSpPr>
        <p:spPr bwMode="auto">
          <a:xfrm>
            <a:off x="6732588" y="6524625"/>
            <a:ext cx="2160587" cy="217488"/>
          </a:xfrm>
          <a:noFill/>
          <a:ln>
            <a:miter lim="800000"/>
            <a:headEnd/>
            <a:tailEnd/>
          </a:ln>
        </p:spPr>
        <p:txBody>
          <a:bodyPr/>
          <a:lstStyle/>
          <a:p>
            <a:pPr algn="l"/>
            <a:r>
              <a:rPr lang="en-AU" smtClean="0">
                <a:latin typeface="Calibri" pitchFamily="-83" charset="0"/>
                <a:ea typeface="ＭＳ Ｐゴシック" pitchFamily="-83" charset="-128"/>
                <a:cs typeface="ＭＳ Ｐゴシック" pitchFamily="-83" charset="-128"/>
              </a:rPr>
              <a:t>© Health Workforce Australia</a:t>
            </a:r>
          </a:p>
        </p:txBody>
      </p:sp>
      <p:sp>
        <p:nvSpPr>
          <p:cNvPr id="40963" name="Date Placeholder 1"/>
          <p:cNvSpPr>
            <a:spLocks noGrp="1"/>
          </p:cNvSpPr>
          <p:nvPr>
            <p:ph type="dt" sz="quarter" idx="10"/>
          </p:nvPr>
        </p:nvSpPr>
        <p:spPr bwMode="auto">
          <a:xfrm>
            <a:off x="241300" y="6473825"/>
            <a:ext cx="946150" cy="339725"/>
          </a:xfrm>
          <a:noFill/>
          <a:ln>
            <a:miter lim="800000"/>
            <a:headEnd/>
            <a:tailEnd/>
          </a:ln>
        </p:spPr>
        <p:txBody>
          <a:bodyPr/>
          <a:lstStyle/>
          <a:p>
            <a:fld id="{17AC3503-3FFE-B94F-824F-6E17C734DD7D}"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40964" name="Title 7"/>
          <p:cNvSpPr>
            <a:spLocks noGrp="1"/>
          </p:cNvSpPr>
          <p:nvPr>
            <p:ph type="title"/>
          </p:nvPr>
        </p:nvSpPr>
        <p:spPr/>
        <p:txBody>
          <a:bodyPr/>
          <a:lstStyle/>
          <a:p>
            <a:pPr eaLnBrk="1" hangingPunct="1"/>
            <a:r>
              <a:rPr lang="en-AU" sz="4000" smtClean="0">
                <a:ea typeface="ＭＳ Ｐゴシック" pitchFamily="-83" charset="-128"/>
                <a:cs typeface="ＭＳ Ｐゴシック" pitchFamily="-83" charset="-128"/>
              </a:rPr>
              <a:t>Massive transfusion</a:t>
            </a:r>
          </a:p>
        </p:txBody>
      </p:sp>
      <p:pic>
        <p:nvPicPr>
          <p:cNvPr id="40965" name="Picture 5" descr="MTP.tiff"/>
          <p:cNvPicPr>
            <a:picLocks noChangeAspect="1"/>
          </p:cNvPicPr>
          <p:nvPr/>
        </p:nvPicPr>
        <p:blipFill>
          <a:blip r:embed="rId3"/>
          <a:srcRect/>
          <a:stretch>
            <a:fillRect/>
          </a:stretch>
        </p:blipFill>
        <p:spPr bwMode="auto">
          <a:xfrm>
            <a:off x="0" y="6350"/>
            <a:ext cx="9144000" cy="6275388"/>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p:cNvSpPr>
            <a:spLocks noGrp="1"/>
          </p:cNvSpPr>
          <p:nvPr>
            <p:ph type="title"/>
          </p:nvPr>
        </p:nvSpPr>
        <p:spPr/>
        <p:txBody>
          <a:bodyPr/>
          <a:lstStyle/>
          <a:p>
            <a:pPr eaLnBrk="1" hangingPunct="1"/>
            <a:r>
              <a:rPr lang="en-AU" sz="4000" smtClean="0">
                <a:ea typeface="ＭＳ Ｐゴシック" pitchFamily="-83" charset="-128"/>
                <a:cs typeface="ＭＳ Ｐゴシック" pitchFamily="-83" charset="-128"/>
              </a:rPr>
              <a:t>Damage control surgery</a:t>
            </a:r>
          </a:p>
        </p:txBody>
      </p:sp>
      <p:sp>
        <p:nvSpPr>
          <p:cNvPr id="9" name="Content Placeholder 8"/>
          <p:cNvSpPr>
            <a:spLocks noGrp="1"/>
          </p:cNvSpPr>
          <p:nvPr>
            <p:ph idx="1"/>
          </p:nvPr>
        </p:nvSpPr>
        <p:spPr/>
        <p:txBody>
          <a:bodyPr/>
          <a:lstStyle/>
          <a:p>
            <a:r>
              <a:rPr lang="en-AU" sz="2800" dirty="0" smtClean="0">
                <a:ea typeface="ＭＳ Ｐゴシック" pitchFamily="-83" charset="-128"/>
                <a:cs typeface="ＭＳ Ｐゴシック" pitchFamily="-83" charset="-128"/>
              </a:rPr>
              <a:t>Early surgery but not definitive operation</a:t>
            </a:r>
          </a:p>
          <a:p>
            <a:r>
              <a:rPr lang="en-AU" sz="2800" dirty="0" smtClean="0">
                <a:ea typeface="ＭＳ Ｐゴシック" pitchFamily="-83" charset="-128"/>
                <a:cs typeface="ＭＳ Ｐゴシック" pitchFamily="-83" charset="-128"/>
              </a:rPr>
              <a:t>Control haemorrhage and prevent peritoneal soiling</a:t>
            </a:r>
          </a:p>
          <a:p>
            <a:r>
              <a:rPr lang="en-AU" sz="2800" dirty="0" smtClean="0">
                <a:ea typeface="ＭＳ Ｐゴシック" pitchFamily="-83" charset="-128"/>
                <a:cs typeface="ＭＳ Ｐゴシック" pitchFamily="-83" charset="-128"/>
              </a:rPr>
              <a:t>Temporary abdominal closure</a:t>
            </a:r>
          </a:p>
          <a:p>
            <a:endParaRPr lang="en-AU" sz="2800" dirty="0" smtClean="0">
              <a:ea typeface="ＭＳ Ｐゴシック" pitchFamily="-83" charset="-128"/>
              <a:cs typeface="ＭＳ Ｐゴシック" pitchFamily="-83" charset="-128"/>
            </a:endParaRPr>
          </a:p>
          <a:p>
            <a:r>
              <a:rPr lang="en-AU" sz="2800" dirty="0" smtClean="0">
                <a:ea typeface="ＭＳ Ｐゴシック" pitchFamily="-83" charset="-128"/>
                <a:cs typeface="ＭＳ Ｐゴシック" pitchFamily="-83" charset="-128"/>
              </a:rPr>
              <a:t>Control hypothermia, </a:t>
            </a:r>
            <a:r>
              <a:rPr lang="en-AU" sz="2800" dirty="0" err="1" smtClean="0">
                <a:ea typeface="ＭＳ Ｐゴシック" pitchFamily="-83" charset="-128"/>
                <a:cs typeface="ＭＳ Ｐゴシック" pitchFamily="-83" charset="-128"/>
              </a:rPr>
              <a:t>coagulopathy</a:t>
            </a:r>
            <a:r>
              <a:rPr lang="en-AU" sz="2800" dirty="0" smtClean="0">
                <a:ea typeface="ＭＳ Ｐゴシック" pitchFamily="-83" charset="-128"/>
                <a:cs typeface="ＭＳ Ｐゴシック" pitchFamily="-83" charset="-128"/>
              </a:rPr>
              <a:t> and acidosis</a:t>
            </a:r>
          </a:p>
          <a:p>
            <a:endParaRPr lang="en-AU" sz="2800" dirty="0" smtClean="0">
              <a:ea typeface="ＭＳ Ｐゴシック" pitchFamily="-83" charset="-128"/>
              <a:cs typeface="ＭＳ Ｐゴシック" pitchFamily="-83" charset="-128"/>
            </a:endParaRPr>
          </a:p>
          <a:p>
            <a:r>
              <a:rPr lang="en-AU" sz="2800" dirty="0" smtClean="0">
                <a:ea typeface="ＭＳ Ｐゴシック" pitchFamily="-83" charset="-128"/>
                <a:cs typeface="ＭＳ Ｐゴシック" pitchFamily="-83" charset="-128"/>
              </a:rPr>
              <a:t>Definitive surgery with abdominal closure</a:t>
            </a:r>
          </a:p>
          <a:p>
            <a:r>
              <a:rPr lang="en-AU" sz="2800" dirty="0" smtClean="0">
                <a:ea typeface="ＭＳ Ｐゴシック" pitchFamily="-83" charset="-128"/>
                <a:cs typeface="ＭＳ Ｐゴシック" pitchFamily="-83" charset="-128"/>
              </a:rPr>
              <a:t>&lt;72 hours after original Damage Control Surgery</a:t>
            </a:r>
          </a:p>
          <a:p>
            <a:endParaRPr lang="en-AU" sz="2800" dirty="0" smtClean="0">
              <a:ea typeface="ＭＳ Ｐゴシック" pitchFamily="-83" charset="-128"/>
              <a:cs typeface="ＭＳ Ｐゴシック" pitchFamily="-83" charset="-128"/>
            </a:endParaRPr>
          </a:p>
          <a:p>
            <a:endParaRPr lang="en-AU" sz="2800" dirty="0" smtClean="0">
              <a:ea typeface="ＭＳ Ｐゴシック" pitchFamily="-83" charset="-128"/>
              <a:cs typeface="ＭＳ Ｐゴシック" pitchFamily="-83" charset="-128"/>
            </a:endParaRPr>
          </a:p>
        </p:txBody>
      </p:sp>
      <p:sp>
        <p:nvSpPr>
          <p:cNvPr id="43012" name="Date Placeholder 1"/>
          <p:cNvSpPr>
            <a:spLocks noGrp="1"/>
          </p:cNvSpPr>
          <p:nvPr>
            <p:ph type="dt" sz="quarter" idx="10"/>
          </p:nvPr>
        </p:nvSpPr>
        <p:spPr bwMode="auto">
          <a:noFill/>
          <a:ln>
            <a:miter lim="800000"/>
            <a:headEnd/>
            <a:tailEnd/>
          </a:ln>
        </p:spPr>
        <p:txBody>
          <a:bodyPr/>
          <a:lstStyle/>
          <a:p>
            <a:fld id="{28F31275-DC76-514A-AAF0-FCF167C8F19E}"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43013" name="Footer Placeholder 6"/>
          <p:cNvSpPr>
            <a:spLocks noGrp="1"/>
          </p:cNvSpPr>
          <p:nvPr>
            <p:ph type="ftr" sz="quarter" idx="11"/>
          </p:nvPr>
        </p:nvSpPr>
        <p:spPr bwMode="auto">
          <a:noFill/>
          <a:ln>
            <a:miter lim="800000"/>
            <a:headEnd/>
            <a:tailEnd/>
          </a:ln>
        </p:spPr>
        <p:txBody>
          <a:bodyPr/>
          <a:lstStyle/>
          <a:p>
            <a:r>
              <a:rPr lang="en-AU" smtClean="0">
                <a:latin typeface="Calibri" pitchFamily="-83" charset="0"/>
                <a:ea typeface="ＭＳ Ｐゴシック" pitchFamily="-83" charset="-128"/>
                <a:cs typeface="ＭＳ Ｐゴシック" pitchFamily="-83" charset="-128"/>
              </a:rPr>
              <a:t>© Health Workforce Australia</a:t>
            </a:r>
          </a:p>
        </p:txBody>
      </p:sp>
      <p:sp>
        <p:nvSpPr>
          <p:cNvPr id="5" name="Down Arrow 4"/>
          <p:cNvSpPr/>
          <p:nvPr/>
        </p:nvSpPr>
        <p:spPr>
          <a:xfrm>
            <a:off x="4211638" y="3068638"/>
            <a:ext cx="720725" cy="647700"/>
          </a:xfrm>
          <a:prstGeom prst="downArrow">
            <a:avLst/>
          </a:prstGeom>
          <a:solidFill>
            <a:srgbClr val="2038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0" name="Down Arrow 9"/>
          <p:cNvSpPr/>
          <p:nvPr/>
        </p:nvSpPr>
        <p:spPr>
          <a:xfrm>
            <a:off x="4211638" y="4149725"/>
            <a:ext cx="720725" cy="647700"/>
          </a:xfrm>
          <a:prstGeom prst="downArrow">
            <a:avLst/>
          </a:prstGeom>
          <a:solidFill>
            <a:srgbClr val="2038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 name="TextBox 2"/>
          <p:cNvSpPr txBox="1">
            <a:spLocks noChangeArrowheads="1"/>
          </p:cNvSpPr>
          <p:nvPr/>
        </p:nvSpPr>
        <p:spPr bwMode="auto">
          <a:xfrm>
            <a:off x="5076825" y="3068638"/>
            <a:ext cx="2008432" cy="523220"/>
          </a:xfrm>
          <a:prstGeom prst="rect">
            <a:avLst/>
          </a:prstGeom>
          <a:noFill/>
          <a:ln w="9525">
            <a:noFill/>
            <a:miter lim="800000"/>
            <a:headEnd/>
            <a:tailEnd/>
          </a:ln>
        </p:spPr>
        <p:txBody>
          <a:bodyPr wrap="none">
            <a:prstTxWarp prst="textNoShape">
              <a:avLst/>
            </a:prstTxWarp>
            <a:spAutoFit/>
          </a:bodyPr>
          <a:lstStyle/>
          <a:p>
            <a:r>
              <a:rPr lang="en-AU" sz="2800" dirty="0" smtClean="0"/>
              <a:t>ICU/Transfer</a:t>
            </a:r>
            <a:endParaRPr lang="en-AU" sz="2800" dirty="0"/>
          </a:p>
        </p:txBody>
      </p:sp>
      <p:sp>
        <p:nvSpPr>
          <p:cNvPr id="11" name="TextBox 10"/>
          <p:cNvSpPr txBox="1">
            <a:spLocks noChangeArrowheads="1"/>
          </p:cNvSpPr>
          <p:nvPr/>
        </p:nvSpPr>
        <p:spPr bwMode="auto">
          <a:xfrm>
            <a:off x="5076825" y="4149725"/>
            <a:ext cx="2847975" cy="522288"/>
          </a:xfrm>
          <a:prstGeom prst="rect">
            <a:avLst/>
          </a:prstGeom>
          <a:noFill/>
          <a:ln w="9525">
            <a:noFill/>
            <a:miter lim="800000"/>
            <a:headEnd/>
            <a:tailEnd/>
          </a:ln>
        </p:spPr>
        <p:txBody>
          <a:bodyPr wrap="none">
            <a:prstTxWarp prst="textNoShape">
              <a:avLst/>
            </a:prstTxWarp>
            <a:spAutoFit/>
          </a:bodyPr>
          <a:lstStyle/>
          <a:p>
            <a:r>
              <a:rPr lang="en-AU" sz="2800"/>
              <a:t>Operating Theatre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animBg="1"/>
      <p:bldP spid="10" grpId="0" animBg="1"/>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pitchFamily="-83" charset="-128"/>
                <a:cs typeface="ＭＳ Ｐゴシック" pitchFamily="-83" charset="-128"/>
              </a:rPr>
              <a:t>Scenario</a:t>
            </a:r>
          </a:p>
        </p:txBody>
      </p:sp>
      <p:sp>
        <p:nvSpPr>
          <p:cNvPr id="45059" name="Content Placeholder 2"/>
          <p:cNvSpPr>
            <a:spLocks noGrp="1"/>
          </p:cNvSpPr>
          <p:nvPr>
            <p:ph idx="1"/>
          </p:nvPr>
        </p:nvSpPr>
        <p:spPr/>
        <p:txBody>
          <a:bodyPr/>
          <a:lstStyle/>
          <a:p>
            <a:r>
              <a:rPr lang="en-US" smtClean="0">
                <a:ea typeface="ＭＳ Ｐゴシック" pitchFamily="-83" charset="-128"/>
                <a:cs typeface="ＭＳ Ｐゴシック" pitchFamily="-83" charset="-128"/>
              </a:rPr>
              <a:t>Nicole Kidman</a:t>
            </a:r>
          </a:p>
          <a:p>
            <a:pPr>
              <a:buFont typeface="Arial" pitchFamily="-83" charset="0"/>
              <a:buNone/>
            </a:pPr>
            <a:r>
              <a:rPr lang="en-US" smtClean="0">
                <a:ea typeface="ＭＳ Ｐゴシック" pitchFamily="-83" charset="-128"/>
                <a:cs typeface="ＭＳ Ｐゴシック" pitchFamily="-83" charset="-128"/>
              </a:rPr>
              <a:t>	24 year old woman, kicked by her horse in the chest. She is now short of breath and in the resuscitation bay.</a:t>
            </a:r>
          </a:p>
        </p:txBody>
      </p:sp>
      <p:sp>
        <p:nvSpPr>
          <p:cNvPr id="45060" name="Date Placeholder 3"/>
          <p:cNvSpPr>
            <a:spLocks noGrp="1"/>
          </p:cNvSpPr>
          <p:nvPr>
            <p:ph type="dt" sz="quarter" idx="10"/>
          </p:nvPr>
        </p:nvSpPr>
        <p:spPr bwMode="auto">
          <a:xfrm>
            <a:off x="457200" y="6597352"/>
            <a:ext cx="874440" cy="196131"/>
          </a:xfrm>
          <a:noFill/>
          <a:ln>
            <a:miter lim="800000"/>
            <a:headEnd/>
            <a:tailEnd/>
          </a:ln>
        </p:spPr>
        <p:txBody>
          <a:bodyPr/>
          <a:lstStyle/>
          <a:p>
            <a:fld id="{6646E6CD-7AA4-CA49-B182-480FA448B4F2}" type="datetime6">
              <a:rPr lang="en-AU" smtClean="0">
                <a:latin typeface="Calibri" pitchFamily="-83" charset="0"/>
                <a:ea typeface="Arial" pitchFamily="-83" charset="0"/>
                <a:cs typeface="Arial" pitchFamily="-83" charset="0"/>
              </a:rPr>
              <a:t>November 12</a:t>
            </a:fld>
            <a:endParaRPr lang="en-AU" dirty="0" smtClean="0">
              <a:latin typeface="Calibri" pitchFamily="-83" charset="0"/>
              <a:ea typeface="Arial" pitchFamily="-83" charset="0"/>
              <a:cs typeface="Arial" pitchFamily="-83" charset="0"/>
            </a:endParaRPr>
          </a:p>
        </p:txBody>
      </p:sp>
      <p:sp>
        <p:nvSpPr>
          <p:cNvPr id="45061" name="Footer Placeholder 4"/>
          <p:cNvSpPr>
            <a:spLocks noGrp="1"/>
          </p:cNvSpPr>
          <p:nvPr>
            <p:ph type="ftr" sz="quarter" idx="11"/>
          </p:nvPr>
        </p:nvSpPr>
        <p:spPr bwMode="auto">
          <a:noFill/>
          <a:ln>
            <a:miter lim="800000"/>
            <a:headEnd/>
            <a:tailEnd/>
          </a:ln>
        </p:spPr>
        <p:txBody>
          <a:bodyPr/>
          <a:lstStyle/>
          <a:p>
            <a:r>
              <a:rPr lang="en-AU" smtClean="0">
                <a:latin typeface="Calibri" pitchFamily="-83" charset="0"/>
                <a:ea typeface="Arial" pitchFamily="-83" charset="0"/>
                <a:cs typeface="Arial" pitchFamily="-83" charset="0"/>
              </a:rPr>
              <a:t>© Health Workforce Australia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AU" sz="4000">
                <a:latin typeface="Arial" pitchFamily="-83" charset="0"/>
                <a:ea typeface="ＭＳ Ｐゴシック" pitchFamily="-83" charset="-128"/>
                <a:cs typeface="ＭＳ Ｐゴシック" pitchFamily="-83" charset="-128"/>
              </a:rPr>
              <a:t>In Summary</a:t>
            </a:r>
          </a:p>
        </p:txBody>
      </p:sp>
      <p:sp>
        <p:nvSpPr>
          <p:cNvPr id="46083" name="Vertical Text Placeholder 3"/>
          <p:cNvSpPr>
            <a:spLocks noGrp="1"/>
          </p:cNvSpPr>
          <p:nvPr>
            <p:ph idx="1"/>
          </p:nvPr>
        </p:nvSpPr>
        <p:spPr>
          <a:xfrm>
            <a:off x="457200" y="1600200"/>
            <a:ext cx="8229600" cy="4097338"/>
          </a:xfrm>
        </p:spPr>
        <p:txBody>
          <a:bodyPr>
            <a:normAutofit lnSpcReduction="10000"/>
          </a:bodyPr>
          <a:lstStyle/>
          <a:p>
            <a:r>
              <a:rPr lang="en-AU" sz="2800" dirty="0" smtClean="0">
                <a:latin typeface="Arial" pitchFamily="-83" charset="0"/>
                <a:ea typeface="ＭＳ Ｐゴシック" pitchFamily="-83" charset="-128"/>
                <a:cs typeface="ＭＳ Ｐゴシック" pitchFamily="-83" charset="-128"/>
              </a:rPr>
              <a:t>AcBCDE – structured approach to any trauma emergency</a:t>
            </a:r>
          </a:p>
          <a:p>
            <a:r>
              <a:rPr lang="en-AU" sz="2800" dirty="0" smtClean="0">
                <a:latin typeface="Arial" pitchFamily="-83" charset="0"/>
                <a:ea typeface="ＭＳ Ｐゴシック" pitchFamily="-83" charset="-128"/>
                <a:cs typeface="ＭＳ Ｐゴシック" pitchFamily="-83" charset="-128"/>
              </a:rPr>
              <a:t>Continually assess for trends in physiology</a:t>
            </a:r>
          </a:p>
          <a:p>
            <a:r>
              <a:rPr lang="en-AU" sz="2800" dirty="0" smtClean="0">
                <a:latin typeface="Arial" pitchFamily="-83" charset="0"/>
                <a:ea typeface="ＭＳ Ｐゴシック" pitchFamily="-83" charset="-128"/>
                <a:cs typeface="ＭＳ Ｐゴシック" pitchFamily="-83" charset="-128"/>
              </a:rPr>
              <a:t>Do not resuscitate to a “normal” blood pressure and give blood + products early – </a:t>
            </a:r>
            <a:r>
              <a:rPr lang="en-AU" sz="2800" b="1" dirty="0" smtClean="0">
                <a:latin typeface="Arial" pitchFamily="-83" charset="0"/>
                <a:ea typeface="ＭＳ Ｐゴシック" pitchFamily="-83" charset="-128"/>
                <a:cs typeface="ＭＳ Ｐゴシック" pitchFamily="-83" charset="-128"/>
              </a:rPr>
              <a:t>Hypotensive Resuscitation</a:t>
            </a:r>
          </a:p>
          <a:p>
            <a:r>
              <a:rPr lang="en-AU" sz="2800" dirty="0" smtClean="0">
                <a:latin typeface="Arial" pitchFamily="-83" charset="0"/>
                <a:ea typeface="ＭＳ Ｐゴシック" pitchFamily="-83" charset="-128"/>
                <a:cs typeface="ＭＳ Ｐゴシック" pitchFamily="-83" charset="-128"/>
              </a:rPr>
              <a:t>Know your hospital’s Massive Transfusion Protocol</a:t>
            </a:r>
          </a:p>
          <a:p>
            <a:r>
              <a:rPr lang="en-AU" sz="2800" dirty="0" smtClean="0">
                <a:latin typeface="Arial" pitchFamily="-83" charset="0"/>
                <a:ea typeface="ＭＳ Ｐゴシック" pitchFamily="-83" charset="-128"/>
                <a:cs typeface="ＭＳ Ｐゴシック" pitchFamily="-83" charset="-128"/>
              </a:rPr>
              <a:t>Early surgical intervention is a priority</a:t>
            </a:r>
          </a:p>
          <a:p>
            <a:endParaRPr lang="en-AU" sz="2800" dirty="0" smtClean="0">
              <a:latin typeface="Arial" pitchFamily="-83" charset="0"/>
              <a:ea typeface="ＭＳ Ｐゴシック" pitchFamily="-83" charset="-128"/>
              <a:cs typeface="ＭＳ Ｐゴシック" pitchFamily="-83" charset="-128"/>
            </a:endParaRPr>
          </a:p>
        </p:txBody>
      </p:sp>
      <p:sp>
        <p:nvSpPr>
          <p:cNvPr id="3" name="Date Placeholder 2"/>
          <p:cNvSpPr>
            <a:spLocks noGrp="1"/>
          </p:cNvSpPr>
          <p:nvPr>
            <p:ph type="dt" sz="half" idx="10"/>
          </p:nvPr>
        </p:nvSpPr>
        <p:spPr/>
        <p:txBody>
          <a:bodyPr/>
          <a:lstStyle/>
          <a:p>
            <a:fld id="{1CAB7A98-AC6C-AE46-921E-9CF4EF3C9690}" type="datetime6">
              <a:rPr lang="en-AU" smtClean="0"/>
              <a:t>November 12</a:t>
            </a:fld>
            <a:endParaRPr lang="en-AU"/>
          </a:p>
        </p:txBody>
      </p:sp>
      <p:sp>
        <p:nvSpPr>
          <p:cNvPr id="4" name="Footer Placeholder 3"/>
          <p:cNvSpPr>
            <a:spLocks noGrp="1"/>
          </p:cNvSpPr>
          <p:nvPr>
            <p:ph type="ftr" sz="quarter" idx="11"/>
          </p:nvPr>
        </p:nvSpPr>
        <p:spPr/>
        <p:txBody>
          <a:bodyPr/>
          <a:lstStyle/>
          <a:p>
            <a:r>
              <a:rPr lang="en-AU" smtClean="0"/>
              <a:t>© Health Workforce Australia</a:t>
            </a:r>
            <a:endParaRPr lang="en-AU"/>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smtClean="0">
                <a:ea typeface="ＭＳ Ｐゴシック" pitchFamily="-83" charset="-128"/>
                <a:cs typeface="ＭＳ Ｐゴシック" pitchFamily="-83" charset="-128"/>
              </a:rPr>
              <a:t>References</a:t>
            </a:r>
          </a:p>
        </p:txBody>
      </p:sp>
      <p:sp>
        <p:nvSpPr>
          <p:cNvPr id="3" name="Content Placeholder 2"/>
          <p:cNvSpPr>
            <a:spLocks noGrp="1"/>
          </p:cNvSpPr>
          <p:nvPr>
            <p:ph idx="1"/>
          </p:nvPr>
        </p:nvSpPr>
        <p:spPr>
          <a:xfrm>
            <a:off x="0" y="1447800"/>
            <a:ext cx="9144000" cy="4800600"/>
          </a:xfrm>
        </p:spPr>
        <p:txBody>
          <a:bodyPr>
            <a:normAutofit fontScale="47500" lnSpcReduction="20000"/>
          </a:bodyPr>
          <a:lstStyle/>
          <a:p>
            <a:pPr>
              <a:buFont typeface="Arial" pitchFamily="-84" charset="0"/>
              <a:buChar char="•"/>
              <a:defRPr/>
            </a:pPr>
            <a:r>
              <a:rPr lang="en-AU" dirty="0" smtClean="0"/>
              <a:t>Pascoe S, Lynch J. Adult trauma clinical practice guidelines, Management of hypovolaemic shock in the trauma patient. NSW Institute of Trauma and Injury Management 2007</a:t>
            </a:r>
          </a:p>
          <a:p>
            <a:pPr>
              <a:buFont typeface="Arial" pitchFamily="-84" charset="0"/>
              <a:buChar char="•"/>
              <a:defRPr/>
            </a:pPr>
            <a:r>
              <a:rPr lang="en-AU" dirty="0" err="1" smtClean="0"/>
              <a:t>Zehtabchi</a:t>
            </a:r>
            <a:r>
              <a:rPr lang="en-AU" dirty="0" smtClean="0"/>
              <a:t> S, </a:t>
            </a:r>
            <a:r>
              <a:rPr lang="en-AU" dirty="0" err="1" smtClean="0"/>
              <a:t>Nishijima</a:t>
            </a:r>
            <a:r>
              <a:rPr lang="en-AU" dirty="0" smtClean="0"/>
              <a:t> DK. Impact of Transfusion of Fresh-frozen Plasma and Packed Red Blood Cells in a 1:1 Ratio on Survival of Emergency Department Patients with Severe Trauma. Academic Emergency Medicine 2009; 16:371–378</a:t>
            </a:r>
          </a:p>
          <a:p>
            <a:pPr>
              <a:buFont typeface="Arial" pitchFamily="-84" charset="0"/>
              <a:buChar char="•"/>
              <a:defRPr/>
            </a:pPr>
            <a:r>
              <a:rPr lang="en-AU" dirty="0" err="1" smtClean="0"/>
              <a:t>Magnotti</a:t>
            </a:r>
            <a:r>
              <a:rPr lang="en-AU" dirty="0" smtClean="0"/>
              <a:t> LJ, </a:t>
            </a:r>
            <a:r>
              <a:rPr lang="en-AU" dirty="0" err="1" smtClean="0"/>
              <a:t>Zarzaur</a:t>
            </a:r>
            <a:r>
              <a:rPr lang="en-AU" dirty="0" smtClean="0"/>
              <a:t> BL, Fischer PE, Williams RF, Myers AL, </a:t>
            </a:r>
            <a:r>
              <a:rPr lang="en-AU" dirty="0" err="1" smtClean="0"/>
              <a:t>Bradburn</a:t>
            </a:r>
            <a:r>
              <a:rPr lang="en-AU" dirty="0" smtClean="0"/>
              <a:t> EH , </a:t>
            </a:r>
            <a:r>
              <a:rPr lang="en-AU" dirty="0" err="1" smtClean="0"/>
              <a:t>Fabian</a:t>
            </a:r>
            <a:r>
              <a:rPr lang="en-AU" dirty="0" smtClean="0"/>
              <a:t> TC, Croce MA. Improved Survival After </a:t>
            </a:r>
            <a:r>
              <a:rPr lang="en-AU" dirty="0" err="1" smtClean="0"/>
              <a:t>Hemostatic</a:t>
            </a:r>
            <a:r>
              <a:rPr lang="en-AU" dirty="0" smtClean="0"/>
              <a:t> Resuscitation: Does the Emperor Have No Clothes? J Trauma 2011;70: 97–102</a:t>
            </a:r>
          </a:p>
          <a:p>
            <a:pPr>
              <a:buFont typeface="Arial" pitchFamily="-84" charset="0"/>
              <a:buChar char="•"/>
              <a:defRPr/>
            </a:pPr>
            <a:r>
              <a:rPr lang="en-AU" dirty="0" err="1" smtClean="0"/>
              <a:t>Godiera</a:t>
            </a:r>
            <a:r>
              <a:rPr lang="en-AU" dirty="0" smtClean="0"/>
              <a:t> A, </a:t>
            </a:r>
            <a:r>
              <a:rPr lang="en-AU" dirty="0" err="1" smtClean="0"/>
              <a:t>Samamaa</a:t>
            </a:r>
            <a:r>
              <a:rPr lang="en-AU" dirty="0" smtClean="0"/>
              <a:t> C-M, </a:t>
            </a:r>
            <a:r>
              <a:rPr lang="en-AU" dirty="0" err="1" smtClean="0"/>
              <a:t>Susen</a:t>
            </a:r>
            <a:r>
              <a:rPr lang="en-AU" dirty="0" smtClean="0"/>
              <a:t> S. Plasma/platelets/red blood cell ratio in the management of the bleeding traumatized patient: does it matter? </a:t>
            </a:r>
            <a:r>
              <a:rPr lang="en-AU" dirty="0" err="1" smtClean="0"/>
              <a:t>Curr</a:t>
            </a:r>
            <a:r>
              <a:rPr lang="en-AU" dirty="0" smtClean="0"/>
              <a:t> </a:t>
            </a:r>
            <a:r>
              <a:rPr lang="en-AU" dirty="0" err="1" smtClean="0"/>
              <a:t>Opin</a:t>
            </a:r>
            <a:r>
              <a:rPr lang="en-AU" dirty="0" smtClean="0"/>
              <a:t> </a:t>
            </a:r>
            <a:r>
              <a:rPr lang="en-AU" dirty="0" err="1" smtClean="0"/>
              <a:t>Anesthesiol</a:t>
            </a:r>
            <a:r>
              <a:rPr lang="en-AU" dirty="0" smtClean="0"/>
              <a:t> 2012, 25:242–247</a:t>
            </a:r>
          </a:p>
          <a:p>
            <a:pPr>
              <a:buFont typeface="Arial" pitchFamily="-84" charset="0"/>
              <a:buChar char="•"/>
              <a:defRPr/>
            </a:pPr>
            <a:r>
              <a:rPr lang="en-AU" dirty="0" err="1" smtClean="0"/>
              <a:t>Chovanes</a:t>
            </a:r>
            <a:r>
              <a:rPr lang="en-AU" dirty="0" smtClean="0"/>
              <a:t> J, Cannon JW, Nunez TC. The Evolution of Damage Control Surgery. Surg </a:t>
            </a:r>
            <a:r>
              <a:rPr lang="en-AU" dirty="0" err="1" smtClean="0"/>
              <a:t>Clin</a:t>
            </a:r>
            <a:r>
              <a:rPr lang="en-AU" dirty="0" smtClean="0"/>
              <a:t> N Am 2012; 92: 859–875</a:t>
            </a:r>
          </a:p>
          <a:p>
            <a:pPr>
              <a:buFont typeface="Arial" pitchFamily="-84" charset="0"/>
              <a:buChar char="•"/>
              <a:defRPr/>
            </a:pPr>
            <a:r>
              <a:rPr lang="en-AU" dirty="0" err="1" smtClean="0"/>
              <a:t>Rossain</a:t>
            </a:r>
            <a:r>
              <a:rPr lang="en-AU" dirty="0" smtClean="0"/>
              <a:t> et al. Management of bleeding following major trauma: an updated European guideline Critical Care 2010, 14:R53</a:t>
            </a:r>
          </a:p>
          <a:p>
            <a:pPr>
              <a:buFont typeface="Arial" pitchFamily="-84" charset="0"/>
              <a:buChar char="•"/>
              <a:defRPr/>
            </a:pPr>
            <a:r>
              <a:rPr lang="en-AU" dirty="0" smtClean="0"/>
              <a:t>Curry et al. The acute management of traumatic haemorrhage: a systematic review. Critical Care 2011, 15:R92</a:t>
            </a:r>
          </a:p>
          <a:p>
            <a:pPr>
              <a:buFont typeface="Arial" pitchFamily="-84" charset="0"/>
              <a:buChar char="•"/>
              <a:defRPr/>
            </a:pPr>
            <a:r>
              <a:rPr lang="en-AU" dirty="0" smtClean="0"/>
              <a:t>CRASH-2 trial collaborators. Effects of </a:t>
            </a:r>
            <a:r>
              <a:rPr lang="en-AU" dirty="0" err="1" smtClean="0"/>
              <a:t>tranexamice</a:t>
            </a:r>
            <a:r>
              <a:rPr lang="en-AU" dirty="0" smtClean="0"/>
              <a:t> acid on death, </a:t>
            </a:r>
            <a:r>
              <a:rPr lang="en-AU" dirty="0" err="1" smtClean="0"/>
              <a:t>vasculoclusive</a:t>
            </a:r>
            <a:r>
              <a:rPr lang="en-AU" dirty="0" smtClean="0"/>
              <a:t> events, and blood </a:t>
            </a:r>
            <a:r>
              <a:rPr lang="en-AU" dirty="0" err="1" smtClean="0"/>
              <a:t>transfucion</a:t>
            </a:r>
            <a:r>
              <a:rPr lang="en-AU" dirty="0" smtClean="0"/>
              <a:t> in trauma patients with significant haemorrhage (CRASH-2): a </a:t>
            </a:r>
            <a:r>
              <a:rPr lang="en-AU" dirty="0" err="1" smtClean="0"/>
              <a:t>raondomised</a:t>
            </a:r>
            <a:r>
              <a:rPr lang="en-AU" dirty="0" smtClean="0"/>
              <a:t> placebo-controlled trial. The </a:t>
            </a:r>
            <a:r>
              <a:rPr lang="en-AU" dirty="0" err="1" smtClean="0"/>
              <a:t>Lanct</a:t>
            </a:r>
            <a:r>
              <a:rPr lang="en-AU" dirty="0" smtClean="0"/>
              <a:t>, June 15, 2010.</a:t>
            </a:r>
          </a:p>
          <a:p>
            <a:pPr>
              <a:buFont typeface="Arial" pitchFamily="-84" charset="0"/>
              <a:buChar char="•"/>
              <a:defRPr/>
            </a:pPr>
            <a:r>
              <a:rPr lang="en-AU" dirty="0" smtClean="0"/>
              <a:t>Patient Blood Management Guidelines: Module 1. Critical Bleeding Massive Transfusion. National Blood Authority, Australia 2011. Available from :  http://www.nba.gov.au/guidelines/module1/index.html#/guidelines/module1/mtp.ppt</a:t>
            </a:r>
            <a:endParaRPr lang="en-AU" dirty="0"/>
          </a:p>
        </p:txBody>
      </p:sp>
      <p:sp>
        <p:nvSpPr>
          <p:cNvPr id="47108" name="Date Placeholder 3"/>
          <p:cNvSpPr>
            <a:spLocks noGrp="1"/>
          </p:cNvSpPr>
          <p:nvPr>
            <p:ph type="dt" sz="quarter" idx="10"/>
          </p:nvPr>
        </p:nvSpPr>
        <p:spPr bwMode="auto">
          <a:noFill/>
          <a:ln>
            <a:miter lim="800000"/>
            <a:headEnd/>
            <a:tailEnd/>
          </a:ln>
        </p:spPr>
        <p:txBody>
          <a:bodyPr/>
          <a:lstStyle/>
          <a:p>
            <a:fld id="{E5ABF09C-ABB0-864C-BF4D-49025674E959}"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47109" name="Footer Placeholder 4"/>
          <p:cNvSpPr>
            <a:spLocks noGrp="1"/>
          </p:cNvSpPr>
          <p:nvPr>
            <p:ph type="ftr" sz="quarter" idx="11"/>
          </p:nvPr>
        </p:nvSpPr>
        <p:spPr bwMode="auto">
          <a:noFill/>
          <a:ln>
            <a:miter lim="800000"/>
            <a:headEnd/>
            <a:tailEnd/>
          </a:ln>
        </p:spPr>
        <p:txBody>
          <a:bodyPr/>
          <a:lstStyle/>
          <a:p>
            <a:r>
              <a:rPr lang="en-AU" smtClean="0">
                <a:latin typeface="Calibri" pitchFamily="-83" charset="0"/>
                <a:ea typeface="Arial" pitchFamily="-83" charset="0"/>
                <a:cs typeface="Arial" pitchFamily="-83" charset="0"/>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9"/>
          <p:cNvSpPr>
            <a:spLocks noGrp="1"/>
          </p:cNvSpPr>
          <p:nvPr>
            <p:ph type="title"/>
          </p:nvPr>
        </p:nvSpPr>
        <p:spPr/>
        <p:txBody>
          <a:bodyPr/>
          <a:lstStyle/>
          <a:p>
            <a:pPr eaLnBrk="1" hangingPunct="1"/>
            <a:r>
              <a:rPr lang="en-AU" sz="2000" b="1">
                <a:ea typeface="ＭＳ Ｐゴシック" pitchFamily="-83" charset="-128"/>
                <a:cs typeface="ＭＳ Ｐゴシック" pitchFamily="-83" charset="-128"/>
              </a:rPr>
              <a:t>Acknowledgments</a:t>
            </a:r>
          </a:p>
        </p:txBody>
      </p:sp>
      <p:sp>
        <p:nvSpPr>
          <p:cNvPr id="49155" name="Content Placeholder 6"/>
          <p:cNvSpPr>
            <a:spLocks noGrp="1"/>
          </p:cNvSpPr>
          <p:nvPr>
            <p:ph sz="half" idx="2"/>
          </p:nvPr>
        </p:nvSpPr>
        <p:spPr>
          <a:xfrm>
            <a:off x="971550" y="1125538"/>
            <a:ext cx="7345363" cy="4967287"/>
          </a:xfrm>
        </p:spPr>
        <p:txBody>
          <a:bodyPr/>
          <a:lstStyle/>
          <a:p>
            <a:pPr eaLnBrk="1" hangingPunct="1">
              <a:lnSpc>
                <a:spcPct val="80000"/>
              </a:lnSpc>
              <a:buFont typeface="Arial" pitchFamily="-83" charset="0"/>
              <a:buNone/>
            </a:pPr>
            <a:endParaRPr lang="en-AU" sz="1800" smtClean="0">
              <a:ea typeface="ＭＳ Ｐゴシック" pitchFamily="-83" charset="-128"/>
              <a:cs typeface="ＭＳ Ｐゴシック" pitchFamily="-83" charset="-128"/>
            </a:endParaRPr>
          </a:p>
          <a:p>
            <a:pPr eaLnBrk="1" hangingPunct="1">
              <a:lnSpc>
                <a:spcPct val="80000"/>
              </a:lnSpc>
              <a:buFont typeface="Arial" pitchFamily="-83" charset="0"/>
              <a:buNone/>
            </a:pPr>
            <a:r>
              <a:rPr lang="en-AU" sz="1800" b="1" smtClean="0">
                <a:ea typeface="ＭＳ Ｐゴシック" pitchFamily="-83" charset="-128"/>
                <a:cs typeface="ＭＳ Ｐゴシック" pitchFamily="-83" charset="-128"/>
              </a:rPr>
              <a:t>T6 Topic expert author</a:t>
            </a:r>
            <a:r>
              <a:rPr lang="en-AU" sz="1800" smtClean="0">
                <a:ea typeface="ＭＳ Ｐゴシック" pitchFamily="-83" charset="-128"/>
                <a:cs typeface="ＭＳ Ｐゴシック" pitchFamily="-83" charset="-128"/>
              </a:rPr>
              <a:t>: Paul Middleton/Clare Richmond</a:t>
            </a:r>
          </a:p>
          <a:p>
            <a:pPr eaLnBrk="1" hangingPunct="1">
              <a:lnSpc>
                <a:spcPct val="80000"/>
              </a:lnSpc>
              <a:buFont typeface="Arial" pitchFamily="-83" charset="0"/>
              <a:buNone/>
            </a:pPr>
            <a:r>
              <a:rPr lang="en-AU" sz="1800" b="1" smtClean="0">
                <a:ea typeface="ＭＳ Ｐゴシック" pitchFamily="-83" charset="-128"/>
                <a:cs typeface="ＭＳ Ｐゴシック" pitchFamily="-83" charset="-128"/>
              </a:rPr>
              <a:t>T6 Simulation session author: </a:t>
            </a:r>
            <a:r>
              <a:rPr lang="en-AU" sz="1800" smtClean="0">
                <a:ea typeface="ＭＳ Ｐゴシック" pitchFamily="-83" charset="-128"/>
                <a:cs typeface="ＭＳ Ｐゴシック" pitchFamily="-83" charset="-128"/>
              </a:rPr>
              <a:t>Morgan Sherwood</a:t>
            </a:r>
          </a:p>
          <a:p>
            <a:pPr eaLnBrk="1" hangingPunct="1">
              <a:lnSpc>
                <a:spcPct val="80000"/>
              </a:lnSpc>
              <a:buFont typeface="Arial" pitchFamily="-83" charset="0"/>
              <a:buNone/>
            </a:pPr>
            <a:r>
              <a:rPr lang="en-AU" sz="1800" b="1" smtClean="0">
                <a:ea typeface="ＭＳ Ｐゴシック" pitchFamily="-83" charset="-128"/>
                <a:cs typeface="ＭＳ Ｐゴシック" pitchFamily="-83" charset="-128"/>
              </a:rPr>
              <a:t>Trauma Module Expert Working Party and Peer Review Team</a:t>
            </a:r>
            <a:r>
              <a:rPr lang="en-AU" sz="1800" smtClean="0">
                <a:ea typeface="ＭＳ Ｐゴシック" pitchFamily="-83" charset="-128"/>
                <a:cs typeface="ＭＳ Ｐゴシック" pitchFamily="-83" charset="-128"/>
              </a:rPr>
              <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Noel Eatough FACEM Royal North Shore Hospital</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John Kennedy FACEM Royal North Shore Hospital</a:t>
            </a:r>
          </a:p>
          <a:p>
            <a:pPr eaLnBrk="1" hangingPunct="1">
              <a:lnSpc>
                <a:spcPct val="80000"/>
              </a:lnSpc>
              <a:buFont typeface="Arial" pitchFamily="-83" charset="0"/>
              <a:buNone/>
            </a:pPr>
            <a:r>
              <a:rPr lang="en-AU" sz="1800" smtClean="0">
                <a:ea typeface="ＭＳ Ｐゴシック" pitchFamily="-83" charset="-128"/>
                <a:cs typeface="ＭＳ Ｐゴシック" pitchFamily="-83" charset="-128"/>
              </a:rPr>
              <a:t>	Paul Middleton FACEM</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Clare Richmond FACEM</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Morgan Sherwood FRCA Simulation Fellow SCSSC</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Nadia Sawkins Simulation Fellow SCSSC</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John Vassiliadis FACEM Royal North Shore Hospital</a:t>
            </a:r>
          </a:p>
          <a:p>
            <a:pPr eaLnBrk="1" hangingPunct="1">
              <a:lnSpc>
                <a:spcPct val="80000"/>
              </a:lnSpc>
              <a:buFont typeface="Arial" pitchFamily="-83" charset="0"/>
              <a:buNone/>
            </a:pPr>
            <a:endParaRPr lang="en-AU" sz="1800" b="1" smtClean="0">
              <a:ea typeface="ＭＳ Ｐゴシック" pitchFamily="-83" charset="-128"/>
              <a:cs typeface="ＭＳ Ｐゴシック" pitchFamily="-83" charset="-128"/>
            </a:endParaRPr>
          </a:p>
          <a:p>
            <a:pPr eaLnBrk="1" hangingPunct="1">
              <a:lnSpc>
                <a:spcPct val="80000"/>
              </a:lnSpc>
              <a:buFont typeface="Arial" pitchFamily="-83" charset="0"/>
              <a:buNone/>
            </a:pPr>
            <a:r>
              <a:rPr lang="en-AU" sz="1800" b="1" smtClean="0">
                <a:ea typeface="ＭＳ Ｐゴシック" pitchFamily="-83" charset="-128"/>
                <a:cs typeface="ＭＳ Ｐゴシック" pitchFamily="-83" charset="-128"/>
              </a:rPr>
              <a:t>Educational consultants:</a:t>
            </a:r>
          </a:p>
          <a:p>
            <a:pPr eaLnBrk="1" hangingPunct="1">
              <a:lnSpc>
                <a:spcPct val="80000"/>
              </a:lnSpc>
              <a:buFont typeface="Arial" pitchFamily="-83" charset="0"/>
              <a:buNone/>
            </a:pPr>
            <a:r>
              <a:rPr lang="en-AU" sz="1800" smtClean="0">
                <a:ea typeface="ＭＳ Ｐゴシック" pitchFamily="-83" charset="-128"/>
                <a:cs typeface="ＭＳ Ｐゴシック" pitchFamily="-83" charset="-128"/>
              </a:rPr>
              <a:t>	Stephanie O’Regan Nurse Educator SCSSC</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Leonie Watterson Director Simulation Division SCSSC</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John Vassiliadis Deputy Director SCSSC</a:t>
            </a:r>
          </a:p>
          <a:p>
            <a:pPr eaLnBrk="1" hangingPunct="1">
              <a:lnSpc>
                <a:spcPct val="80000"/>
              </a:lnSpc>
              <a:buFont typeface="Arial" pitchFamily="-83" charset="0"/>
              <a:buNone/>
            </a:pPr>
            <a:r>
              <a:rPr lang="en-AU" sz="1800" smtClean="0">
                <a:ea typeface="ＭＳ Ｐゴシック" pitchFamily="-83" charset="-128"/>
                <a:cs typeface="ＭＳ Ｐゴシック" pitchFamily="-83" charset="-128"/>
              </a:rPr>
              <a:t>	Clare Richmond FACEM</a:t>
            </a:r>
            <a:br>
              <a:rPr lang="en-AU" sz="1800" smtClean="0">
                <a:ea typeface="ＭＳ Ｐゴシック" pitchFamily="-83" charset="-128"/>
                <a:cs typeface="ＭＳ Ｐゴシック" pitchFamily="-83" charset="-128"/>
              </a:rPr>
            </a:br>
            <a:r>
              <a:rPr lang="en-AU" sz="1800" smtClean="0">
                <a:ea typeface="ＭＳ Ｐゴシック" pitchFamily="-83" charset="-128"/>
                <a:cs typeface="ＭＳ Ｐゴシック" pitchFamily="-83" charset="-128"/>
              </a:rPr>
              <a:t>Morgan Sherwood FRCA Simulation Fellow SCSSC</a:t>
            </a:r>
          </a:p>
          <a:p>
            <a:pPr eaLnBrk="1" hangingPunct="1">
              <a:lnSpc>
                <a:spcPct val="80000"/>
              </a:lnSpc>
            </a:pPr>
            <a:endParaRPr lang="en-AU" sz="1800" smtClean="0">
              <a:ea typeface="ＭＳ Ｐゴシック" pitchFamily="-83" charset="-128"/>
              <a:cs typeface="ＭＳ Ｐゴシック" pitchFamily="-83" charset="-128"/>
            </a:endParaRPr>
          </a:p>
        </p:txBody>
      </p:sp>
      <p:sp>
        <p:nvSpPr>
          <p:cNvPr id="49156" name="Date Placeholder 1"/>
          <p:cNvSpPr>
            <a:spLocks noGrp="1"/>
          </p:cNvSpPr>
          <p:nvPr>
            <p:ph type="dt" sz="quarter" idx="10"/>
          </p:nvPr>
        </p:nvSpPr>
        <p:spPr bwMode="auto">
          <a:noFill/>
          <a:ln>
            <a:miter lim="800000"/>
            <a:headEnd/>
            <a:tailEnd/>
          </a:ln>
        </p:spPr>
        <p:txBody>
          <a:bodyPr/>
          <a:lstStyle/>
          <a:p>
            <a:fld id="{A81A1319-025E-6F45-8B55-CE743F346833}" type="datetime6">
              <a:rPr lang="en-AU" smtClean="0">
                <a:latin typeface="Calibri" pitchFamily="-83" charset="0"/>
                <a:ea typeface="Arial" pitchFamily="-83" charset="0"/>
                <a:cs typeface="Arial" pitchFamily="-83" charset="0"/>
              </a:rPr>
              <a:t>November 12</a:t>
            </a:fld>
            <a:endParaRPr lang="en-AU">
              <a:latin typeface="Calibri" pitchFamily="-83" charset="0"/>
              <a:ea typeface="Arial" pitchFamily="-83" charset="0"/>
              <a:cs typeface="Arial" pitchFamily="-83" charset="0"/>
            </a:endParaRPr>
          </a:p>
        </p:txBody>
      </p:sp>
      <p:sp>
        <p:nvSpPr>
          <p:cNvPr id="49157" name="Footer Placeholder 3"/>
          <p:cNvSpPr>
            <a:spLocks noGrp="1"/>
          </p:cNvSpPr>
          <p:nvPr>
            <p:ph type="ftr" sz="quarter" idx="11"/>
          </p:nvPr>
        </p:nvSpPr>
        <p:spPr bwMode="auto">
          <a:noFill/>
          <a:ln>
            <a:miter lim="800000"/>
            <a:headEnd/>
            <a:tailEnd/>
          </a:ln>
        </p:spPr>
        <p:txBody>
          <a:bodyPr/>
          <a:lstStyle/>
          <a:p>
            <a:r>
              <a:rPr lang="en-AU">
                <a:latin typeface="Calibri" pitchFamily="-83" charset="0"/>
                <a:ea typeface="Arial" pitchFamily="-83" charset="0"/>
                <a:cs typeface="Arial" pitchFamily="-83" charset="0"/>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AU"/>
              <a:t>Sponsor</a:t>
            </a:r>
          </a:p>
        </p:txBody>
      </p:sp>
      <p:pic>
        <p:nvPicPr>
          <p:cNvPr id="19459" name="Picture 3" descr="cid:image006.jpg@01CCB43F.DAE63100"/>
          <p:cNvPicPr>
            <a:picLocks noChangeAspect="1" noChangeArrowheads="1"/>
          </p:cNvPicPr>
          <p:nvPr/>
        </p:nvPicPr>
        <p:blipFill>
          <a:blip r:embed="rId2"/>
          <a:srcRect/>
          <a:stretch>
            <a:fillRect/>
          </a:stretch>
        </p:blipFill>
        <p:spPr bwMode="auto">
          <a:xfrm>
            <a:off x="1827659" y="2502793"/>
            <a:ext cx="2600325" cy="638175"/>
          </a:xfrm>
          <a:prstGeom prst="rect">
            <a:avLst/>
          </a:prstGeom>
          <a:noFill/>
          <a:ln w="9525">
            <a:noFill/>
            <a:miter lim="800000"/>
            <a:headEnd/>
            <a:tailEnd/>
          </a:ln>
        </p:spPr>
      </p:pic>
      <p:pic>
        <p:nvPicPr>
          <p:cNvPr id="19460" name="Picture 2" descr="cid:image007.jpg@01CCB43F.DAE63100"/>
          <p:cNvPicPr>
            <a:picLocks noChangeAspect="1" noChangeArrowheads="1"/>
          </p:cNvPicPr>
          <p:nvPr/>
        </p:nvPicPr>
        <p:blipFill>
          <a:blip r:embed="rId3"/>
          <a:srcRect/>
          <a:stretch>
            <a:fillRect/>
          </a:stretch>
        </p:blipFill>
        <p:spPr bwMode="auto">
          <a:xfrm>
            <a:off x="4735785" y="2464693"/>
            <a:ext cx="3076575" cy="676275"/>
          </a:xfrm>
          <a:prstGeom prst="rect">
            <a:avLst/>
          </a:prstGeom>
          <a:noFill/>
          <a:ln w="9525">
            <a:noFill/>
            <a:miter lim="800000"/>
            <a:headEnd/>
            <a:tailEnd/>
          </a:ln>
        </p:spPr>
      </p:pic>
      <p:pic>
        <p:nvPicPr>
          <p:cNvPr id="19461" name="Picture 4" descr="http://www.health.nsw.gov.au/images/new/nswhealth_logo.png">
            <a:hlinkClick r:id="rId4" action="ppaction://hlinkfile" tooltip="&quot;[Go to homepage]&quot;"/>
          </p:cNvPr>
          <p:cNvPicPr>
            <a:picLocks noChangeAspect="1" noChangeArrowheads="1"/>
          </p:cNvPicPr>
          <p:nvPr/>
        </p:nvPicPr>
        <p:blipFill>
          <a:blip r:embed="rId5"/>
          <a:srcRect/>
          <a:stretch>
            <a:fillRect/>
          </a:stretch>
        </p:blipFill>
        <p:spPr bwMode="auto">
          <a:xfrm>
            <a:off x="3698354" y="4789140"/>
            <a:ext cx="1809750" cy="800100"/>
          </a:xfrm>
          <a:prstGeom prst="rect">
            <a:avLst/>
          </a:prstGeom>
          <a:noFill/>
          <a:ln w="9525">
            <a:noFill/>
            <a:miter lim="800000"/>
            <a:headEnd/>
            <a:tailEnd/>
          </a:ln>
        </p:spPr>
      </p:pic>
      <p:sp>
        <p:nvSpPr>
          <p:cNvPr id="19462" name="Rectangle 4"/>
          <p:cNvSpPr>
            <a:spLocks noChangeArrowheads="1"/>
          </p:cNvSpPr>
          <p:nvPr/>
        </p:nvSpPr>
        <p:spPr bwMode="auto">
          <a:xfrm>
            <a:off x="107504" y="1816621"/>
            <a:ext cx="8928992" cy="676275"/>
          </a:xfrm>
          <a:prstGeom prst="rect">
            <a:avLst/>
          </a:prstGeom>
          <a:noFill/>
          <a:ln w="9525">
            <a:noFill/>
            <a:miter lim="800000"/>
            <a:headEnd/>
            <a:tailEnd/>
          </a:ln>
        </p:spPr>
        <p:txBody>
          <a:bodyPr wrap="square" anchor="ctr">
            <a:prstTxWarp prst="textNoShape">
              <a:avLst/>
            </a:prstTxWarp>
            <a:spAutoFit/>
          </a:bodyPr>
          <a:lstStyle/>
          <a:p>
            <a:pPr algn="ctr"/>
            <a:r>
              <a:rPr lang="en-AU" sz="2000" dirty="0">
                <a:ea typeface="Calibri" pitchFamily="-84" charset="0"/>
                <a:cs typeface="Calibri" pitchFamily="-84" charset="0"/>
              </a:rPr>
              <a:t>This project was possible due to funding made available by</a:t>
            </a:r>
            <a:endParaRPr lang="en-AU" sz="2000" dirty="0">
              <a:latin typeface="Arial" pitchFamily="-84" charset="0"/>
              <a:ea typeface="Arial" pitchFamily="-84" charset="0"/>
              <a:cs typeface="Arial" pitchFamily="-84" charset="0"/>
            </a:endParaRPr>
          </a:p>
          <a:p>
            <a:pPr algn="ctr" eaLnBrk="0" hangingPunct="0"/>
            <a:endParaRPr lang="en-AU" dirty="0">
              <a:latin typeface="Arial" pitchFamily="-84" charset="0"/>
              <a:ea typeface="Arial" pitchFamily="-84" charset="0"/>
              <a:cs typeface="Arial" pitchFamily="-84" charset="0"/>
            </a:endParaRPr>
          </a:p>
        </p:txBody>
      </p:sp>
      <p:sp>
        <p:nvSpPr>
          <p:cNvPr id="19463" name="Rectangle 5"/>
          <p:cNvSpPr>
            <a:spLocks noChangeArrowheads="1"/>
          </p:cNvSpPr>
          <p:nvPr/>
        </p:nvSpPr>
        <p:spPr bwMode="auto">
          <a:xfrm>
            <a:off x="0" y="1095375"/>
            <a:ext cx="9144000" cy="457200"/>
          </a:xfrm>
          <a:prstGeom prst="rect">
            <a:avLst/>
          </a:prstGeom>
          <a:noFill/>
          <a:ln w="9525">
            <a:noFill/>
            <a:miter lim="800000"/>
            <a:headEnd/>
            <a:tailEnd/>
          </a:ln>
        </p:spPr>
        <p:txBody>
          <a:bodyPr wrap="none" anchor="ctr">
            <a:prstTxWarp prst="textNoShape">
              <a:avLst/>
            </a:prstTxWarp>
            <a:spAutoFit/>
          </a:bodyPr>
          <a:lstStyle/>
          <a:p>
            <a:endParaRPr lang="en-AU"/>
          </a:p>
        </p:txBody>
      </p:sp>
      <p:sp>
        <p:nvSpPr>
          <p:cNvPr id="19464" name="Rectangle 6"/>
          <p:cNvSpPr>
            <a:spLocks noChangeArrowheads="1"/>
          </p:cNvSpPr>
          <p:nvPr/>
        </p:nvSpPr>
        <p:spPr bwMode="auto">
          <a:xfrm>
            <a:off x="0" y="3678123"/>
            <a:ext cx="9144000" cy="830997"/>
          </a:xfrm>
          <a:prstGeom prst="rect">
            <a:avLst/>
          </a:prstGeom>
          <a:noFill/>
          <a:ln w="9525">
            <a:noFill/>
            <a:miter lim="800000"/>
            <a:headEnd/>
            <a:tailEnd/>
          </a:ln>
        </p:spPr>
        <p:txBody>
          <a:bodyPr wrap="square" anchor="ctr">
            <a:prstTxWarp prst="textNoShape">
              <a:avLst/>
            </a:prstTxWarp>
            <a:spAutoFit/>
          </a:bodyPr>
          <a:lstStyle/>
          <a:p>
            <a:pPr algn="ctr"/>
            <a:endParaRPr lang="en-AU" sz="1000" dirty="0">
              <a:ea typeface="Calibri" pitchFamily="-84" charset="0"/>
              <a:cs typeface="Calibri" pitchFamily="-84" charset="0"/>
            </a:endParaRPr>
          </a:p>
          <a:p>
            <a:pPr algn="ctr"/>
            <a:r>
              <a:rPr lang="en-AU" sz="2000" dirty="0">
                <a:ea typeface="Calibri" pitchFamily="-84" charset="0"/>
                <a:cs typeface="Calibri" pitchFamily="-84" charset="0"/>
              </a:rPr>
              <a:t>Projects within NSW are overseen by the NSW Ministry of Health on behalf of HWA </a:t>
            </a:r>
            <a:endParaRPr lang="en-AU" sz="2000" dirty="0">
              <a:latin typeface="Arial" pitchFamily="-84" charset="0"/>
              <a:ea typeface="Arial" pitchFamily="-84" charset="0"/>
              <a:cs typeface="Arial" pitchFamily="-84" charset="0"/>
            </a:endParaRPr>
          </a:p>
          <a:p>
            <a:pPr algn="ctr" eaLnBrk="0" hangingPunct="0"/>
            <a:endParaRPr lang="en-AU" dirty="0">
              <a:latin typeface="Arial" pitchFamily="-84" charset="0"/>
              <a:ea typeface="Arial" pitchFamily="-84" charset="0"/>
              <a:cs typeface="Arial" pitchFamily="-84" charset="0"/>
            </a:endParaRPr>
          </a:p>
        </p:txBody>
      </p:sp>
      <p:sp>
        <p:nvSpPr>
          <p:cNvPr id="19465" name="Rectangle 7"/>
          <p:cNvSpPr>
            <a:spLocks noChangeArrowheads="1"/>
          </p:cNvSpPr>
          <p:nvPr/>
        </p:nvSpPr>
        <p:spPr bwMode="auto">
          <a:xfrm>
            <a:off x="0" y="3028950"/>
            <a:ext cx="9144000" cy="0"/>
          </a:xfrm>
          <a:prstGeom prst="rect">
            <a:avLst/>
          </a:prstGeom>
          <a:noFill/>
          <a:ln w="9525">
            <a:noFill/>
            <a:miter lim="800000"/>
            <a:headEnd/>
            <a:tailEnd/>
          </a:ln>
        </p:spPr>
        <p:txBody>
          <a:bodyPr wrap="none" anchor="ctr">
            <a:prstTxWarp prst="textNoShape">
              <a:avLst/>
            </a:prstTxWarp>
            <a:spAutoFit/>
          </a:bodyPr>
          <a:lstStyle/>
          <a:p>
            <a:r>
              <a:rPr lang="en-AU" sz="1000">
                <a:ea typeface="Calibri" pitchFamily="-84" charset="0"/>
                <a:cs typeface="Calibri" pitchFamily="-84" charset="0"/>
              </a:rPr>
              <a:t> </a:t>
            </a:r>
            <a:endParaRPr lang="en-AU">
              <a:latin typeface="Arial" pitchFamily="-84" charset="0"/>
              <a:ea typeface="Arial" pitchFamily="-84" charset="0"/>
              <a:cs typeface="Arial" pitchFamily="-84" charset="0"/>
            </a:endParaRPr>
          </a:p>
        </p:txBody>
      </p:sp>
      <p:sp>
        <p:nvSpPr>
          <p:cNvPr id="19466" name="Date Placeholder 3"/>
          <p:cNvSpPr>
            <a:spLocks noGrp="1"/>
          </p:cNvSpPr>
          <p:nvPr>
            <p:ph type="dt" sz="quarter" idx="10"/>
          </p:nvPr>
        </p:nvSpPr>
        <p:spPr bwMode="auto">
          <a:noFill/>
          <a:ln>
            <a:miter lim="800000"/>
            <a:headEnd/>
            <a:tailEnd/>
          </a:ln>
        </p:spPr>
        <p:txBody>
          <a:bodyPr/>
          <a:lstStyle/>
          <a:p>
            <a:fld id="{8F9DB527-68F0-9A4C-90B6-17D099E2BF9C}" type="datetime6">
              <a:rPr lang="en-AU" smtClean="0"/>
              <a:t>November 12</a:t>
            </a:fld>
            <a:endParaRPr lang="en-AU"/>
          </a:p>
        </p:txBody>
      </p:sp>
      <p:sp>
        <p:nvSpPr>
          <p:cNvPr id="19467" name="Footer Placeholder 4"/>
          <p:cNvSpPr>
            <a:spLocks noGrp="1"/>
          </p:cNvSpPr>
          <p:nvPr>
            <p:ph type="ftr" sz="quarter" idx="11"/>
          </p:nvPr>
        </p:nvSpPr>
        <p:spPr bwMode="auto">
          <a:noFill/>
          <a:ln>
            <a:miter lim="800000"/>
            <a:headEnd/>
            <a:tailEnd/>
          </a:ln>
        </p:spPr>
        <p:txBody>
          <a:bodyPr/>
          <a:lstStyle/>
          <a:p>
            <a:r>
              <a:rPr lang="en-AU"/>
              <a:t>© Health Workforce Australia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3568" y="404664"/>
            <a:ext cx="7772400" cy="2808312"/>
          </a:xfrm>
        </p:spPr>
        <p:txBody>
          <a:bodyPr>
            <a:normAutofit/>
          </a:bodyPr>
          <a:lstStyle/>
          <a:p>
            <a:r>
              <a:rPr lang="en-AU" sz="3200" dirty="0" smtClean="0">
                <a:latin typeface="+mn-lt"/>
              </a:rPr>
              <a:t>Disclaimer</a:t>
            </a:r>
            <a:r>
              <a:rPr lang="en-AU" sz="3200" dirty="0" smtClean="0"/>
              <a:t/>
            </a:r>
            <a:br>
              <a:rPr lang="en-AU" sz="3200" dirty="0" smtClean="0"/>
            </a:br>
            <a:r>
              <a:rPr lang="en-AU" sz="1600" dirty="0" smtClean="0"/>
              <a:t/>
            </a:r>
            <a:br>
              <a:rPr lang="en-AU" sz="1600" dirty="0" smtClean="0"/>
            </a:br>
            <a:r>
              <a:rPr lang="en-US" sz="2000" dirty="0" smtClean="0">
                <a:latin typeface="+mn-lt"/>
              </a:rPr>
              <a:t>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a:t>
            </a:r>
            <a:endParaRPr lang="en-GB" sz="2000" dirty="0">
              <a:latin typeface="+mn-lt"/>
            </a:endParaRPr>
          </a:p>
        </p:txBody>
      </p:sp>
      <p:sp>
        <p:nvSpPr>
          <p:cNvPr id="9" name="Subtitle 8"/>
          <p:cNvSpPr>
            <a:spLocks noGrp="1"/>
          </p:cNvSpPr>
          <p:nvPr>
            <p:ph type="subTitle" idx="1"/>
          </p:nvPr>
        </p:nvSpPr>
        <p:spPr>
          <a:xfrm>
            <a:off x="685800" y="3886200"/>
            <a:ext cx="7774632" cy="1991072"/>
          </a:xfrm>
        </p:spPr>
        <p:txBody>
          <a:bodyPr>
            <a:normAutofit fontScale="92500" lnSpcReduction="10000"/>
          </a:bodyPr>
          <a:lstStyle/>
          <a:p>
            <a:r>
              <a:rPr lang="en-US" dirty="0" smtClean="0">
                <a:solidFill>
                  <a:srgbClr val="000000"/>
                </a:solidFill>
              </a:rPr>
              <a:t>Copyright and Permission to </a:t>
            </a:r>
            <a:r>
              <a:rPr lang="en-US" dirty="0" smtClean="0">
                <a:solidFill>
                  <a:srgbClr val="000000"/>
                </a:solidFill>
                <a:latin typeface="+mj-lt"/>
              </a:rPr>
              <a:t>Reproduce</a:t>
            </a:r>
          </a:p>
          <a:p>
            <a:endParaRPr lang="en-US" sz="1600" dirty="0" smtClean="0">
              <a:solidFill>
                <a:srgbClr val="000000"/>
              </a:solidFill>
              <a:latin typeface="+mj-lt"/>
            </a:endParaRPr>
          </a:p>
          <a:p>
            <a:pPr>
              <a:lnSpc>
                <a:spcPct val="110000"/>
              </a:lnSpc>
            </a:pPr>
            <a:r>
              <a:rPr lang="en-US" sz="2000" dirty="0" smtClean="0">
                <a:solidFill>
                  <a:srgbClr val="000000"/>
                </a:solidFill>
              </a:rPr>
              <a:t>This work is copyright. It may be reproduced for study or training purposes subject to the inclusion of an acknowledgement of the source: Health Workforce Australia EdWISE program. It may not be reproduced for commercial usage or sale. </a:t>
            </a:r>
          </a:p>
          <a:p>
            <a:endParaRPr lang="en-GB" dirty="0"/>
          </a:p>
        </p:txBody>
      </p:sp>
      <p:sp>
        <p:nvSpPr>
          <p:cNvPr id="2" name="Date Placeholder 1"/>
          <p:cNvSpPr>
            <a:spLocks noGrp="1"/>
          </p:cNvSpPr>
          <p:nvPr>
            <p:ph type="dt" sz="half" idx="10"/>
          </p:nvPr>
        </p:nvSpPr>
        <p:spPr>
          <a:xfrm>
            <a:off x="457200" y="6525344"/>
            <a:ext cx="874440" cy="268139"/>
          </a:xfrm>
        </p:spPr>
        <p:txBody>
          <a:bodyPr/>
          <a:lstStyle/>
          <a:p>
            <a:pPr>
              <a:defRPr/>
            </a:pPr>
            <a:fld id="{ED33F4A2-4168-2142-A660-A6F40138617D}" type="datetime6">
              <a:rPr lang="en-AU" smtClean="0"/>
              <a:t>November 12</a:t>
            </a:fld>
            <a:endParaRPr lang="en-AU" dirty="0"/>
          </a:p>
        </p:txBody>
      </p:sp>
      <p:sp>
        <p:nvSpPr>
          <p:cNvPr id="3" name="Footer Placeholder 2"/>
          <p:cNvSpPr>
            <a:spLocks noGrp="1"/>
          </p:cNvSpPr>
          <p:nvPr>
            <p:ph type="ftr" sz="quarter" idx="11"/>
          </p:nvPr>
        </p:nvSpPr>
        <p:spPr/>
        <p:txBody>
          <a:bodyPr/>
          <a:lstStyle/>
          <a:p>
            <a:pPr>
              <a:defRPr/>
            </a:pPr>
            <a:r>
              <a:rPr lang="en-AU" smtClean="0"/>
              <a:t>© Health Workforce Australia</a:t>
            </a: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AU"/>
              <a:t>Introductions</a:t>
            </a:r>
          </a:p>
        </p:txBody>
      </p:sp>
      <p:pic>
        <p:nvPicPr>
          <p:cNvPr id="20483" name="Content Placeholder 5"/>
          <p:cNvPicPr>
            <a:picLocks noGrp="1" noChangeAspect="1"/>
          </p:cNvPicPr>
          <p:nvPr>
            <p:ph idx="1"/>
          </p:nvPr>
        </p:nvPicPr>
        <p:blipFill>
          <a:blip r:embed="rId3"/>
          <a:srcRect/>
          <a:stretch>
            <a:fillRect/>
          </a:stretch>
        </p:blipFill>
        <p:spPr>
          <a:xfrm>
            <a:off x="3521075" y="1865313"/>
            <a:ext cx="2101850" cy="3127375"/>
          </a:xfrm>
        </p:spPr>
      </p:pic>
      <p:sp>
        <p:nvSpPr>
          <p:cNvPr id="20484" name="Date Placeholder 3"/>
          <p:cNvSpPr>
            <a:spLocks noGrp="1"/>
          </p:cNvSpPr>
          <p:nvPr>
            <p:ph type="dt" sz="quarter" idx="10"/>
          </p:nvPr>
        </p:nvSpPr>
        <p:spPr bwMode="auto">
          <a:noFill/>
          <a:ln>
            <a:miter lim="800000"/>
            <a:headEnd/>
            <a:tailEnd/>
          </a:ln>
        </p:spPr>
        <p:txBody>
          <a:bodyPr/>
          <a:lstStyle/>
          <a:p>
            <a:fld id="{E9FFBDF6-7938-5347-BCC0-89CAF44C5393}" type="datetime6">
              <a:rPr lang="en-AU" smtClean="0"/>
              <a:t>November 12</a:t>
            </a:fld>
            <a:endParaRPr lang="en-AU"/>
          </a:p>
        </p:txBody>
      </p:sp>
      <p:sp>
        <p:nvSpPr>
          <p:cNvPr id="20485" name="Footer Placeholder 4"/>
          <p:cNvSpPr>
            <a:spLocks noGrp="1"/>
          </p:cNvSpPr>
          <p:nvPr>
            <p:ph type="ftr" sz="quarter" idx="11"/>
          </p:nvPr>
        </p:nvSpPr>
        <p:spPr bwMode="auto">
          <a:noFill/>
          <a:ln>
            <a:miter lim="800000"/>
            <a:headEnd/>
            <a:tailEnd/>
          </a:ln>
        </p:spPr>
        <p:txBody>
          <a:bodyPr/>
          <a:lstStyle/>
          <a:p>
            <a:r>
              <a:rPr lang="en-AU"/>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pPr eaLnBrk="1" hangingPunct="1"/>
            <a:r>
              <a:rPr lang="en-AU"/>
              <a:t>General Aims</a:t>
            </a:r>
          </a:p>
        </p:txBody>
      </p:sp>
      <p:sp>
        <p:nvSpPr>
          <p:cNvPr id="22531" name="Content Placeholder 8"/>
          <p:cNvSpPr>
            <a:spLocks noGrp="1"/>
          </p:cNvSpPr>
          <p:nvPr>
            <p:ph idx="1"/>
          </p:nvPr>
        </p:nvSpPr>
        <p:spPr>
          <a:xfrm>
            <a:off x="457200" y="2060575"/>
            <a:ext cx="8229600" cy="3636963"/>
          </a:xfrm>
        </p:spPr>
        <p:txBody>
          <a:bodyPr/>
          <a:lstStyle/>
          <a:p>
            <a:pPr eaLnBrk="1" hangingPunct="1"/>
            <a:r>
              <a:rPr lang="en-AU"/>
              <a:t>Learn in a team setting</a:t>
            </a:r>
          </a:p>
          <a:p>
            <a:pPr eaLnBrk="1" hangingPunct="1"/>
            <a:r>
              <a:rPr lang="en-AU"/>
              <a:t>Blend clinical skills with team skills</a:t>
            </a:r>
          </a:p>
          <a:p>
            <a:pPr eaLnBrk="1" hangingPunct="1"/>
            <a:r>
              <a:rPr lang="en-AU"/>
              <a:t>Reflect critically on practice</a:t>
            </a:r>
          </a:p>
        </p:txBody>
      </p:sp>
      <p:sp>
        <p:nvSpPr>
          <p:cNvPr id="22532" name="Date Placeholder 1"/>
          <p:cNvSpPr>
            <a:spLocks noGrp="1"/>
          </p:cNvSpPr>
          <p:nvPr>
            <p:ph type="dt" sz="quarter" idx="10"/>
          </p:nvPr>
        </p:nvSpPr>
        <p:spPr bwMode="auto">
          <a:xfrm>
            <a:off x="250825" y="6524625"/>
            <a:ext cx="731838" cy="268288"/>
          </a:xfrm>
          <a:noFill/>
          <a:ln>
            <a:miter lim="800000"/>
            <a:headEnd/>
            <a:tailEnd/>
          </a:ln>
        </p:spPr>
        <p:txBody>
          <a:bodyPr/>
          <a:lstStyle/>
          <a:p>
            <a:fld id="{2C712662-A8A7-484C-96EB-5D8897D9A0B5}" type="datetime6">
              <a:rPr lang="en-AU" smtClean="0"/>
              <a:t>November 12</a:t>
            </a:fld>
            <a:endParaRPr lang="en-AU"/>
          </a:p>
        </p:txBody>
      </p:sp>
      <p:sp>
        <p:nvSpPr>
          <p:cNvPr id="22533" name="Footer Placeholder 2"/>
          <p:cNvSpPr>
            <a:spLocks noGrp="1"/>
          </p:cNvSpPr>
          <p:nvPr>
            <p:ph type="ftr" sz="quarter" idx="11"/>
          </p:nvPr>
        </p:nvSpPr>
        <p:spPr bwMode="auto">
          <a:xfrm>
            <a:off x="6732588" y="6453188"/>
            <a:ext cx="2160587" cy="365125"/>
          </a:xfrm>
          <a:noFill/>
          <a:ln>
            <a:miter lim="800000"/>
            <a:headEnd/>
            <a:tailEnd/>
          </a:ln>
        </p:spPr>
        <p:txBody>
          <a:bodyPr/>
          <a:lstStyle/>
          <a:p>
            <a:r>
              <a:rPr lang="en-AU"/>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pPr eaLnBrk="1" hangingPunct="1"/>
            <a:r>
              <a:rPr lang="en-AU"/>
              <a:t>Ground Rules</a:t>
            </a:r>
          </a:p>
        </p:txBody>
      </p:sp>
      <p:sp>
        <p:nvSpPr>
          <p:cNvPr id="26627" name="Content Placeholder 8"/>
          <p:cNvSpPr>
            <a:spLocks noGrp="1"/>
          </p:cNvSpPr>
          <p:nvPr>
            <p:ph idx="1"/>
          </p:nvPr>
        </p:nvSpPr>
        <p:spPr>
          <a:xfrm>
            <a:off x="457200" y="1600200"/>
            <a:ext cx="8229600" cy="4097338"/>
          </a:xfrm>
        </p:spPr>
        <p:txBody>
          <a:bodyPr/>
          <a:lstStyle/>
          <a:p>
            <a:pPr eaLnBrk="1" hangingPunct="1"/>
            <a:r>
              <a:rPr lang="en-AU"/>
              <a:t>Participation</a:t>
            </a:r>
          </a:p>
          <a:p>
            <a:pPr eaLnBrk="1" hangingPunct="1"/>
            <a:r>
              <a:rPr lang="en-AU"/>
              <a:t>Privacy</a:t>
            </a:r>
          </a:p>
          <a:p>
            <a:pPr eaLnBrk="1" hangingPunct="1"/>
            <a:r>
              <a:rPr lang="en-AU"/>
              <a:t>Confidentiality</a:t>
            </a:r>
          </a:p>
          <a:p>
            <a:pPr eaLnBrk="1" hangingPunct="1"/>
            <a:r>
              <a:rPr lang="en-AU"/>
              <a:t>Disclaimer</a:t>
            </a:r>
          </a:p>
          <a:p>
            <a:pPr eaLnBrk="1" hangingPunct="1"/>
            <a:r>
              <a:rPr lang="en-AU"/>
              <a:t>Debriefing</a:t>
            </a:r>
          </a:p>
          <a:p>
            <a:pPr eaLnBrk="1" hangingPunct="1"/>
            <a:r>
              <a:rPr lang="en-AU"/>
              <a:t>Mobile phones</a:t>
            </a:r>
          </a:p>
        </p:txBody>
      </p:sp>
      <p:sp>
        <p:nvSpPr>
          <p:cNvPr id="26628" name="Footer Placeholder 6"/>
          <p:cNvSpPr>
            <a:spLocks noGrp="1"/>
          </p:cNvSpPr>
          <p:nvPr>
            <p:ph type="ftr" sz="quarter" idx="11"/>
          </p:nvPr>
        </p:nvSpPr>
        <p:spPr bwMode="auto">
          <a:xfrm>
            <a:off x="6804025" y="6453188"/>
            <a:ext cx="2089150" cy="404812"/>
          </a:xfrm>
          <a:noFill/>
          <a:ln>
            <a:miter lim="800000"/>
            <a:headEnd/>
            <a:tailEnd/>
          </a:ln>
        </p:spPr>
        <p:txBody>
          <a:bodyPr/>
          <a:lstStyle/>
          <a:p>
            <a:pPr algn="l"/>
            <a:r>
              <a:rPr lang="en-AU">
                <a:ea typeface="ＭＳ Ｐゴシック" pitchFamily="-84" charset="-128"/>
                <a:cs typeface="ＭＳ Ｐゴシック" pitchFamily="-84" charset="-128"/>
              </a:rPr>
              <a:t>© Health Workforce Australia</a:t>
            </a:r>
          </a:p>
        </p:txBody>
      </p:sp>
      <p:sp>
        <p:nvSpPr>
          <p:cNvPr id="26629" name="Date Placeholder 1"/>
          <p:cNvSpPr>
            <a:spLocks noGrp="1"/>
          </p:cNvSpPr>
          <p:nvPr>
            <p:ph type="dt" sz="quarter" idx="10"/>
          </p:nvPr>
        </p:nvSpPr>
        <p:spPr bwMode="auto">
          <a:xfrm>
            <a:off x="250825" y="6524625"/>
            <a:ext cx="731838" cy="268288"/>
          </a:xfrm>
          <a:noFill/>
          <a:ln>
            <a:miter lim="800000"/>
            <a:headEnd/>
            <a:tailEnd/>
          </a:ln>
        </p:spPr>
        <p:txBody>
          <a:bodyPr/>
          <a:lstStyle/>
          <a:p>
            <a:fld id="{4D0ACECA-002B-D94F-BE80-ADD917308422}" type="datetime6">
              <a:rPr lang="en-AU" smtClean="0"/>
              <a:t>November 12</a:t>
            </a:fld>
            <a:endParaRPr lang="en-AU"/>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a typeface="ＭＳ Ｐゴシック" pitchFamily="-83" charset="-128"/>
                <a:cs typeface="ＭＳ Ｐゴシック" pitchFamily="-83" charset="-128"/>
              </a:rPr>
              <a:t>The Bleeding Patient</a:t>
            </a:r>
            <a:endParaRPr lang="en-US" dirty="0"/>
          </a:p>
        </p:txBody>
      </p:sp>
      <p:sp>
        <p:nvSpPr>
          <p:cNvPr id="7" name="Text Placeholder 6"/>
          <p:cNvSpPr>
            <a:spLocks noGrp="1"/>
          </p:cNvSpPr>
          <p:nvPr>
            <p:ph type="body" idx="1"/>
          </p:nvPr>
        </p:nvSpPr>
        <p:spPr/>
        <p:txBody>
          <a:bodyPr/>
          <a:lstStyle/>
          <a:p>
            <a:r>
              <a:rPr lang="en-US" dirty="0" smtClean="0"/>
              <a:t>Trauma Module: T6</a:t>
            </a:r>
            <a:endParaRPr lang="en-US" dirty="0"/>
          </a:p>
        </p:txBody>
      </p:sp>
    </p:spTree>
    <p:extLst>
      <p:ext uri="{BB962C8B-B14F-4D97-AF65-F5344CB8AC3E}">
        <p14:creationId xmlns:p14="http://schemas.microsoft.com/office/powerpoint/2010/main" val="88327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pPr eaLnBrk="1" hangingPunct="1"/>
            <a:r>
              <a:rPr lang="en-AU" sz="4000" smtClean="0">
                <a:ea typeface="ＭＳ Ｐゴシック" pitchFamily="-83" charset="-128"/>
                <a:cs typeface="ＭＳ Ｐゴシック" pitchFamily="-83" charset="-128"/>
              </a:rPr>
              <a:t>Learning outcomes</a:t>
            </a:r>
          </a:p>
        </p:txBody>
      </p:sp>
      <p:sp>
        <p:nvSpPr>
          <p:cNvPr id="26627" name="Content Placeholder 8"/>
          <p:cNvSpPr>
            <a:spLocks noGrp="1"/>
          </p:cNvSpPr>
          <p:nvPr>
            <p:ph idx="1"/>
          </p:nvPr>
        </p:nvSpPr>
        <p:spPr>
          <a:xfrm>
            <a:off x="457200" y="1601788"/>
            <a:ext cx="8229600" cy="4097337"/>
          </a:xfrm>
        </p:spPr>
        <p:txBody>
          <a:bodyPr/>
          <a:lstStyle/>
          <a:p>
            <a:r>
              <a:rPr lang="en-AU" sz="2800" dirty="0" smtClean="0">
                <a:ea typeface="ＭＳ Ｐゴシック" pitchFamily="-83" charset="-128"/>
                <a:cs typeface="ＭＳ Ｐゴシック" pitchFamily="-83" charset="-128"/>
              </a:rPr>
              <a:t>Best practice in the management of the bleeding patient including</a:t>
            </a:r>
          </a:p>
          <a:p>
            <a:pPr lvl="1"/>
            <a:r>
              <a:rPr lang="en-AU" sz="2400" dirty="0" smtClean="0"/>
              <a:t>Assessment of bleeding</a:t>
            </a:r>
          </a:p>
          <a:p>
            <a:pPr lvl="1"/>
            <a:r>
              <a:rPr lang="en-AU" sz="2400" dirty="0" smtClean="0"/>
              <a:t>Stopping the bleeding</a:t>
            </a:r>
          </a:p>
          <a:p>
            <a:pPr lvl="1"/>
            <a:r>
              <a:rPr lang="en-AU" sz="2400" dirty="0" smtClean="0"/>
              <a:t>Avoiding the lethal triad</a:t>
            </a:r>
          </a:p>
          <a:p>
            <a:pPr lvl="1"/>
            <a:r>
              <a:rPr lang="en-AU" sz="2400" dirty="0" smtClean="0"/>
              <a:t>Massive transfusion</a:t>
            </a:r>
          </a:p>
          <a:p>
            <a:pPr lvl="1"/>
            <a:r>
              <a:rPr lang="en-AU" sz="2400" dirty="0" smtClean="0"/>
              <a:t>Surgical correction of bleeding</a:t>
            </a:r>
          </a:p>
        </p:txBody>
      </p:sp>
      <p:sp>
        <p:nvSpPr>
          <p:cNvPr id="26628" name="Footer Placeholder 6"/>
          <p:cNvSpPr>
            <a:spLocks noGrp="1"/>
          </p:cNvSpPr>
          <p:nvPr>
            <p:ph type="ftr" sz="quarter" idx="11"/>
          </p:nvPr>
        </p:nvSpPr>
        <p:spPr bwMode="auto">
          <a:xfrm>
            <a:off x="6732588" y="6524625"/>
            <a:ext cx="2160587" cy="217488"/>
          </a:xfrm>
          <a:noFill/>
          <a:ln>
            <a:miter lim="800000"/>
            <a:headEnd/>
            <a:tailEnd/>
          </a:ln>
        </p:spPr>
        <p:txBody>
          <a:bodyPr/>
          <a:lstStyle/>
          <a:p>
            <a:pPr algn="l"/>
            <a:r>
              <a:rPr lang="en-AU" smtClean="0">
                <a:latin typeface="Calibri" pitchFamily="-83" charset="0"/>
                <a:ea typeface="ＭＳ Ｐゴシック" pitchFamily="-83" charset="-128"/>
                <a:cs typeface="ＭＳ Ｐゴシック" pitchFamily="-83" charset="-128"/>
              </a:rPr>
              <a:t>© Health Workforce Australia</a:t>
            </a:r>
          </a:p>
        </p:txBody>
      </p:sp>
      <p:sp>
        <p:nvSpPr>
          <p:cNvPr id="26629" name="Date Placeholder 1"/>
          <p:cNvSpPr>
            <a:spLocks noGrp="1"/>
          </p:cNvSpPr>
          <p:nvPr>
            <p:ph type="dt" sz="quarter" idx="10"/>
          </p:nvPr>
        </p:nvSpPr>
        <p:spPr bwMode="auto">
          <a:xfrm>
            <a:off x="241300" y="6473825"/>
            <a:ext cx="946150" cy="339725"/>
          </a:xfrm>
          <a:noFill/>
          <a:ln>
            <a:miter lim="800000"/>
            <a:headEnd/>
            <a:tailEnd/>
          </a:ln>
        </p:spPr>
        <p:txBody>
          <a:bodyPr/>
          <a:lstStyle/>
          <a:p>
            <a:fld id="{50F6DD3A-9C76-324E-9830-30CA2B7CA224}"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83" charset="-128"/>
                <a:cs typeface="ＭＳ Ｐゴシック" pitchFamily="-83" charset="-128"/>
              </a:rPr>
              <a:t>The Bleeding Trauma Patient</a:t>
            </a:r>
          </a:p>
        </p:txBody>
      </p:sp>
      <p:sp>
        <p:nvSpPr>
          <p:cNvPr id="28675" name="Content Placeholder 2"/>
          <p:cNvSpPr>
            <a:spLocks noGrp="1"/>
          </p:cNvSpPr>
          <p:nvPr>
            <p:ph idx="1"/>
          </p:nvPr>
        </p:nvSpPr>
        <p:spPr/>
        <p:txBody>
          <a:bodyPr/>
          <a:lstStyle/>
          <a:p>
            <a:r>
              <a:rPr lang="en-US" dirty="0" smtClean="0">
                <a:ea typeface="ＭＳ Ｐゴシック" pitchFamily="-83" charset="-128"/>
                <a:cs typeface="ＭＳ Ｐゴシック" pitchFamily="-83" charset="-128"/>
              </a:rPr>
              <a:t>Leading cause of preventable death in trauma</a:t>
            </a:r>
          </a:p>
          <a:p>
            <a:r>
              <a:rPr lang="en-AU" dirty="0" smtClean="0">
                <a:ea typeface="ＭＳ Ｐゴシック" pitchFamily="-83" charset="-128"/>
                <a:cs typeface="ＭＳ Ｐゴシック" pitchFamily="-83" charset="-128"/>
              </a:rPr>
              <a:t>Early intervention improves outcomes</a:t>
            </a:r>
          </a:p>
          <a:p>
            <a:r>
              <a:rPr lang="en-AU" dirty="0" smtClean="0">
                <a:ea typeface="ＭＳ Ｐゴシック" pitchFamily="-83" charset="-128"/>
                <a:cs typeface="ＭＳ Ｐゴシック" pitchFamily="-83" charset="-128"/>
              </a:rPr>
              <a:t>Coagulopathy common after severe trauma and occurs very early</a:t>
            </a:r>
          </a:p>
          <a:p>
            <a:r>
              <a:rPr lang="en-AU" dirty="0" smtClean="0">
                <a:ea typeface="ＭＳ Ｐゴシック" pitchFamily="-83" charset="-128"/>
                <a:cs typeface="ＭＳ Ｐゴシック" pitchFamily="-83" charset="-128"/>
              </a:rPr>
              <a:t>Massive Transfusion Protocols replaces blood and coagulation factors in a coordinated manner </a:t>
            </a:r>
            <a:endParaRPr lang="en-US" dirty="0" smtClean="0">
              <a:ea typeface="ＭＳ Ｐゴシック" pitchFamily="-83" charset="-128"/>
              <a:cs typeface="ＭＳ Ｐゴシック" pitchFamily="-83" charset="-128"/>
            </a:endParaRPr>
          </a:p>
          <a:p>
            <a:endParaRPr lang="en-US" dirty="0" smtClean="0">
              <a:ea typeface="ＭＳ Ｐゴシック" pitchFamily="-83" charset="-128"/>
              <a:cs typeface="ＭＳ Ｐゴシック" pitchFamily="-83" charset="-128"/>
            </a:endParaRPr>
          </a:p>
        </p:txBody>
      </p:sp>
      <p:sp>
        <p:nvSpPr>
          <p:cNvPr id="28676" name="Date Placeholder 3"/>
          <p:cNvSpPr>
            <a:spLocks noGrp="1"/>
          </p:cNvSpPr>
          <p:nvPr>
            <p:ph type="dt" sz="quarter" idx="10"/>
          </p:nvPr>
        </p:nvSpPr>
        <p:spPr bwMode="auto">
          <a:noFill/>
          <a:ln>
            <a:miter lim="800000"/>
            <a:headEnd/>
            <a:tailEnd/>
          </a:ln>
        </p:spPr>
        <p:txBody>
          <a:bodyPr/>
          <a:lstStyle/>
          <a:p>
            <a:fld id="{720A5E3F-CDDD-2C4E-A5A4-1441AB5B0A4F}"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28677" name="Footer Placeholder 4"/>
          <p:cNvSpPr>
            <a:spLocks noGrp="1"/>
          </p:cNvSpPr>
          <p:nvPr>
            <p:ph type="ftr" sz="quarter" idx="11"/>
          </p:nvPr>
        </p:nvSpPr>
        <p:spPr bwMode="auto">
          <a:noFill/>
          <a:ln>
            <a:miter lim="800000"/>
            <a:headEnd/>
            <a:tailEnd/>
          </a:ln>
        </p:spPr>
        <p:txBody>
          <a:bodyPr/>
          <a:lstStyle/>
          <a:p>
            <a:r>
              <a:rPr lang="en-AU" smtClean="0">
                <a:latin typeface="Calibri" pitchFamily="-83" charset="0"/>
                <a:ea typeface="Arial" pitchFamily="-83" charset="0"/>
                <a:cs typeface="Arial" pitchFamily="-83" charset="0"/>
              </a:rPr>
              <a:t>© Health Workforce Australia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dirty="0" smtClean="0">
                <a:solidFill>
                  <a:schemeClr val="tx2">
                    <a:lumMod val="75000"/>
                  </a:schemeClr>
                </a:solidFill>
                <a:ea typeface="ＭＳ Ｐゴシック" pitchFamily="-83" charset="-128"/>
                <a:cs typeface="ＭＳ Ｐゴシック" pitchFamily="-83" charset="-128"/>
              </a:rPr>
              <a:t>Assessment</a:t>
            </a:r>
            <a:endParaRPr lang="en-GB" dirty="0" smtClean="0">
              <a:solidFill>
                <a:schemeClr val="tx2">
                  <a:lumMod val="75000"/>
                </a:schemeClr>
              </a:solidFill>
              <a:ea typeface="ＭＳ Ｐゴシック" pitchFamily="-83" charset="-128"/>
              <a:cs typeface="ＭＳ Ｐゴシック" pitchFamily="-83" charset="-128"/>
            </a:endParaRPr>
          </a:p>
        </p:txBody>
      </p:sp>
      <p:sp>
        <p:nvSpPr>
          <p:cNvPr id="30723" name="Content Placeholder 2"/>
          <p:cNvSpPr>
            <a:spLocks noGrp="1"/>
          </p:cNvSpPr>
          <p:nvPr>
            <p:ph idx="1"/>
          </p:nvPr>
        </p:nvSpPr>
        <p:spPr>
          <a:xfrm>
            <a:off x="539552" y="1600200"/>
            <a:ext cx="8064896" cy="4525963"/>
          </a:xfrm>
        </p:spPr>
        <p:txBody>
          <a:bodyPr/>
          <a:lstStyle/>
          <a:p>
            <a:r>
              <a:rPr lang="en-GB" sz="2800" dirty="0" smtClean="0">
                <a:ea typeface="ＭＳ Ｐゴシック" pitchFamily="-83" charset="-128"/>
                <a:cs typeface="ＭＳ Ｐゴシック" pitchFamily="-83" charset="-128"/>
              </a:rPr>
              <a:t>Stop the external haemorrhage</a:t>
            </a:r>
          </a:p>
          <a:p>
            <a:r>
              <a:rPr lang="en-GB" sz="2800" dirty="0" smtClean="0">
                <a:ea typeface="ＭＳ Ｐゴシック" pitchFamily="-83" charset="-128"/>
                <a:cs typeface="ＭＳ Ｐゴシック" pitchFamily="-83" charset="-128"/>
              </a:rPr>
              <a:t>Primary Survey – </a:t>
            </a:r>
            <a:r>
              <a:rPr lang="en-GB" sz="2800" dirty="0" err="1" smtClean="0">
                <a:ea typeface="ＭＳ Ｐゴシック" pitchFamily="-83" charset="-128"/>
                <a:cs typeface="ＭＳ Ｐゴシック" pitchFamily="-83" charset="-128"/>
              </a:rPr>
              <a:t>AcBCDE</a:t>
            </a:r>
            <a:endParaRPr lang="en-GB" sz="2800" dirty="0" smtClean="0">
              <a:ea typeface="ＭＳ Ｐゴシック" pitchFamily="-83" charset="-128"/>
              <a:cs typeface="ＭＳ Ｐゴシック" pitchFamily="-83" charset="-128"/>
            </a:endParaRPr>
          </a:p>
          <a:p>
            <a:r>
              <a:rPr lang="en-GB" sz="2800" dirty="0" smtClean="0">
                <a:ea typeface="ＭＳ Ｐゴシック" pitchFamily="-83" charset="-128"/>
                <a:cs typeface="ＭＳ Ｐゴシック" pitchFamily="-83" charset="-128"/>
              </a:rPr>
              <a:t>Simultaneous assessment and management </a:t>
            </a:r>
          </a:p>
          <a:p>
            <a:pPr lvl="1"/>
            <a:r>
              <a:rPr lang="en-GB" sz="2400" dirty="0" smtClean="0"/>
              <a:t>Treat the life-threatening as you find it</a:t>
            </a:r>
          </a:p>
          <a:p>
            <a:r>
              <a:rPr lang="en-GB" sz="2800" dirty="0" smtClean="0">
                <a:ea typeface="ＭＳ Ｐゴシック" pitchFamily="-83" charset="-128"/>
                <a:cs typeface="ＭＳ Ｐゴシック" pitchFamily="-83" charset="-128"/>
              </a:rPr>
              <a:t>Pay attention to trends in the observations</a:t>
            </a:r>
          </a:p>
          <a:p>
            <a:r>
              <a:rPr lang="en-GB" sz="2800" dirty="0" smtClean="0">
                <a:ea typeface="ＭＳ Ｐゴシック" pitchFamily="-83" charset="-128"/>
                <a:cs typeface="ＭＳ Ｐゴシック" pitchFamily="-83" charset="-128"/>
              </a:rPr>
              <a:t>FAST scans, </a:t>
            </a:r>
            <a:r>
              <a:rPr lang="en-GB" sz="2800" dirty="0" err="1" smtClean="0">
                <a:ea typeface="ＭＳ Ｐゴシック" pitchFamily="-83" charset="-128"/>
                <a:cs typeface="ＭＳ Ｐゴシック" pitchFamily="-83" charset="-128"/>
              </a:rPr>
              <a:t>Xrays</a:t>
            </a:r>
            <a:r>
              <a:rPr lang="en-GB" sz="2800" dirty="0" smtClean="0">
                <a:ea typeface="ＭＳ Ｐゴシック" pitchFamily="-83" charset="-128"/>
                <a:cs typeface="ＭＳ Ｐゴシック" pitchFamily="-83" charset="-128"/>
              </a:rPr>
              <a:t> and CT scans</a:t>
            </a:r>
          </a:p>
          <a:p>
            <a:r>
              <a:rPr lang="en-GB" sz="2800" dirty="0" smtClean="0">
                <a:ea typeface="ＭＳ Ｐゴシック" pitchFamily="-83" charset="-128"/>
                <a:cs typeface="ＭＳ Ｐゴシック" pitchFamily="-83" charset="-128"/>
              </a:rPr>
              <a:t>Reassessment for response to treatment is essential</a:t>
            </a:r>
          </a:p>
          <a:p>
            <a:endParaRPr lang="en-GB" sz="2800" dirty="0" smtClean="0">
              <a:ea typeface="ＭＳ Ｐゴシック" pitchFamily="-83" charset="-128"/>
              <a:cs typeface="ＭＳ Ｐゴシック" pitchFamily="-83" charset="-128"/>
            </a:endParaRPr>
          </a:p>
        </p:txBody>
      </p:sp>
      <p:sp>
        <p:nvSpPr>
          <p:cNvPr id="30724" name="Date Placeholder 3"/>
          <p:cNvSpPr>
            <a:spLocks noGrp="1"/>
          </p:cNvSpPr>
          <p:nvPr>
            <p:ph type="dt" sz="quarter" idx="10"/>
          </p:nvPr>
        </p:nvSpPr>
        <p:spPr bwMode="auto">
          <a:noFill/>
          <a:ln>
            <a:miter lim="800000"/>
            <a:headEnd/>
            <a:tailEnd/>
          </a:ln>
        </p:spPr>
        <p:txBody>
          <a:bodyPr/>
          <a:lstStyle/>
          <a:p>
            <a:fld id="{061CE402-4D07-3544-95CC-926B8AB139E8}" type="datetime6">
              <a:rPr lang="en-AU" smtClean="0">
                <a:latin typeface="Calibri" pitchFamily="-83" charset="0"/>
                <a:ea typeface="Arial" pitchFamily="-83" charset="0"/>
                <a:cs typeface="Arial" pitchFamily="-83" charset="0"/>
              </a:rPr>
              <a:t>November 12</a:t>
            </a:fld>
            <a:endParaRPr lang="en-AU" smtClean="0">
              <a:latin typeface="Calibri" pitchFamily="-83" charset="0"/>
              <a:ea typeface="Arial" pitchFamily="-83" charset="0"/>
              <a:cs typeface="Arial" pitchFamily="-83" charset="0"/>
            </a:endParaRPr>
          </a:p>
        </p:txBody>
      </p:sp>
      <p:sp>
        <p:nvSpPr>
          <p:cNvPr id="30725" name="Footer Placeholder 4"/>
          <p:cNvSpPr>
            <a:spLocks noGrp="1"/>
          </p:cNvSpPr>
          <p:nvPr>
            <p:ph type="ftr" sz="quarter" idx="11"/>
          </p:nvPr>
        </p:nvSpPr>
        <p:spPr bwMode="auto">
          <a:noFill/>
          <a:ln>
            <a:miter lim="800000"/>
            <a:headEnd/>
            <a:tailEnd/>
          </a:ln>
        </p:spPr>
        <p:txBody>
          <a:bodyPr/>
          <a:lstStyle/>
          <a:p>
            <a:r>
              <a:rPr lang="en-AU" smtClean="0">
                <a:latin typeface="Calibri" pitchFamily="-83" charset="0"/>
                <a:ea typeface="Arial" pitchFamily="-83" charset="0"/>
                <a:cs typeface="Arial" pitchFamily="-83" charset="0"/>
              </a:rPr>
              <a:t>© Health Workforce Australia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heme/theme1.xml><?xml version="1.0" encoding="utf-8"?>
<a:theme xmlns:a="http://schemas.openxmlformats.org/drawingml/2006/main" name="Topic Overview Content Expert Template ver 2 April 10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dWISE Sim sessions Modules 6-8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Topic Overview Content Expert Template ver 2 April 10 2012</Template>
  <TotalTime>134</TotalTime>
  <Words>2611</Words>
  <Application>Microsoft Macintosh PowerPoint</Application>
  <PresentationFormat>On-screen Show (4:3)</PresentationFormat>
  <Paragraphs>302</Paragraphs>
  <Slides>20</Slides>
  <Notes>16</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Topic Overview Content Expert Template ver 2 April 10 2012</vt:lpstr>
      <vt:lpstr>Custom Design</vt:lpstr>
      <vt:lpstr>1_Custom Design</vt:lpstr>
      <vt:lpstr>EdWISE Sim sessions Modules 6-8 Slide Template</vt:lpstr>
      <vt:lpstr>2_Custom Design</vt:lpstr>
      <vt:lpstr>The Bleeding Patient</vt:lpstr>
      <vt:lpstr>Sponsor</vt:lpstr>
      <vt:lpstr>Introductions</vt:lpstr>
      <vt:lpstr>General Aims</vt:lpstr>
      <vt:lpstr>Ground Rules</vt:lpstr>
      <vt:lpstr>The Bleeding Patient</vt:lpstr>
      <vt:lpstr>Learning outcomes</vt:lpstr>
      <vt:lpstr>The Bleeding Trauma Patient</vt:lpstr>
      <vt:lpstr>Assessment</vt:lpstr>
      <vt:lpstr>Shock Classification</vt:lpstr>
      <vt:lpstr>Plug the Hole in ED</vt:lpstr>
      <vt:lpstr>Avoid the Lethal Triad</vt:lpstr>
      <vt:lpstr>Massive transfusion</vt:lpstr>
      <vt:lpstr>Massive transfusion</vt:lpstr>
      <vt:lpstr>Damage control surgery</vt:lpstr>
      <vt:lpstr>Scenario</vt:lpstr>
      <vt:lpstr>In Summary</vt:lpstr>
      <vt:lpstr>References</vt:lpstr>
      <vt:lpstr>Acknowledgments</vt:lpstr>
      <vt:lpstr>Disclaimer  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topic</dc:title>
  <dc:creator>Leonie Wtterson</dc:creator>
  <cp:lastModifiedBy>Stephanie O'Regan</cp:lastModifiedBy>
  <cp:revision>7</cp:revision>
  <dcterms:created xsi:type="dcterms:W3CDTF">2012-10-10T12:43:37Z</dcterms:created>
  <dcterms:modified xsi:type="dcterms:W3CDTF">2012-11-29T05:01:31Z</dcterms:modified>
</cp:coreProperties>
</file>