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 id="2147483688" r:id="rId2"/>
    <p:sldMasterId id="2147483700" r:id="rId3"/>
  </p:sldMasterIdLst>
  <p:notesMasterIdLst>
    <p:notesMasterId r:id="rId33"/>
  </p:notesMasterIdLst>
  <p:handoutMasterIdLst>
    <p:handoutMasterId r:id="rId34"/>
  </p:handoutMasterIdLst>
  <p:sldIdLst>
    <p:sldId id="260" r:id="rId4"/>
    <p:sldId id="324" r:id="rId5"/>
    <p:sldId id="306" r:id="rId6"/>
    <p:sldId id="334" r:id="rId7"/>
    <p:sldId id="265" r:id="rId8"/>
    <p:sldId id="264" r:id="rId9"/>
    <p:sldId id="335" r:id="rId10"/>
    <p:sldId id="309" r:id="rId11"/>
    <p:sldId id="310" r:id="rId12"/>
    <p:sldId id="311" r:id="rId13"/>
    <p:sldId id="312" r:id="rId14"/>
    <p:sldId id="313" r:id="rId15"/>
    <p:sldId id="314" r:id="rId16"/>
    <p:sldId id="315" r:id="rId17"/>
    <p:sldId id="316" r:id="rId18"/>
    <p:sldId id="317" r:id="rId19"/>
    <p:sldId id="318" r:id="rId20"/>
    <p:sldId id="319" r:id="rId21"/>
    <p:sldId id="328" r:id="rId22"/>
    <p:sldId id="329" r:id="rId23"/>
    <p:sldId id="320" r:id="rId24"/>
    <p:sldId id="331" r:id="rId25"/>
    <p:sldId id="330" r:id="rId26"/>
    <p:sldId id="336" r:id="rId27"/>
    <p:sldId id="266" r:id="rId28"/>
    <p:sldId id="296" r:id="rId29"/>
    <p:sldId id="332" r:id="rId30"/>
    <p:sldId id="325" r:id="rId31"/>
    <p:sldId id="333" r:id="rId32"/>
  </p:sldIdLst>
  <p:sldSz cx="9144000" cy="6858000" type="screen4x3"/>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cnqueU39hR8LX98oyVCYQw==" hashData="Gr1pD6zcPHPJLUpu2b4H4hHCMPo="/>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3F5E"/>
    <a:srgbClr val="F09246"/>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76" autoAdjust="0"/>
  </p:normalViewPr>
  <p:slideViewPr>
    <p:cSldViewPr>
      <p:cViewPr>
        <p:scale>
          <a:sx n="82" d="100"/>
          <a:sy n="82" d="100"/>
        </p:scale>
        <p:origin x="-1312" y="5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tags" Target="tags/tag1.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A7164A-243F-4A4C-BFF4-AB86C5246BA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AU"/>
        </a:p>
      </dgm:t>
    </dgm:pt>
    <dgm:pt modelId="{4716587D-8550-44A8-9C78-8351DF3ACF5C}">
      <dgm:prSet phldrT="[Text]"/>
      <dgm:spPr/>
      <dgm:t>
        <a:bodyPr/>
        <a:lstStyle/>
        <a:p>
          <a:r>
            <a:rPr lang="en-AU" dirty="0" smtClean="0"/>
            <a:t>Not responsive</a:t>
          </a:r>
          <a:endParaRPr lang="en-AU" dirty="0"/>
        </a:p>
      </dgm:t>
    </dgm:pt>
    <dgm:pt modelId="{2513B70B-9759-4F92-BA1F-E8308E74B3E3}" type="parTrans" cxnId="{C44725AF-8D92-47A0-8051-A1B2EEB97B84}">
      <dgm:prSet/>
      <dgm:spPr/>
      <dgm:t>
        <a:bodyPr/>
        <a:lstStyle/>
        <a:p>
          <a:endParaRPr lang="en-AU"/>
        </a:p>
      </dgm:t>
    </dgm:pt>
    <dgm:pt modelId="{33C7389E-46B4-427D-BEBE-5078634E41BA}" type="sibTrans" cxnId="{C44725AF-8D92-47A0-8051-A1B2EEB97B84}">
      <dgm:prSet/>
      <dgm:spPr/>
      <dgm:t>
        <a:bodyPr/>
        <a:lstStyle/>
        <a:p>
          <a:endParaRPr lang="en-AU"/>
        </a:p>
      </dgm:t>
    </dgm:pt>
    <dgm:pt modelId="{4420AC8A-7D0A-46A6-A4C0-83F3311C53F7}">
      <dgm:prSet phldrT="[Text]"/>
      <dgm:spPr/>
      <dgm:t>
        <a:bodyPr/>
        <a:lstStyle/>
        <a:p>
          <a:r>
            <a:rPr lang="en-AU" dirty="0" smtClean="0"/>
            <a:t>DRS-ABCDE</a:t>
          </a:r>
        </a:p>
        <a:p>
          <a:r>
            <a:rPr lang="en-AU" i="0" dirty="0" smtClean="0"/>
            <a:t>	</a:t>
          </a:r>
          <a:endParaRPr lang="en-AU" dirty="0"/>
        </a:p>
      </dgm:t>
    </dgm:pt>
    <dgm:pt modelId="{DD63EE70-31AB-4CCA-94B0-32271D9C5653}" type="parTrans" cxnId="{BE2161F0-FA36-4DCD-8669-AF130A46692E}">
      <dgm:prSet/>
      <dgm:spPr/>
      <dgm:t>
        <a:bodyPr/>
        <a:lstStyle/>
        <a:p>
          <a:endParaRPr lang="en-AU"/>
        </a:p>
      </dgm:t>
    </dgm:pt>
    <dgm:pt modelId="{3AAF267A-C531-4498-83F9-3EB46E29AA57}" type="sibTrans" cxnId="{BE2161F0-FA36-4DCD-8669-AF130A46692E}">
      <dgm:prSet/>
      <dgm:spPr/>
      <dgm:t>
        <a:bodyPr/>
        <a:lstStyle/>
        <a:p>
          <a:endParaRPr lang="en-AU"/>
        </a:p>
      </dgm:t>
    </dgm:pt>
    <dgm:pt modelId="{D53F30DA-85DF-45AF-B0ED-58F657682FD2}">
      <dgm:prSet phldrT="[Text]"/>
      <dgm:spPr/>
      <dgm:t>
        <a:bodyPr/>
        <a:lstStyle/>
        <a:p>
          <a:r>
            <a:rPr lang="en-AU" dirty="0" smtClean="0"/>
            <a:t>Commence CPR if not breathing or abnormal breathing</a:t>
          </a:r>
          <a:endParaRPr lang="en-AU" dirty="0"/>
        </a:p>
      </dgm:t>
    </dgm:pt>
    <dgm:pt modelId="{F58E44AE-E508-4BF0-8211-FA20131483F5}" type="parTrans" cxnId="{753F07A7-299E-43A5-AE3F-B908F1409483}">
      <dgm:prSet/>
      <dgm:spPr/>
      <dgm:t>
        <a:bodyPr/>
        <a:lstStyle/>
        <a:p>
          <a:endParaRPr lang="en-AU"/>
        </a:p>
      </dgm:t>
    </dgm:pt>
    <dgm:pt modelId="{0E35BF9F-B503-4A1B-8B95-D1BDA5AA7450}" type="sibTrans" cxnId="{753F07A7-299E-43A5-AE3F-B908F1409483}">
      <dgm:prSet/>
      <dgm:spPr/>
      <dgm:t>
        <a:bodyPr/>
        <a:lstStyle/>
        <a:p>
          <a:endParaRPr lang="en-AU"/>
        </a:p>
      </dgm:t>
    </dgm:pt>
    <dgm:pt modelId="{5498A69D-2628-4A54-AF14-22046C2D7160}" type="pres">
      <dgm:prSet presAssocID="{14A7164A-243F-4A4C-BFF4-AB86C5246BA4}" presName="outerComposite" presStyleCnt="0">
        <dgm:presLayoutVars>
          <dgm:chMax val="5"/>
          <dgm:dir/>
          <dgm:resizeHandles val="exact"/>
        </dgm:presLayoutVars>
      </dgm:prSet>
      <dgm:spPr/>
      <dgm:t>
        <a:bodyPr/>
        <a:lstStyle/>
        <a:p>
          <a:endParaRPr lang="en-AU"/>
        </a:p>
      </dgm:t>
    </dgm:pt>
    <dgm:pt modelId="{0DC95076-AF5E-48D6-AC43-6E9C26004751}" type="pres">
      <dgm:prSet presAssocID="{14A7164A-243F-4A4C-BFF4-AB86C5246BA4}" presName="dummyMaxCanvas" presStyleCnt="0">
        <dgm:presLayoutVars/>
      </dgm:prSet>
      <dgm:spPr/>
    </dgm:pt>
    <dgm:pt modelId="{6FEF5504-C8FD-40CF-A83C-5660482FF889}" type="pres">
      <dgm:prSet presAssocID="{14A7164A-243F-4A4C-BFF4-AB86C5246BA4}" presName="ThreeNodes_1" presStyleLbl="node1" presStyleIdx="0" presStyleCnt="3">
        <dgm:presLayoutVars>
          <dgm:bulletEnabled val="1"/>
        </dgm:presLayoutVars>
      </dgm:prSet>
      <dgm:spPr/>
      <dgm:t>
        <a:bodyPr/>
        <a:lstStyle/>
        <a:p>
          <a:endParaRPr lang="en-AU"/>
        </a:p>
      </dgm:t>
    </dgm:pt>
    <dgm:pt modelId="{DCB5C04D-04A7-497E-A9CA-ED17980D1616}" type="pres">
      <dgm:prSet presAssocID="{14A7164A-243F-4A4C-BFF4-AB86C5246BA4}" presName="ThreeNodes_2" presStyleLbl="node1" presStyleIdx="1" presStyleCnt="3">
        <dgm:presLayoutVars>
          <dgm:bulletEnabled val="1"/>
        </dgm:presLayoutVars>
      </dgm:prSet>
      <dgm:spPr/>
      <dgm:t>
        <a:bodyPr/>
        <a:lstStyle/>
        <a:p>
          <a:endParaRPr lang="en-AU"/>
        </a:p>
      </dgm:t>
    </dgm:pt>
    <dgm:pt modelId="{5334D92A-1D5B-4FFB-B064-359A80B81919}" type="pres">
      <dgm:prSet presAssocID="{14A7164A-243F-4A4C-BFF4-AB86C5246BA4}" presName="ThreeNodes_3" presStyleLbl="node1" presStyleIdx="2" presStyleCnt="3" custScaleY="95159" custLinFactNeighborX="1" custLinFactNeighborY="7423">
        <dgm:presLayoutVars>
          <dgm:bulletEnabled val="1"/>
        </dgm:presLayoutVars>
      </dgm:prSet>
      <dgm:spPr/>
      <dgm:t>
        <a:bodyPr/>
        <a:lstStyle/>
        <a:p>
          <a:endParaRPr lang="en-AU"/>
        </a:p>
      </dgm:t>
    </dgm:pt>
    <dgm:pt modelId="{C2F46801-D550-46DD-92F3-951B9985CC54}" type="pres">
      <dgm:prSet presAssocID="{14A7164A-243F-4A4C-BFF4-AB86C5246BA4}" presName="ThreeConn_1-2" presStyleLbl="fgAccFollowNode1" presStyleIdx="0" presStyleCnt="2">
        <dgm:presLayoutVars>
          <dgm:bulletEnabled val="1"/>
        </dgm:presLayoutVars>
      </dgm:prSet>
      <dgm:spPr/>
      <dgm:t>
        <a:bodyPr/>
        <a:lstStyle/>
        <a:p>
          <a:endParaRPr lang="en-AU"/>
        </a:p>
      </dgm:t>
    </dgm:pt>
    <dgm:pt modelId="{61D9C0E1-0BA6-4B5A-BB7E-545382B97F73}" type="pres">
      <dgm:prSet presAssocID="{14A7164A-243F-4A4C-BFF4-AB86C5246BA4}" presName="ThreeConn_2-3" presStyleLbl="fgAccFollowNode1" presStyleIdx="1" presStyleCnt="2">
        <dgm:presLayoutVars>
          <dgm:bulletEnabled val="1"/>
        </dgm:presLayoutVars>
      </dgm:prSet>
      <dgm:spPr/>
      <dgm:t>
        <a:bodyPr/>
        <a:lstStyle/>
        <a:p>
          <a:endParaRPr lang="en-AU"/>
        </a:p>
      </dgm:t>
    </dgm:pt>
    <dgm:pt modelId="{A3186F6E-F4CD-4B93-A66C-88825E84453D}" type="pres">
      <dgm:prSet presAssocID="{14A7164A-243F-4A4C-BFF4-AB86C5246BA4}" presName="ThreeNodes_1_text" presStyleLbl="node1" presStyleIdx="2" presStyleCnt="3">
        <dgm:presLayoutVars>
          <dgm:bulletEnabled val="1"/>
        </dgm:presLayoutVars>
      </dgm:prSet>
      <dgm:spPr/>
      <dgm:t>
        <a:bodyPr/>
        <a:lstStyle/>
        <a:p>
          <a:endParaRPr lang="en-AU"/>
        </a:p>
      </dgm:t>
    </dgm:pt>
    <dgm:pt modelId="{C6B79735-90A6-4FBC-9A53-5AD89EE72F20}" type="pres">
      <dgm:prSet presAssocID="{14A7164A-243F-4A4C-BFF4-AB86C5246BA4}" presName="ThreeNodes_2_text" presStyleLbl="node1" presStyleIdx="2" presStyleCnt="3">
        <dgm:presLayoutVars>
          <dgm:bulletEnabled val="1"/>
        </dgm:presLayoutVars>
      </dgm:prSet>
      <dgm:spPr/>
      <dgm:t>
        <a:bodyPr/>
        <a:lstStyle/>
        <a:p>
          <a:endParaRPr lang="en-AU"/>
        </a:p>
      </dgm:t>
    </dgm:pt>
    <dgm:pt modelId="{450F63C6-8B9F-4349-A9A2-C00C08326B2C}" type="pres">
      <dgm:prSet presAssocID="{14A7164A-243F-4A4C-BFF4-AB86C5246BA4}" presName="ThreeNodes_3_text" presStyleLbl="node1" presStyleIdx="2" presStyleCnt="3">
        <dgm:presLayoutVars>
          <dgm:bulletEnabled val="1"/>
        </dgm:presLayoutVars>
      </dgm:prSet>
      <dgm:spPr/>
      <dgm:t>
        <a:bodyPr/>
        <a:lstStyle/>
        <a:p>
          <a:endParaRPr lang="en-AU"/>
        </a:p>
      </dgm:t>
    </dgm:pt>
  </dgm:ptLst>
  <dgm:cxnLst>
    <dgm:cxn modelId="{D053B973-F869-48EC-A662-160774031A36}" type="presOf" srcId="{33C7389E-46B4-427D-BEBE-5078634E41BA}" destId="{C2F46801-D550-46DD-92F3-951B9985CC54}" srcOrd="0" destOrd="0" presId="urn:microsoft.com/office/officeart/2005/8/layout/vProcess5"/>
    <dgm:cxn modelId="{DBC779D9-20B8-4B22-A57D-2779AEE49F8B}" type="presOf" srcId="{D53F30DA-85DF-45AF-B0ED-58F657682FD2}" destId="{450F63C6-8B9F-4349-A9A2-C00C08326B2C}" srcOrd="1" destOrd="0" presId="urn:microsoft.com/office/officeart/2005/8/layout/vProcess5"/>
    <dgm:cxn modelId="{25186EDD-3BF0-4D99-9579-850B239C0A1B}" type="presOf" srcId="{4420AC8A-7D0A-46A6-A4C0-83F3311C53F7}" destId="{C6B79735-90A6-4FBC-9A53-5AD89EE72F20}" srcOrd="1" destOrd="0" presId="urn:microsoft.com/office/officeart/2005/8/layout/vProcess5"/>
    <dgm:cxn modelId="{B8ACCB5B-06DC-4859-AA40-47BE37C185D3}" type="presOf" srcId="{3AAF267A-C531-4498-83F9-3EB46E29AA57}" destId="{61D9C0E1-0BA6-4B5A-BB7E-545382B97F73}" srcOrd="0" destOrd="0" presId="urn:microsoft.com/office/officeart/2005/8/layout/vProcess5"/>
    <dgm:cxn modelId="{C44725AF-8D92-47A0-8051-A1B2EEB97B84}" srcId="{14A7164A-243F-4A4C-BFF4-AB86C5246BA4}" destId="{4716587D-8550-44A8-9C78-8351DF3ACF5C}" srcOrd="0" destOrd="0" parTransId="{2513B70B-9759-4F92-BA1F-E8308E74B3E3}" sibTransId="{33C7389E-46B4-427D-BEBE-5078634E41BA}"/>
    <dgm:cxn modelId="{3C4AE0B7-CD14-4B46-9C5F-AB7C1D8AB01B}" type="presOf" srcId="{4716587D-8550-44A8-9C78-8351DF3ACF5C}" destId="{A3186F6E-F4CD-4B93-A66C-88825E84453D}" srcOrd="1" destOrd="0" presId="urn:microsoft.com/office/officeart/2005/8/layout/vProcess5"/>
    <dgm:cxn modelId="{FC158CAF-A9AA-4CBC-9018-C88D637D9FC1}" type="presOf" srcId="{14A7164A-243F-4A4C-BFF4-AB86C5246BA4}" destId="{5498A69D-2628-4A54-AF14-22046C2D7160}" srcOrd="0" destOrd="0" presId="urn:microsoft.com/office/officeart/2005/8/layout/vProcess5"/>
    <dgm:cxn modelId="{79DC90E8-01B0-4493-88FE-6FDCCBFC6EEF}" type="presOf" srcId="{D53F30DA-85DF-45AF-B0ED-58F657682FD2}" destId="{5334D92A-1D5B-4FFB-B064-359A80B81919}" srcOrd="0" destOrd="0" presId="urn:microsoft.com/office/officeart/2005/8/layout/vProcess5"/>
    <dgm:cxn modelId="{753F07A7-299E-43A5-AE3F-B908F1409483}" srcId="{14A7164A-243F-4A4C-BFF4-AB86C5246BA4}" destId="{D53F30DA-85DF-45AF-B0ED-58F657682FD2}" srcOrd="2" destOrd="0" parTransId="{F58E44AE-E508-4BF0-8211-FA20131483F5}" sibTransId="{0E35BF9F-B503-4A1B-8B95-D1BDA5AA7450}"/>
    <dgm:cxn modelId="{6551320D-129D-49A1-B1ED-2AFAD9D81BA7}" type="presOf" srcId="{4420AC8A-7D0A-46A6-A4C0-83F3311C53F7}" destId="{DCB5C04D-04A7-497E-A9CA-ED17980D1616}" srcOrd="0" destOrd="0" presId="urn:microsoft.com/office/officeart/2005/8/layout/vProcess5"/>
    <dgm:cxn modelId="{EA95CBA7-CF65-45A6-AE69-837C1E8CB9E9}" type="presOf" srcId="{4716587D-8550-44A8-9C78-8351DF3ACF5C}" destId="{6FEF5504-C8FD-40CF-A83C-5660482FF889}" srcOrd="0" destOrd="0" presId="urn:microsoft.com/office/officeart/2005/8/layout/vProcess5"/>
    <dgm:cxn modelId="{BE2161F0-FA36-4DCD-8669-AF130A46692E}" srcId="{14A7164A-243F-4A4C-BFF4-AB86C5246BA4}" destId="{4420AC8A-7D0A-46A6-A4C0-83F3311C53F7}" srcOrd="1" destOrd="0" parTransId="{DD63EE70-31AB-4CCA-94B0-32271D9C5653}" sibTransId="{3AAF267A-C531-4498-83F9-3EB46E29AA57}"/>
    <dgm:cxn modelId="{EECDBD0B-091B-4EC1-8E29-BF02A961FB8B}" type="presParOf" srcId="{5498A69D-2628-4A54-AF14-22046C2D7160}" destId="{0DC95076-AF5E-48D6-AC43-6E9C26004751}" srcOrd="0" destOrd="0" presId="urn:microsoft.com/office/officeart/2005/8/layout/vProcess5"/>
    <dgm:cxn modelId="{AC3EC4CF-A082-4FF5-AD0C-56F839E3E0B6}" type="presParOf" srcId="{5498A69D-2628-4A54-AF14-22046C2D7160}" destId="{6FEF5504-C8FD-40CF-A83C-5660482FF889}" srcOrd="1" destOrd="0" presId="urn:microsoft.com/office/officeart/2005/8/layout/vProcess5"/>
    <dgm:cxn modelId="{82DF8AE4-576A-4D5B-8244-F7098EC7F5BE}" type="presParOf" srcId="{5498A69D-2628-4A54-AF14-22046C2D7160}" destId="{DCB5C04D-04A7-497E-A9CA-ED17980D1616}" srcOrd="2" destOrd="0" presId="urn:microsoft.com/office/officeart/2005/8/layout/vProcess5"/>
    <dgm:cxn modelId="{E1FF4C8F-97D1-47ED-9C26-32EAAE4E69D9}" type="presParOf" srcId="{5498A69D-2628-4A54-AF14-22046C2D7160}" destId="{5334D92A-1D5B-4FFB-B064-359A80B81919}" srcOrd="3" destOrd="0" presId="urn:microsoft.com/office/officeart/2005/8/layout/vProcess5"/>
    <dgm:cxn modelId="{FA36F5A7-6BFD-46B1-8E53-49F3D5EBE30D}" type="presParOf" srcId="{5498A69D-2628-4A54-AF14-22046C2D7160}" destId="{C2F46801-D550-46DD-92F3-951B9985CC54}" srcOrd="4" destOrd="0" presId="urn:microsoft.com/office/officeart/2005/8/layout/vProcess5"/>
    <dgm:cxn modelId="{37299D5C-C734-425C-BCBF-E3D8C6D114AA}" type="presParOf" srcId="{5498A69D-2628-4A54-AF14-22046C2D7160}" destId="{61D9C0E1-0BA6-4B5A-BB7E-545382B97F73}" srcOrd="5" destOrd="0" presId="urn:microsoft.com/office/officeart/2005/8/layout/vProcess5"/>
    <dgm:cxn modelId="{46E47896-AD4A-462D-888F-17B91A94DFBF}" type="presParOf" srcId="{5498A69D-2628-4A54-AF14-22046C2D7160}" destId="{A3186F6E-F4CD-4B93-A66C-88825E84453D}" srcOrd="6" destOrd="0" presId="urn:microsoft.com/office/officeart/2005/8/layout/vProcess5"/>
    <dgm:cxn modelId="{9554CEA8-B95C-4843-A569-7E45C05C8744}" type="presParOf" srcId="{5498A69D-2628-4A54-AF14-22046C2D7160}" destId="{C6B79735-90A6-4FBC-9A53-5AD89EE72F20}" srcOrd="7" destOrd="0" presId="urn:microsoft.com/office/officeart/2005/8/layout/vProcess5"/>
    <dgm:cxn modelId="{8EFAE607-18BA-40AE-BDA5-EB0B74921329}" type="presParOf" srcId="{5498A69D-2628-4A54-AF14-22046C2D7160}" destId="{450F63C6-8B9F-4349-A9A2-C00C08326B2C}"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433A76-1132-44B1-BEE5-2E3D2DF591D0}"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AU"/>
        </a:p>
      </dgm:t>
    </dgm:pt>
    <dgm:pt modelId="{4BBD0D89-63DC-4357-B922-0A8F23DF14EF}">
      <dgm:prSet phldrT="[Text]" custT="1"/>
      <dgm:spPr>
        <a:solidFill>
          <a:schemeClr val="accent5"/>
        </a:solidFill>
      </dgm:spPr>
      <dgm:t>
        <a:bodyPr/>
        <a:lstStyle/>
        <a:p>
          <a:r>
            <a:rPr lang="en-AU" sz="3200" dirty="0" smtClean="0"/>
            <a:t>Check airway</a:t>
          </a:r>
          <a:endParaRPr lang="en-AU" sz="3200" dirty="0"/>
        </a:p>
      </dgm:t>
    </dgm:pt>
    <dgm:pt modelId="{25F35E96-C923-46D1-A34A-AED1813A2159}" type="parTrans" cxnId="{B3697FE1-843F-4AA5-9EB3-3556A6551F63}">
      <dgm:prSet/>
      <dgm:spPr/>
      <dgm:t>
        <a:bodyPr/>
        <a:lstStyle/>
        <a:p>
          <a:endParaRPr lang="en-AU"/>
        </a:p>
      </dgm:t>
    </dgm:pt>
    <dgm:pt modelId="{EAB7231D-C588-4A6A-B2FD-96E9C8F1E598}" type="sibTrans" cxnId="{B3697FE1-843F-4AA5-9EB3-3556A6551F63}">
      <dgm:prSet/>
      <dgm:spPr/>
      <dgm:t>
        <a:bodyPr/>
        <a:lstStyle/>
        <a:p>
          <a:endParaRPr lang="en-AU"/>
        </a:p>
      </dgm:t>
    </dgm:pt>
    <dgm:pt modelId="{CEBFC5BC-B3E7-4D28-A8CD-7C6841D53089}">
      <dgm:prSet phldrT="[Text]" custT="1"/>
      <dgm:spPr>
        <a:solidFill>
          <a:schemeClr val="accent5"/>
        </a:solidFill>
      </dgm:spPr>
      <dgm:t>
        <a:bodyPr/>
        <a:lstStyle/>
        <a:p>
          <a:r>
            <a:rPr lang="en-AU" sz="3200" dirty="0" smtClean="0"/>
            <a:t>Assess breathing</a:t>
          </a:r>
          <a:endParaRPr lang="en-AU" sz="3200" dirty="0"/>
        </a:p>
      </dgm:t>
    </dgm:pt>
    <dgm:pt modelId="{833392D7-0F0B-4919-AD66-7611505BE2C9}" type="parTrans" cxnId="{A914F3A0-7C98-45D4-8BDD-F3AC4247BE76}">
      <dgm:prSet/>
      <dgm:spPr/>
      <dgm:t>
        <a:bodyPr/>
        <a:lstStyle/>
        <a:p>
          <a:endParaRPr lang="en-AU"/>
        </a:p>
      </dgm:t>
    </dgm:pt>
    <dgm:pt modelId="{46E3FD81-6BF6-4723-A049-9037B2B51A96}" type="sibTrans" cxnId="{A914F3A0-7C98-45D4-8BDD-F3AC4247BE76}">
      <dgm:prSet/>
      <dgm:spPr/>
      <dgm:t>
        <a:bodyPr/>
        <a:lstStyle/>
        <a:p>
          <a:endParaRPr lang="en-AU"/>
        </a:p>
      </dgm:t>
    </dgm:pt>
    <dgm:pt modelId="{933D67E2-E5FF-4865-92A1-507A380BA3D1}">
      <dgm:prSet phldrT="[Text]" custT="1"/>
      <dgm:spPr>
        <a:solidFill>
          <a:schemeClr val="accent5"/>
        </a:solidFill>
      </dgm:spPr>
      <dgm:t>
        <a:bodyPr/>
        <a:lstStyle/>
        <a:p>
          <a:r>
            <a:rPr lang="en-AU" sz="3200" dirty="0" smtClean="0"/>
            <a:t>Commence CPR</a:t>
          </a:r>
          <a:endParaRPr lang="en-AU" sz="3200" dirty="0"/>
        </a:p>
      </dgm:t>
    </dgm:pt>
    <dgm:pt modelId="{A7BBA9EF-DBA4-4D23-AAAA-E63DEAFBE8AF}" type="parTrans" cxnId="{17C29B1A-B6A7-49C0-A19E-3F61902C2422}">
      <dgm:prSet/>
      <dgm:spPr/>
      <dgm:t>
        <a:bodyPr/>
        <a:lstStyle/>
        <a:p>
          <a:endParaRPr lang="en-AU"/>
        </a:p>
      </dgm:t>
    </dgm:pt>
    <dgm:pt modelId="{5271A6D0-4E90-43AD-AC8C-438D5815F71F}" type="sibTrans" cxnId="{17C29B1A-B6A7-49C0-A19E-3F61902C2422}">
      <dgm:prSet/>
      <dgm:spPr/>
      <dgm:t>
        <a:bodyPr/>
        <a:lstStyle/>
        <a:p>
          <a:endParaRPr lang="en-AU"/>
        </a:p>
      </dgm:t>
    </dgm:pt>
    <dgm:pt modelId="{1F069DCA-5761-4A30-ADFE-3B28A9D73B26}" type="pres">
      <dgm:prSet presAssocID="{36433A76-1132-44B1-BEE5-2E3D2DF591D0}" presName="rootnode" presStyleCnt="0">
        <dgm:presLayoutVars>
          <dgm:chMax/>
          <dgm:chPref/>
          <dgm:dir/>
          <dgm:animLvl val="lvl"/>
        </dgm:presLayoutVars>
      </dgm:prSet>
      <dgm:spPr/>
      <dgm:t>
        <a:bodyPr/>
        <a:lstStyle/>
        <a:p>
          <a:endParaRPr lang="en-AU"/>
        </a:p>
      </dgm:t>
    </dgm:pt>
    <dgm:pt modelId="{BAD9B864-E0A3-473D-9A85-9BF0783916B9}" type="pres">
      <dgm:prSet presAssocID="{4BBD0D89-63DC-4357-B922-0A8F23DF14EF}" presName="composite" presStyleCnt="0"/>
      <dgm:spPr/>
    </dgm:pt>
    <dgm:pt modelId="{84EB671D-C0AA-48B0-9668-1B001E4EE8FA}" type="pres">
      <dgm:prSet presAssocID="{4BBD0D89-63DC-4357-B922-0A8F23DF14EF}" presName="bentUpArrow1" presStyleLbl="alignImgPlace1" presStyleIdx="0" presStyleCnt="2" custScaleX="305779" custScaleY="328846" custLinFactX="-84389" custLinFactNeighborX="-100000" custLinFactNeighborY="2743"/>
      <dgm:spPr>
        <a:solidFill>
          <a:schemeClr val="accent5">
            <a:lumMod val="40000"/>
            <a:lumOff val="60000"/>
          </a:schemeClr>
        </a:solidFill>
      </dgm:spPr>
      <dgm:t>
        <a:bodyPr/>
        <a:lstStyle/>
        <a:p>
          <a:endParaRPr lang="en-AU"/>
        </a:p>
      </dgm:t>
    </dgm:pt>
    <dgm:pt modelId="{6A94808D-24ED-4E27-B9A5-ABCDCB4DFE0B}" type="pres">
      <dgm:prSet presAssocID="{4BBD0D89-63DC-4357-B922-0A8F23DF14EF}" presName="ParentText" presStyleLbl="node1" presStyleIdx="0" presStyleCnt="3" custScaleX="661807" custScaleY="140553" custLinFactY="-16215" custLinFactNeighborX="20186" custLinFactNeighborY="-100000">
        <dgm:presLayoutVars>
          <dgm:chMax val="1"/>
          <dgm:chPref val="1"/>
          <dgm:bulletEnabled val="1"/>
        </dgm:presLayoutVars>
      </dgm:prSet>
      <dgm:spPr/>
      <dgm:t>
        <a:bodyPr/>
        <a:lstStyle/>
        <a:p>
          <a:endParaRPr lang="en-AU"/>
        </a:p>
      </dgm:t>
    </dgm:pt>
    <dgm:pt modelId="{A5DEACA0-7334-449E-92A6-5F2B90EC602D}" type="pres">
      <dgm:prSet presAssocID="{4BBD0D89-63DC-4357-B922-0A8F23DF14EF}" presName="ChildText" presStyleLbl="revTx" presStyleIdx="0" presStyleCnt="2">
        <dgm:presLayoutVars>
          <dgm:chMax val="0"/>
          <dgm:chPref val="0"/>
          <dgm:bulletEnabled val="1"/>
        </dgm:presLayoutVars>
      </dgm:prSet>
      <dgm:spPr/>
      <dgm:t>
        <a:bodyPr/>
        <a:lstStyle/>
        <a:p>
          <a:endParaRPr lang="en-AU"/>
        </a:p>
      </dgm:t>
    </dgm:pt>
    <dgm:pt modelId="{0381825B-3006-4B01-BC3D-FC85D9E7F1C5}" type="pres">
      <dgm:prSet presAssocID="{EAB7231D-C588-4A6A-B2FD-96E9C8F1E598}" presName="sibTrans" presStyleCnt="0"/>
      <dgm:spPr/>
    </dgm:pt>
    <dgm:pt modelId="{044A4CA9-E464-4660-80CD-1A84D511F538}" type="pres">
      <dgm:prSet presAssocID="{CEBFC5BC-B3E7-4D28-A8CD-7C6841D53089}" presName="composite" presStyleCnt="0"/>
      <dgm:spPr/>
    </dgm:pt>
    <dgm:pt modelId="{E657961F-29AC-4AEF-A0B5-86259B873AF7}" type="pres">
      <dgm:prSet presAssocID="{CEBFC5BC-B3E7-4D28-A8CD-7C6841D53089}" presName="bentUpArrow1" presStyleLbl="alignImgPlace1" presStyleIdx="1" presStyleCnt="2" custScaleX="267297" custScaleY="306018" custLinFactX="-100000" custLinFactY="6797" custLinFactNeighborX="-153482" custLinFactNeighborY="100000"/>
      <dgm:spPr>
        <a:solidFill>
          <a:schemeClr val="accent5">
            <a:lumMod val="40000"/>
            <a:lumOff val="60000"/>
          </a:schemeClr>
        </a:solidFill>
      </dgm:spPr>
      <dgm:t>
        <a:bodyPr/>
        <a:lstStyle/>
        <a:p>
          <a:endParaRPr lang="en-AU"/>
        </a:p>
      </dgm:t>
    </dgm:pt>
    <dgm:pt modelId="{56ACD98D-1499-4CA9-9EEC-474BAF30F423}" type="pres">
      <dgm:prSet presAssocID="{CEBFC5BC-B3E7-4D28-A8CD-7C6841D53089}" presName="ParentText" presStyleLbl="node1" presStyleIdx="1" presStyleCnt="3" custScaleX="737812" custScaleY="168264" custLinFactNeighborX="-10747" custLinFactNeighborY="-20574">
        <dgm:presLayoutVars>
          <dgm:chMax val="1"/>
          <dgm:chPref val="1"/>
          <dgm:bulletEnabled val="1"/>
        </dgm:presLayoutVars>
      </dgm:prSet>
      <dgm:spPr/>
      <dgm:t>
        <a:bodyPr/>
        <a:lstStyle/>
        <a:p>
          <a:endParaRPr lang="en-AU"/>
        </a:p>
      </dgm:t>
    </dgm:pt>
    <dgm:pt modelId="{6FB9C863-A096-4AA7-A108-399B9D7A82C5}" type="pres">
      <dgm:prSet presAssocID="{CEBFC5BC-B3E7-4D28-A8CD-7C6841D53089}" presName="ChildText" presStyleLbl="revTx" presStyleIdx="1" presStyleCnt="2">
        <dgm:presLayoutVars>
          <dgm:chMax val="0"/>
          <dgm:chPref val="0"/>
          <dgm:bulletEnabled val="1"/>
        </dgm:presLayoutVars>
      </dgm:prSet>
      <dgm:spPr/>
      <dgm:t>
        <a:bodyPr/>
        <a:lstStyle/>
        <a:p>
          <a:endParaRPr lang="en-AU"/>
        </a:p>
      </dgm:t>
    </dgm:pt>
    <dgm:pt modelId="{4A1A2A31-3F5A-4EB2-A936-C18614C5769E}" type="pres">
      <dgm:prSet presAssocID="{46E3FD81-6BF6-4723-A049-9037B2B51A96}" presName="sibTrans" presStyleCnt="0"/>
      <dgm:spPr/>
    </dgm:pt>
    <dgm:pt modelId="{91E44DE9-A61D-477D-85AB-A4DCD58C27A4}" type="pres">
      <dgm:prSet presAssocID="{933D67E2-E5FF-4865-92A1-507A380BA3D1}" presName="composite" presStyleCnt="0"/>
      <dgm:spPr/>
    </dgm:pt>
    <dgm:pt modelId="{03D835EB-7079-4AC3-8867-19398512FA79}" type="pres">
      <dgm:prSet presAssocID="{933D67E2-E5FF-4865-92A1-507A380BA3D1}" presName="ParentText" presStyleLbl="node1" presStyleIdx="2" presStyleCnt="3" custAng="0" custScaleX="749669" custScaleY="128969" custLinFactNeighborX="-27726" custLinFactNeighborY="57410">
        <dgm:presLayoutVars>
          <dgm:chMax val="1"/>
          <dgm:chPref val="1"/>
          <dgm:bulletEnabled val="1"/>
        </dgm:presLayoutVars>
      </dgm:prSet>
      <dgm:spPr/>
      <dgm:t>
        <a:bodyPr/>
        <a:lstStyle/>
        <a:p>
          <a:endParaRPr lang="en-AU"/>
        </a:p>
      </dgm:t>
    </dgm:pt>
  </dgm:ptLst>
  <dgm:cxnLst>
    <dgm:cxn modelId="{2800E34C-F8E9-0245-8EC4-3A172642AA5C}" type="presOf" srcId="{933D67E2-E5FF-4865-92A1-507A380BA3D1}" destId="{03D835EB-7079-4AC3-8867-19398512FA79}" srcOrd="0" destOrd="0" presId="urn:microsoft.com/office/officeart/2005/8/layout/StepDownProcess"/>
    <dgm:cxn modelId="{71945EC9-48D7-204F-8764-9008094E1642}" type="presOf" srcId="{CEBFC5BC-B3E7-4D28-A8CD-7C6841D53089}" destId="{56ACD98D-1499-4CA9-9EEC-474BAF30F423}" srcOrd="0" destOrd="0" presId="urn:microsoft.com/office/officeart/2005/8/layout/StepDownProcess"/>
    <dgm:cxn modelId="{17C29B1A-B6A7-49C0-A19E-3F61902C2422}" srcId="{36433A76-1132-44B1-BEE5-2E3D2DF591D0}" destId="{933D67E2-E5FF-4865-92A1-507A380BA3D1}" srcOrd="2" destOrd="0" parTransId="{A7BBA9EF-DBA4-4D23-AAAA-E63DEAFBE8AF}" sibTransId="{5271A6D0-4E90-43AD-AC8C-438D5815F71F}"/>
    <dgm:cxn modelId="{9C1FCC5D-7CC8-C647-AC3E-EC8C204E2B2A}" type="presOf" srcId="{4BBD0D89-63DC-4357-B922-0A8F23DF14EF}" destId="{6A94808D-24ED-4E27-B9A5-ABCDCB4DFE0B}" srcOrd="0" destOrd="0" presId="urn:microsoft.com/office/officeart/2005/8/layout/StepDownProcess"/>
    <dgm:cxn modelId="{A914F3A0-7C98-45D4-8BDD-F3AC4247BE76}" srcId="{36433A76-1132-44B1-BEE5-2E3D2DF591D0}" destId="{CEBFC5BC-B3E7-4D28-A8CD-7C6841D53089}" srcOrd="1" destOrd="0" parTransId="{833392D7-0F0B-4919-AD66-7611505BE2C9}" sibTransId="{46E3FD81-6BF6-4723-A049-9037B2B51A96}"/>
    <dgm:cxn modelId="{52CDE639-2538-E24A-B7CD-03EB50F24ED1}" type="presOf" srcId="{36433A76-1132-44B1-BEE5-2E3D2DF591D0}" destId="{1F069DCA-5761-4A30-ADFE-3B28A9D73B26}" srcOrd="0" destOrd="0" presId="urn:microsoft.com/office/officeart/2005/8/layout/StepDownProcess"/>
    <dgm:cxn modelId="{B3697FE1-843F-4AA5-9EB3-3556A6551F63}" srcId="{36433A76-1132-44B1-BEE5-2E3D2DF591D0}" destId="{4BBD0D89-63DC-4357-B922-0A8F23DF14EF}" srcOrd="0" destOrd="0" parTransId="{25F35E96-C923-46D1-A34A-AED1813A2159}" sibTransId="{EAB7231D-C588-4A6A-B2FD-96E9C8F1E598}"/>
    <dgm:cxn modelId="{7B8622CA-44CA-6141-B463-04D8B11C918F}" type="presParOf" srcId="{1F069DCA-5761-4A30-ADFE-3B28A9D73B26}" destId="{BAD9B864-E0A3-473D-9A85-9BF0783916B9}" srcOrd="0" destOrd="0" presId="urn:microsoft.com/office/officeart/2005/8/layout/StepDownProcess"/>
    <dgm:cxn modelId="{60C9986D-3693-AC42-9F4E-FC0D1B9BC96C}" type="presParOf" srcId="{BAD9B864-E0A3-473D-9A85-9BF0783916B9}" destId="{84EB671D-C0AA-48B0-9668-1B001E4EE8FA}" srcOrd="0" destOrd="0" presId="urn:microsoft.com/office/officeart/2005/8/layout/StepDownProcess"/>
    <dgm:cxn modelId="{5D4EEC24-BB6D-7047-9AC6-DC18D64AD243}" type="presParOf" srcId="{BAD9B864-E0A3-473D-9A85-9BF0783916B9}" destId="{6A94808D-24ED-4E27-B9A5-ABCDCB4DFE0B}" srcOrd="1" destOrd="0" presId="urn:microsoft.com/office/officeart/2005/8/layout/StepDownProcess"/>
    <dgm:cxn modelId="{B068ECD0-7AFC-6B4D-8EC3-B8438C79E384}" type="presParOf" srcId="{BAD9B864-E0A3-473D-9A85-9BF0783916B9}" destId="{A5DEACA0-7334-449E-92A6-5F2B90EC602D}" srcOrd="2" destOrd="0" presId="urn:microsoft.com/office/officeart/2005/8/layout/StepDownProcess"/>
    <dgm:cxn modelId="{2414A04D-57CD-CB40-A5F0-9DF10460173D}" type="presParOf" srcId="{1F069DCA-5761-4A30-ADFE-3B28A9D73B26}" destId="{0381825B-3006-4B01-BC3D-FC85D9E7F1C5}" srcOrd="1" destOrd="0" presId="urn:microsoft.com/office/officeart/2005/8/layout/StepDownProcess"/>
    <dgm:cxn modelId="{B97B5061-914D-4D47-8B5A-47076D7B439F}" type="presParOf" srcId="{1F069DCA-5761-4A30-ADFE-3B28A9D73B26}" destId="{044A4CA9-E464-4660-80CD-1A84D511F538}" srcOrd="2" destOrd="0" presId="urn:microsoft.com/office/officeart/2005/8/layout/StepDownProcess"/>
    <dgm:cxn modelId="{DE72895A-4F3F-DC41-A0A2-BD8D383E677C}" type="presParOf" srcId="{044A4CA9-E464-4660-80CD-1A84D511F538}" destId="{E657961F-29AC-4AEF-A0B5-86259B873AF7}" srcOrd="0" destOrd="0" presId="urn:microsoft.com/office/officeart/2005/8/layout/StepDownProcess"/>
    <dgm:cxn modelId="{A5277C26-B9EA-B145-8DE3-DBAEC1E0BC63}" type="presParOf" srcId="{044A4CA9-E464-4660-80CD-1A84D511F538}" destId="{56ACD98D-1499-4CA9-9EEC-474BAF30F423}" srcOrd="1" destOrd="0" presId="urn:microsoft.com/office/officeart/2005/8/layout/StepDownProcess"/>
    <dgm:cxn modelId="{5D82425F-D46A-DC43-85B2-D6BE252F34FF}" type="presParOf" srcId="{044A4CA9-E464-4660-80CD-1A84D511F538}" destId="{6FB9C863-A096-4AA7-A108-399B9D7A82C5}" srcOrd="2" destOrd="0" presId="urn:microsoft.com/office/officeart/2005/8/layout/StepDownProcess"/>
    <dgm:cxn modelId="{B89D5CE6-5737-0246-954C-B0682C727A91}" type="presParOf" srcId="{1F069DCA-5761-4A30-ADFE-3B28A9D73B26}" destId="{4A1A2A31-3F5A-4EB2-A936-C18614C5769E}" srcOrd="3" destOrd="0" presId="urn:microsoft.com/office/officeart/2005/8/layout/StepDownProcess"/>
    <dgm:cxn modelId="{367A8E3A-AE14-9244-9B77-7B40BE4597D5}" type="presParOf" srcId="{1F069DCA-5761-4A30-ADFE-3B28A9D73B26}" destId="{91E44DE9-A61D-477D-85AB-A4DCD58C27A4}" srcOrd="4" destOrd="0" presId="urn:microsoft.com/office/officeart/2005/8/layout/StepDownProcess"/>
    <dgm:cxn modelId="{3BE4A63A-4A04-744A-BBB5-76776C2693D4}" type="presParOf" srcId="{91E44DE9-A61D-477D-85AB-A4DCD58C27A4}" destId="{03D835EB-7079-4AC3-8867-19398512FA79}"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F5504-C8FD-40CF-A83C-5660482FF889}">
      <dsp:nvSpPr>
        <dsp:cNvPr id="0" name=""/>
        <dsp:cNvSpPr/>
      </dsp:nvSpPr>
      <dsp:spPr>
        <a:xfrm>
          <a:off x="0" y="0"/>
          <a:ext cx="6995160" cy="13577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Not responsive</a:t>
          </a:r>
          <a:endParaRPr lang="en-AU" sz="3100" kern="1200" dirty="0"/>
        </a:p>
      </dsp:txBody>
      <dsp:txXfrm>
        <a:off x="39768" y="39768"/>
        <a:ext cx="5530000" cy="1278252"/>
      </dsp:txXfrm>
    </dsp:sp>
    <dsp:sp modelId="{DCB5C04D-04A7-497E-A9CA-ED17980D1616}">
      <dsp:nvSpPr>
        <dsp:cNvPr id="0" name=""/>
        <dsp:cNvSpPr/>
      </dsp:nvSpPr>
      <dsp:spPr>
        <a:xfrm>
          <a:off x="617219" y="1584087"/>
          <a:ext cx="6995160" cy="13577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DRS-ABCDE</a:t>
          </a:r>
        </a:p>
        <a:p>
          <a:pPr lvl="0" algn="l" defTabSz="1377950">
            <a:lnSpc>
              <a:spcPct val="90000"/>
            </a:lnSpc>
            <a:spcBef>
              <a:spcPct val="0"/>
            </a:spcBef>
            <a:spcAft>
              <a:spcPct val="35000"/>
            </a:spcAft>
          </a:pPr>
          <a:r>
            <a:rPr lang="en-AU" sz="3100" i="0" kern="1200" dirty="0" smtClean="0"/>
            <a:t>	</a:t>
          </a:r>
          <a:endParaRPr lang="en-AU" sz="3100" kern="1200" dirty="0"/>
        </a:p>
      </dsp:txBody>
      <dsp:txXfrm>
        <a:off x="656987" y="1623855"/>
        <a:ext cx="5415841" cy="1278252"/>
      </dsp:txXfrm>
    </dsp:sp>
    <dsp:sp modelId="{5334D92A-1D5B-4FFB-B064-359A80B81919}">
      <dsp:nvSpPr>
        <dsp:cNvPr id="0" name=""/>
        <dsp:cNvSpPr/>
      </dsp:nvSpPr>
      <dsp:spPr>
        <a:xfrm>
          <a:off x="1234439" y="3233904"/>
          <a:ext cx="6995160" cy="12920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AU" sz="3100" kern="1200" dirty="0" smtClean="0"/>
            <a:t>Commence CPR if not breathing or abnormal breathing</a:t>
          </a:r>
          <a:endParaRPr lang="en-AU" sz="3100" kern="1200" dirty="0"/>
        </a:p>
      </dsp:txBody>
      <dsp:txXfrm>
        <a:off x="1272282" y="3271747"/>
        <a:ext cx="5419691" cy="1216372"/>
      </dsp:txXfrm>
    </dsp:sp>
    <dsp:sp modelId="{C2F46801-D550-46DD-92F3-951B9985CC54}">
      <dsp:nvSpPr>
        <dsp:cNvPr id="0" name=""/>
        <dsp:cNvSpPr/>
      </dsp:nvSpPr>
      <dsp:spPr>
        <a:xfrm>
          <a:off x="6112597" y="1029656"/>
          <a:ext cx="882562" cy="88256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AU" sz="3600" kern="1200"/>
        </a:p>
      </dsp:txBody>
      <dsp:txXfrm>
        <a:off x="6311173" y="1029656"/>
        <a:ext cx="485410" cy="664128"/>
      </dsp:txXfrm>
    </dsp:sp>
    <dsp:sp modelId="{61D9C0E1-0BA6-4B5A-BB7E-545382B97F73}">
      <dsp:nvSpPr>
        <dsp:cNvPr id="0" name=""/>
        <dsp:cNvSpPr/>
      </dsp:nvSpPr>
      <dsp:spPr>
        <a:xfrm>
          <a:off x="6729817" y="2604691"/>
          <a:ext cx="882562" cy="882562"/>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AU" sz="3600" kern="1200"/>
        </a:p>
      </dsp:txBody>
      <dsp:txXfrm>
        <a:off x="6928393" y="2604691"/>
        <a:ext cx="485410" cy="664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B671D-C0AA-48B0-9668-1B001E4EE8FA}">
      <dsp:nvSpPr>
        <dsp:cNvPr id="0" name=""/>
        <dsp:cNvSpPr/>
      </dsp:nvSpPr>
      <dsp:spPr>
        <a:xfrm rot="5400000">
          <a:off x="620396" y="1103386"/>
          <a:ext cx="1159862" cy="1227838"/>
        </a:xfrm>
        <a:prstGeom prst="bentUpArrow">
          <a:avLst>
            <a:gd name="adj1" fmla="val 32840"/>
            <a:gd name="adj2" fmla="val 25000"/>
            <a:gd name="adj3" fmla="val 35780"/>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94808D-24ED-4E27-B9A5-ABCDCB4DFE0B}">
      <dsp:nvSpPr>
        <dsp:cNvPr id="0" name=""/>
        <dsp:cNvSpPr/>
      </dsp:nvSpPr>
      <dsp:spPr>
        <a:xfrm>
          <a:off x="122919" y="548608"/>
          <a:ext cx="3929484" cy="584147"/>
        </a:xfrm>
        <a:prstGeom prst="roundRect">
          <a:avLst>
            <a:gd name="adj" fmla="val 1667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AU" sz="3200" kern="1200" dirty="0" smtClean="0"/>
            <a:t>Check airway</a:t>
          </a:r>
          <a:endParaRPr lang="en-AU" sz="3200" kern="1200" dirty="0"/>
        </a:p>
      </dsp:txBody>
      <dsp:txXfrm>
        <a:off x="151440" y="577129"/>
        <a:ext cx="3872442" cy="527105"/>
      </dsp:txXfrm>
    </dsp:sp>
    <dsp:sp modelId="{A5DEACA0-7334-449E-92A6-5F2B90EC602D}">
      <dsp:nvSpPr>
        <dsp:cNvPr id="0" name=""/>
        <dsp:cNvSpPr/>
      </dsp:nvSpPr>
      <dsp:spPr>
        <a:xfrm>
          <a:off x="2264682" y="1155513"/>
          <a:ext cx="431837" cy="335911"/>
        </a:xfrm>
        <a:prstGeom prst="rect">
          <a:avLst/>
        </a:prstGeom>
        <a:noFill/>
        <a:ln>
          <a:noFill/>
        </a:ln>
        <a:effectLst/>
      </dsp:spPr>
      <dsp:style>
        <a:lnRef idx="0">
          <a:scrgbClr r="0" g="0" b="0"/>
        </a:lnRef>
        <a:fillRef idx="0">
          <a:scrgbClr r="0" g="0" b="0"/>
        </a:fillRef>
        <a:effectRef idx="0">
          <a:scrgbClr r="0" g="0" b="0"/>
        </a:effectRef>
        <a:fontRef idx="minor"/>
      </dsp:style>
    </dsp:sp>
    <dsp:sp modelId="{E657961F-29AC-4AEF-A0B5-86259B873AF7}">
      <dsp:nvSpPr>
        <dsp:cNvPr id="0" name=""/>
        <dsp:cNvSpPr/>
      </dsp:nvSpPr>
      <dsp:spPr>
        <a:xfrm rot="5400000">
          <a:off x="2495007" y="2559948"/>
          <a:ext cx="1079346" cy="1073315"/>
        </a:xfrm>
        <a:prstGeom prst="bentUpArrow">
          <a:avLst>
            <a:gd name="adj1" fmla="val 32840"/>
            <a:gd name="adj2" fmla="val 25000"/>
            <a:gd name="adj3" fmla="val 35780"/>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ACD98D-1499-4CA9-9EEC-474BAF30F423}">
      <dsp:nvSpPr>
        <dsp:cNvPr id="0" name=""/>
        <dsp:cNvSpPr/>
      </dsp:nvSpPr>
      <dsp:spPr>
        <a:xfrm>
          <a:off x="1825406" y="1900809"/>
          <a:ext cx="4380764" cy="699315"/>
        </a:xfrm>
        <a:prstGeom prst="roundRect">
          <a:avLst>
            <a:gd name="adj" fmla="val 1667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AU" sz="3200" kern="1200" dirty="0" smtClean="0"/>
            <a:t>Assess breathing</a:t>
          </a:r>
          <a:endParaRPr lang="en-AU" sz="3200" kern="1200" dirty="0"/>
        </a:p>
      </dsp:txBody>
      <dsp:txXfrm>
        <a:off x="1859550" y="1934953"/>
        <a:ext cx="4312476" cy="631027"/>
      </dsp:txXfrm>
    </dsp:sp>
    <dsp:sp modelId="{6FB9C863-A096-4AA7-A108-399B9D7A82C5}">
      <dsp:nvSpPr>
        <dsp:cNvPr id="0" name=""/>
        <dsp:cNvSpPr/>
      </dsp:nvSpPr>
      <dsp:spPr>
        <a:xfrm>
          <a:off x="4376474" y="2167808"/>
          <a:ext cx="431837" cy="335911"/>
        </a:xfrm>
        <a:prstGeom prst="rect">
          <a:avLst/>
        </a:prstGeom>
        <a:noFill/>
        <a:ln>
          <a:noFill/>
        </a:ln>
        <a:effectLst/>
      </dsp:spPr>
      <dsp:style>
        <a:lnRef idx="0">
          <a:scrgbClr r="0" g="0" b="0"/>
        </a:lnRef>
        <a:fillRef idx="0">
          <a:scrgbClr r="0" g="0" b="0"/>
        </a:fillRef>
        <a:effectRef idx="0">
          <a:scrgbClr r="0" g="0" b="0"/>
        </a:effectRef>
        <a:fontRef idx="minor"/>
      </dsp:style>
    </dsp:sp>
    <dsp:sp modelId="{03D835EB-7079-4AC3-8867-19398512FA79}">
      <dsp:nvSpPr>
        <dsp:cNvPr id="0" name=""/>
        <dsp:cNvSpPr/>
      </dsp:nvSpPr>
      <dsp:spPr>
        <a:xfrm>
          <a:off x="3610746" y="3196953"/>
          <a:ext cx="4451165" cy="536003"/>
        </a:xfrm>
        <a:prstGeom prst="roundRect">
          <a:avLst>
            <a:gd name="adj" fmla="val 1667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AU" sz="3200" kern="1200" dirty="0" smtClean="0"/>
            <a:t>Commence CPR</a:t>
          </a:r>
          <a:endParaRPr lang="en-AU" sz="3200" kern="1200" dirty="0"/>
        </a:p>
      </dsp:txBody>
      <dsp:txXfrm>
        <a:off x="3636916" y="3223123"/>
        <a:ext cx="4398825" cy="48366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August 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August 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Very quick</a:t>
            </a:r>
            <a:r>
              <a:rPr lang="en-AU" baseline="0" dirty="0" smtClean="0"/>
              <a:t> round the room to assess stage of professional development for each participant.  </a:t>
            </a:r>
            <a:endParaRPr lang="en-AU" dirty="0" smtClean="0"/>
          </a:p>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a:t>
            </a:fld>
            <a:endParaRPr lang="en-AU"/>
          </a:p>
        </p:txBody>
      </p:sp>
    </p:spTree>
    <p:extLst>
      <p:ext uri="{BB962C8B-B14F-4D97-AF65-F5344CB8AC3E}">
        <p14:creationId xmlns:p14="http://schemas.microsoft.com/office/powerpoint/2010/main" val="1850008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i="1" dirty="0" smtClean="0">
                <a:solidFill>
                  <a:srgbClr val="0000FF"/>
                </a:solidFill>
              </a:rPr>
              <a:t>These are the decision points for A=Airway:</a:t>
            </a:r>
          </a:p>
          <a:p>
            <a:pPr marL="228600" indent="-228600">
              <a:buAutoNum type="arabicPeriod"/>
            </a:pPr>
            <a:r>
              <a:rPr lang="en-AU" i="1" dirty="0" smtClean="0">
                <a:solidFill>
                  <a:srgbClr val="0000FF"/>
                </a:solidFill>
              </a:rPr>
              <a:t>Is the airway patent? If not : remove foreign bodies such as food boluses or dentures. Then use the 3 airway opening </a:t>
            </a:r>
            <a:r>
              <a:rPr lang="en-AU" i="1" dirty="0" err="1" smtClean="0">
                <a:solidFill>
                  <a:srgbClr val="0000FF"/>
                </a:solidFill>
              </a:rPr>
              <a:t>manouevre</a:t>
            </a:r>
            <a:r>
              <a:rPr lang="en-AU" i="1" dirty="0" smtClean="0">
                <a:solidFill>
                  <a:srgbClr val="0000FF"/>
                </a:solidFill>
              </a:rPr>
              <a:t>, whichever is appropriate or effective: chin lift, jaw thrust and head tilt ( note which one not to use if cervical injury is suspected)</a:t>
            </a:r>
          </a:p>
          <a:p>
            <a:pPr marL="228600" indent="-228600">
              <a:buAutoNum type="arabicPeriod"/>
            </a:pPr>
            <a:r>
              <a:rPr lang="en-AU" i="1" dirty="0" smtClean="0">
                <a:solidFill>
                  <a:srgbClr val="0000FF"/>
                </a:solidFill>
              </a:rPr>
              <a:t>Is the patient breathing in a normal pattern?</a:t>
            </a:r>
          </a:p>
          <a:p>
            <a:pPr marL="228600" indent="-228600">
              <a:buAutoNum type="arabicPeriod"/>
            </a:pPr>
            <a:r>
              <a:rPr lang="en-AU" i="1" dirty="0" smtClean="0">
                <a:solidFill>
                  <a:srgbClr val="0000FF"/>
                </a:solidFill>
              </a:rPr>
              <a:t>Commence CPR if the patient’s condition remains: unresponsive with abnormal breathing pattern </a:t>
            </a:r>
            <a:endParaRPr lang="en-AU" dirty="0" smtClean="0"/>
          </a:p>
          <a:p>
            <a:endParaRPr lang="en-AU" u="sng"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13</a:t>
            </a:fld>
            <a:endParaRPr lang="en-AU"/>
          </a:p>
        </p:txBody>
      </p:sp>
    </p:spTree>
    <p:extLst>
      <p:ext uri="{BB962C8B-B14F-4D97-AF65-F5344CB8AC3E}">
        <p14:creationId xmlns:p14="http://schemas.microsoft.com/office/powerpoint/2010/main" val="304713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When checking if the patient is breathing, it is important to look, listen and feel:</a:t>
            </a:r>
            <a:r>
              <a:rPr lang="en-AU" baseline="0" dirty="0" smtClean="0"/>
              <a:t> look to see if the chest is rising and falling; listen to hear breath sounds at the mouth; and feel for breath against your cheek. </a:t>
            </a:r>
          </a:p>
          <a:p>
            <a:endParaRPr lang="en-AU" baseline="0" dirty="0" smtClean="0"/>
          </a:p>
          <a:p>
            <a:r>
              <a:rPr lang="en-AU" dirty="0" smtClean="0"/>
              <a:t>Compression-only</a:t>
            </a:r>
            <a:r>
              <a:rPr lang="en-AU" baseline="0" dirty="0" smtClean="0"/>
              <a:t> CPR is not such an issue in hospital, as self-inflating (</a:t>
            </a:r>
            <a:r>
              <a:rPr lang="en-AU" baseline="0" dirty="0" err="1" smtClean="0"/>
              <a:t>Laerdel</a:t>
            </a:r>
            <a:r>
              <a:rPr lang="en-AU" baseline="0" dirty="0" smtClean="0"/>
              <a:t>, </a:t>
            </a:r>
            <a:r>
              <a:rPr lang="en-AU" baseline="0" dirty="0" err="1" smtClean="0"/>
              <a:t>Ambubag</a:t>
            </a:r>
            <a:r>
              <a:rPr lang="en-AU" baseline="0" dirty="0" smtClean="0"/>
              <a:t>) bags are available in the wards on arrest trolleys. This bypasses the need to deliver mouth-to-mouth, expired air resuscitation to patients. However, on the street or in the community, s</a:t>
            </a:r>
            <a:r>
              <a:rPr lang="en-AU" dirty="0" smtClean="0"/>
              <a:t>ome rescuers</a:t>
            </a:r>
            <a:r>
              <a:rPr lang="en-AU" baseline="0" dirty="0" smtClean="0"/>
              <a:t> feel uncomfortable or unable to deliver rescue breaths to a stranger they have found collapsed. The new guidelines make provision for this, given </a:t>
            </a:r>
          </a:p>
          <a:p>
            <a:pPr marL="285750" indent="-285750">
              <a:buAutoNum type="romanLcParenBoth"/>
            </a:pPr>
            <a:r>
              <a:rPr lang="en-AU" baseline="0" dirty="0" smtClean="0"/>
              <a:t>the increased emphasis of compressions over ventilation, and </a:t>
            </a:r>
          </a:p>
          <a:p>
            <a:pPr marL="285750" indent="-285750">
              <a:buAutoNum type="romanLcParenBoth"/>
            </a:pPr>
            <a:r>
              <a:rPr lang="en-AU" baseline="0" dirty="0" smtClean="0"/>
              <a:t>the thinking that some attempt at resuscitation is better than no attempt at all.</a:t>
            </a:r>
          </a:p>
          <a:p>
            <a:endParaRPr lang="en-A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baseline="0" dirty="0" smtClean="0"/>
              <a:t>Of note, e</a:t>
            </a:r>
            <a:r>
              <a:rPr lang="en-AU" dirty="0" smtClean="0"/>
              <a:t>xpired air resuscitation provides an FiO2 of only 15-18%</a:t>
            </a:r>
            <a:r>
              <a:rPr lang="en-AU" baseline="30000" dirty="0" smtClean="0"/>
              <a:t>3</a:t>
            </a:r>
            <a:endParaRPr lang="en-AU" dirty="0" smtClean="0"/>
          </a:p>
          <a:p>
            <a:endParaRPr lang="en-AU" baseline="0" dirty="0" smtClean="0"/>
          </a:p>
          <a:p>
            <a:r>
              <a:rPr lang="en-AU" baseline="0" dirty="0" smtClean="0"/>
              <a:t>There are also pocket disposable masks that people can use if they are concerned about the transmission of diseases. Note however that “a systematic review found no reports of transmission of hepatitis B, C, HIV or CMV during either training or actual CPR when high-risk activities, such as intravenous cannulation, were not performed” (ARC Guideline 8).</a:t>
            </a:r>
            <a:endParaRPr lang="en-AU" dirty="0" smtClean="0"/>
          </a:p>
          <a:p>
            <a:endParaRPr lang="en-AU" dirty="0" smtClean="0"/>
          </a:p>
          <a:p>
            <a:r>
              <a:rPr lang="en-AU" dirty="0" smtClean="0"/>
              <a:t>1 = Guideline 5</a:t>
            </a:r>
          </a:p>
          <a:p>
            <a:r>
              <a:rPr lang="en-AU" dirty="0" smtClean="0"/>
              <a:t>2 =</a:t>
            </a:r>
            <a:r>
              <a:rPr lang="en-AU" baseline="0" dirty="0" smtClean="0"/>
              <a:t> Guideline 8</a:t>
            </a:r>
          </a:p>
          <a:p>
            <a:r>
              <a:rPr lang="en-AU" baseline="0" dirty="0" smtClean="0"/>
              <a:t>3 = Guideline 11.1</a:t>
            </a:r>
            <a:endParaRPr lang="en-AU"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AU" u="none" baseline="0" dirty="0" smtClean="0"/>
          </a:p>
        </p:txBody>
      </p:sp>
      <p:sp>
        <p:nvSpPr>
          <p:cNvPr id="4" name="Slide Number Placeholder 3"/>
          <p:cNvSpPr>
            <a:spLocks noGrp="1"/>
          </p:cNvSpPr>
          <p:nvPr>
            <p:ph type="sldNum" sz="quarter" idx="10"/>
          </p:nvPr>
        </p:nvSpPr>
        <p:spPr/>
        <p:txBody>
          <a:bodyPr/>
          <a:lstStyle/>
          <a:p>
            <a:fld id="{9B21AA53-2F42-44DD-9AD5-9F905108F3C8}" type="slidenum">
              <a:rPr lang="en-AU" smtClean="0"/>
              <a:pPr/>
              <a:t>14</a:t>
            </a:fld>
            <a:endParaRPr lang="en-AU"/>
          </a:p>
        </p:txBody>
      </p:sp>
    </p:spTree>
    <p:extLst>
      <p:ext uri="{BB962C8B-B14F-4D97-AF65-F5344CB8AC3E}">
        <p14:creationId xmlns:p14="http://schemas.microsoft.com/office/powerpoint/2010/main" val="2686428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dirty="0" smtClean="0"/>
              <a:t>Several key</a:t>
            </a:r>
            <a:r>
              <a:rPr lang="en-AU" baseline="0" dirty="0" smtClean="0"/>
              <a:t> messages:</a:t>
            </a:r>
            <a:endParaRPr lang="en-AU" dirty="0" smtClean="0"/>
          </a:p>
          <a:p>
            <a:pPr marL="228600" indent="-228600">
              <a:buFont typeface="+mj-lt"/>
              <a:buAutoNum type="arabicPeriod"/>
            </a:pPr>
            <a:r>
              <a:rPr lang="en-AU" dirty="0" smtClean="0"/>
              <a:t>We start with compressions (not</a:t>
            </a:r>
            <a:r>
              <a:rPr lang="en-AU" baseline="0" dirty="0" smtClean="0"/>
              <a:t> rescue breaths), after we have assessed the airway and breathing and if we have found the patient to be unresponsive and not breathing normally.</a:t>
            </a:r>
          </a:p>
          <a:p>
            <a:pPr marL="228600" indent="-228600">
              <a:buFont typeface="+mj-lt"/>
              <a:buAutoNum type="arabicPeriod"/>
            </a:pPr>
            <a:r>
              <a:rPr lang="en-AU" baseline="0" dirty="0" smtClean="0"/>
              <a:t>Allow </a:t>
            </a:r>
            <a:r>
              <a:rPr lang="en-AU" dirty="0" smtClean="0"/>
              <a:t>equal time for compression and relaxation</a:t>
            </a:r>
            <a:r>
              <a:rPr lang="en-AU" baseline="30000" dirty="0" smtClean="0"/>
              <a:t>4 </a:t>
            </a:r>
            <a:r>
              <a:rPr lang="en-AU" baseline="0" dirty="0" smtClean="0"/>
              <a:t>&amp; </a:t>
            </a:r>
            <a:r>
              <a:rPr lang="en-AU" dirty="0" smtClean="0"/>
              <a:t>allow complete chest recoil post compression</a:t>
            </a:r>
            <a:r>
              <a:rPr lang="en-AU" baseline="30000" dirty="0" smtClean="0"/>
              <a:t>4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AU" baseline="0" dirty="0" smtClean="0"/>
              <a:t>For CPR we need to “go hard, go fast” at a rate of 100/min (roughly to the beat of ‘stay alive, stay alive’), with our elbows straight and our shoulders directly above the person’s lower half of sternum. </a:t>
            </a:r>
            <a:r>
              <a:rPr lang="en-AU" dirty="0" smtClean="0"/>
              <a:t>Effective external cardiac compression provides 20-30% of pre-arrest cardiac output.</a:t>
            </a:r>
            <a:r>
              <a:rPr lang="en-AU" baseline="30000" dirty="0" smtClean="0"/>
              <a:t> 5</a:t>
            </a:r>
            <a:endParaRPr lang="en-AU" dirty="0" smtClean="0"/>
          </a:p>
          <a:p>
            <a:pPr marL="228600" indent="-228600">
              <a:buFont typeface="+mj-lt"/>
              <a:buAutoNum type="arabicPeriod"/>
            </a:pPr>
            <a:r>
              <a:rPr lang="en-AU" dirty="0" smtClean="0"/>
              <a:t>It</a:t>
            </a:r>
            <a:r>
              <a:rPr lang="en-AU" baseline="0" dirty="0" smtClean="0"/>
              <a:t> doesn’t matter if you have one or more than one rescuer: the ratio of compressions to breaths remains the same for adult patients. </a:t>
            </a:r>
          </a:p>
          <a:p>
            <a:endParaRPr lang="en-AU" baseline="0" dirty="0" smtClean="0"/>
          </a:p>
        </p:txBody>
      </p:sp>
      <p:sp>
        <p:nvSpPr>
          <p:cNvPr id="4" name="Slide Number Placeholder 3"/>
          <p:cNvSpPr>
            <a:spLocks noGrp="1"/>
          </p:cNvSpPr>
          <p:nvPr>
            <p:ph type="sldNum" sz="quarter" idx="10"/>
          </p:nvPr>
        </p:nvSpPr>
        <p:spPr/>
        <p:txBody>
          <a:bodyPr/>
          <a:lstStyle/>
          <a:p>
            <a:fld id="{9B21AA53-2F42-44DD-9AD5-9F905108F3C8}" type="slidenum">
              <a:rPr lang="en-AU" smtClean="0"/>
              <a:pPr/>
              <a:t>15</a:t>
            </a:fld>
            <a:endParaRPr lang="en-AU"/>
          </a:p>
        </p:txBody>
      </p:sp>
    </p:spTree>
    <p:extLst>
      <p:ext uri="{BB962C8B-B14F-4D97-AF65-F5344CB8AC3E}">
        <p14:creationId xmlns:p14="http://schemas.microsoft.com/office/powerpoint/2010/main" val="1047720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If</a:t>
            </a:r>
            <a:r>
              <a:rPr lang="en-AU" baseline="0" dirty="0" smtClean="0"/>
              <a:t> it’s a shockable rhythm, there is evidence that the chance of successful defibrillation decreases with time. “For every minute defibrillation is delayed, there is approximately a 10% reduction in survival if the victim is in cardiac arrest due to VF” (ARC Guideline 7). How would you know if it’s a shockable rhythm?</a:t>
            </a:r>
          </a:p>
          <a:p>
            <a:pPr marL="171450" indent="-171450">
              <a:buFontTx/>
              <a:buChar char="-"/>
            </a:pPr>
            <a:r>
              <a:rPr lang="en-AU" baseline="0" dirty="0" smtClean="0"/>
              <a:t>With an automated external defibrillator (AED), it will interpret the rhythm and advise if a shock is required, once the pads are applied.</a:t>
            </a:r>
          </a:p>
          <a:p>
            <a:r>
              <a:rPr lang="en-AU" baseline="0" dirty="0" smtClean="0"/>
              <a:t>With a manual defibrillator, rhythm interpretation by the operator is required. Hospital defibrillators may be semi-automated so it is important to familiarise yourself with the unit locally available.</a:t>
            </a:r>
            <a:r>
              <a:rPr lang="en-AU" u="sng" dirty="0" smtClean="0"/>
              <a:t> For shockable rhythms:</a:t>
            </a:r>
          </a:p>
          <a:p>
            <a:r>
              <a:rPr lang="en-AU" u="sng" dirty="0" err="1" smtClean="0"/>
              <a:t>Precordial</a:t>
            </a:r>
            <a:r>
              <a:rPr lang="en-AU" u="sng" baseline="0" dirty="0" smtClean="0"/>
              <a:t> thump:</a:t>
            </a:r>
            <a:r>
              <a:rPr lang="en-AU" u="none" baseline="0" dirty="0" smtClean="0"/>
              <a:t> The indications have narrowed to </a:t>
            </a:r>
            <a:r>
              <a:rPr lang="en-AU" dirty="0" smtClean="0"/>
              <a:t>monitored </a:t>
            </a:r>
            <a:r>
              <a:rPr lang="en-AU" dirty="0" err="1" smtClean="0"/>
              <a:t>pulseless</a:t>
            </a:r>
            <a:r>
              <a:rPr lang="en-AU" dirty="0" smtClean="0"/>
              <a:t> VT with a defibrillator not immediately available. </a:t>
            </a:r>
            <a:r>
              <a:rPr lang="en-AU" sz="1200" kern="1200" dirty="0" smtClean="0">
                <a:solidFill>
                  <a:schemeClr val="tx1"/>
                </a:solidFill>
                <a:effectLst/>
                <a:latin typeface="+mn-lt"/>
                <a:ea typeface="+mn-ea"/>
                <a:cs typeface="+mn-cs"/>
              </a:rPr>
              <a:t>The new guidelines no longer include VF as it is felt to be “relatively ineffective for this rhythm” (ARC Guideline 11.3). </a:t>
            </a:r>
          </a:p>
          <a:p>
            <a:r>
              <a:rPr lang="en-AU" sz="1200" kern="1200" dirty="0" smtClean="0">
                <a:solidFill>
                  <a:schemeClr val="tx1"/>
                </a:solidFill>
                <a:effectLst/>
                <a:latin typeface="+mn-lt"/>
                <a:ea typeface="+mn-ea"/>
                <a:cs typeface="+mn-cs"/>
              </a:rPr>
              <a:t> </a:t>
            </a:r>
          </a:p>
          <a:p>
            <a:r>
              <a:rPr lang="en-AU" sz="1200" kern="1200" dirty="0" smtClean="0">
                <a:solidFill>
                  <a:schemeClr val="tx1"/>
                </a:solidFill>
                <a:effectLst/>
                <a:latin typeface="+mn-lt"/>
                <a:ea typeface="+mn-ea"/>
                <a:cs typeface="+mn-cs"/>
              </a:rPr>
              <a:t>It is delivered as a single sharp blow to the </a:t>
            </a:r>
            <a:r>
              <a:rPr lang="en-AU" sz="1200" kern="1200" dirty="0" err="1" smtClean="0">
                <a:solidFill>
                  <a:schemeClr val="tx1"/>
                </a:solidFill>
                <a:effectLst/>
                <a:latin typeface="+mn-lt"/>
                <a:ea typeface="+mn-ea"/>
                <a:cs typeface="+mn-cs"/>
              </a:rPr>
              <a:t>midsternum</a:t>
            </a:r>
            <a:r>
              <a:rPr lang="en-AU" sz="1200" kern="1200" dirty="0" smtClean="0">
                <a:solidFill>
                  <a:schemeClr val="tx1"/>
                </a:solidFill>
                <a:effectLst/>
                <a:latin typeface="+mn-lt"/>
                <a:ea typeface="+mn-ea"/>
                <a:cs typeface="+mn-cs"/>
              </a:rPr>
              <a:t>, and should </a:t>
            </a:r>
            <a:r>
              <a:rPr lang="en-AU" sz="1200" i="1" kern="1200" dirty="0" smtClean="0">
                <a:solidFill>
                  <a:schemeClr val="tx1"/>
                </a:solidFill>
                <a:effectLst/>
                <a:latin typeface="+mn-lt"/>
                <a:ea typeface="+mn-ea"/>
                <a:cs typeface="+mn-cs"/>
              </a:rPr>
              <a:t>not</a:t>
            </a:r>
            <a:r>
              <a:rPr lang="en-AU" sz="1200" kern="1200" dirty="0" smtClean="0">
                <a:solidFill>
                  <a:schemeClr val="tx1"/>
                </a:solidFill>
                <a:effectLst/>
                <a:latin typeface="+mn-lt"/>
                <a:ea typeface="+mn-ea"/>
                <a:cs typeface="+mn-cs"/>
              </a:rPr>
              <a:t> be delivered for unwitnessed cardiac arrest, or in patients with a recent </a:t>
            </a:r>
            <a:r>
              <a:rPr lang="en-AU" sz="1200" kern="1200" dirty="0" err="1" smtClean="0">
                <a:solidFill>
                  <a:schemeClr val="tx1"/>
                </a:solidFill>
                <a:effectLst/>
                <a:latin typeface="+mn-lt"/>
                <a:ea typeface="+mn-ea"/>
                <a:cs typeface="+mn-cs"/>
              </a:rPr>
              <a:t>sternotomy</a:t>
            </a:r>
            <a:r>
              <a:rPr lang="en-AU" sz="1200" kern="1200" dirty="0" smtClean="0">
                <a:solidFill>
                  <a:schemeClr val="tx1"/>
                </a:solidFill>
                <a:effectLst/>
                <a:latin typeface="+mn-lt"/>
                <a:ea typeface="+mn-ea"/>
                <a:cs typeface="+mn-cs"/>
              </a:rPr>
              <a:t> or chest trauma (ARC Guideline 11.3)</a:t>
            </a:r>
          </a:p>
          <a:p>
            <a:r>
              <a:rPr lang="en-AU" sz="1200" u="none" strike="noStrike" kern="1200" dirty="0" smtClean="0">
                <a:solidFill>
                  <a:schemeClr val="tx1"/>
                </a:solidFill>
                <a:effectLst/>
                <a:latin typeface="+mn-lt"/>
                <a:ea typeface="+mn-ea"/>
                <a:cs typeface="+mn-cs"/>
              </a:rPr>
              <a:t> </a:t>
            </a:r>
            <a:endParaRPr lang="en-AU" u="sng" dirty="0" smtClean="0"/>
          </a:p>
          <a:p>
            <a:r>
              <a:rPr lang="en-AU" u="sng" dirty="0" smtClean="0"/>
              <a:t>Adhesive</a:t>
            </a:r>
            <a:r>
              <a:rPr lang="en-AU" u="sng" baseline="0" dirty="0" smtClean="0"/>
              <a:t> pads:</a:t>
            </a:r>
            <a:r>
              <a:rPr lang="en-AU" u="none" baseline="0" dirty="0" smtClean="0"/>
              <a:t> </a:t>
            </a:r>
            <a:r>
              <a:rPr lang="en-AU" u="none" dirty="0" smtClean="0"/>
              <a:t>Ensure</a:t>
            </a:r>
            <a:r>
              <a:rPr lang="en-AU" dirty="0" smtClean="0"/>
              <a:t> you are </a:t>
            </a:r>
            <a:r>
              <a:rPr lang="en-AU" i="1" dirty="0" smtClean="0">
                <a:solidFill>
                  <a:srgbClr val="0000FF"/>
                </a:solidFill>
              </a:rPr>
              <a:t>at </a:t>
            </a:r>
            <a:r>
              <a:rPr lang="en-AU" dirty="0" smtClean="0"/>
              <a:t>a minimum</a:t>
            </a:r>
            <a:r>
              <a:rPr lang="en-AU" baseline="0" dirty="0" smtClean="0"/>
              <a:t> distance of 8cm away from any implanted pacemaker devices. Also do not apply the pads (or paddles) over medication patches as these may heat up and burn the patient’s skin. Remove the patch if it is in a location you require, and wipe the area prior to attaching the pad. The patch may otherwise also “block the delivery of energy from the electrode pad to the heart” (ARC Guideline 7).</a:t>
            </a:r>
          </a:p>
          <a:p>
            <a:endParaRPr lang="en-A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u="sng" baseline="0" dirty="0" smtClean="0"/>
              <a:t>Charge:</a:t>
            </a:r>
            <a:r>
              <a:rPr lang="en-AU" u="none" baseline="0" dirty="0" smtClean="0"/>
              <a:t> We</a:t>
            </a:r>
            <a:r>
              <a:rPr lang="en-AU" baseline="0" dirty="0" smtClean="0"/>
              <a:t> charge </a:t>
            </a:r>
            <a:r>
              <a:rPr lang="en-AU" dirty="0" smtClean="0"/>
              <a:t>towards end of </a:t>
            </a:r>
            <a:r>
              <a:rPr lang="en-AU" i="1" dirty="0" smtClean="0">
                <a:solidFill>
                  <a:srgbClr val="0000FF"/>
                </a:solidFill>
              </a:rPr>
              <a:t>the </a:t>
            </a:r>
            <a:r>
              <a:rPr lang="en-AU" dirty="0" smtClean="0"/>
              <a:t>2min CPR </a:t>
            </a:r>
            <a:r>
              <a:rPr lang="en-AU" baseline="0" dirty="0" smtClean="0"/>
              <a:t>to minimise the time without compressions. This is safe if we are using adhesive pads </a:t>
            </a:r>
            <a:r>
              <a:rPr lang="en-AU" i="0" u="none" baseline="0" dirty="0" smtClean="0"/>
              <a:t>via a manual defibrillator (ARC Guideline 11.4)</a:t>
            </a:r>
          </a:p>
          <a:p>
            <a:pPr marL="0" marR="0" indent="0" algn="l" defTabSz="914400" rtl="0" eaLnBrk="1" fontAlgn="auto" latinLnBrk="0" hangingPunct="1">
              <a:lnSpc>
                <a:spcPct val="100000"/>
              </a:lnSpc>
              <a:spcBef>
                <a:spcPts val="0"/>
              </a:spcBef>
              <a:spcAft>
                <a:spcPts val="0"/>
              </a:spcAft>
              <a:buClrTx/>
              <a:buSzTx/>
              <a:buFontTx/>
              <a:buNone/>
              <a:tabLst/>
              <a:defRPr/>
            </a:pPr>
            <a:endParaRPr lang="en-AU" i="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i="0" u="none" baseline="0" dirty="0" smtClean="0"/>
              <a:t>We must also avoid having oxygen at high flows across the patient’s chest if delivering the shock using paddles; and avoid charging the paddles unless they are placed on the patient’s chest. </a:t>
            </a:r>
          </a:p>
          <a:p>
            <a:endParaRPr lang="en-AU" baseline="0" dirty="0" smtClean="0"/>
          </a:p>
          <a:p>
            <a:r>
              <a:rPr lang="en-AU" baseline="0" dirty="0" smtClean="0"/>
              <a:t>Some defibrillators have a ‘sync’ button. However this is not to be activated in VF or </a:t>
            </a:r>
            <a:r>
              <a:rPr lang="en-AU" baseline="0" dirty="0" err="1" smtClean="0"/>
              <a:t>pulseless</a:t>
            </a:r>
            <a:r>
              <a:rPr lang="en-AU" baseline="0" dirty="0" smtClean="0"/>
              <a:t> VT. We are aiming to deliver an </a:t>
            </a:r>
            <a:r>
              <a:rPr lang="en-AU" i="1" u="none" baseline="0" dirty="0" smtClean="0"/>
              <a:t>unsynchronised</a:t>
            </a:r>
            <a:r>
              <a:rPr lang="en-AU" i="0" u="none" baseline="0" dirty="0" smtClean="0"/>
              <a:t> shock.</a:t>
            </a:r>
          </a:p>
          <a:p>
            <a:endParaRPr lang="en-AU" i="0" u="none" baseline="0" dirty="0" smtClean="0"/>
          </a:p>
          <a:p>
            <a:r>
              <a:rPr lang="en-AU" baseline="0" dirty="0" smtClean="0"/>
              <a:t>It is an important responsibility of the person pressing the ‘charge’ button that they check everyone has stood clear prior to delivering the shock.</a:t>
            </a:r>
          </a:p>
          <a:p>
            <a:endParaRPr lang="en-AU" baseline="0" dirty="0" smtClean="0"/>
          </a:p>
          <a:p>
            <a:r>
              <a:rPr lang="en-AU" sz="1200" kern="1200" dirty="0" smtClean="0">
                <a:solidFill>
                  <a:schemeClr val="tx1"/>
                </a:solidFill>
                <a:effectLst/>
                <a:latin typeface="+mn-lt"/>
                <a:ea typeface="+mn-ea"/>
                <a:cs typeface="+mn-cs"/>
              </a:rPr>
              <a:t>We need to resume CPR for a further 2 min post defibrillation as </a:t>
            </a:r>
            <a:r>
              <a:rPr lang="en-AU" i="0" u="none" baseline="0" dirty="0" smtClean="0"/>
              <a:t>there is likely to be a period of myocardial stunning post arrest. It is therefore unlikely for the heart to immediately resume delivering an adequate </a:t>
            </a:r>
            <a:r>
              <a:rPr lang="en-AU" i="0" u="none" baseline="0" dirty="0" err="1" smtClean="0"/>
              <a:t>perfusing</a:t>
            </a:r>
            <a:r>
              <a:rPr lang="en-AU" i="0" u="none" baseline="0" dirty="0" smtClean="0"/>
              <a:t> pressure, even if sinus rhythm is restored. We are also unlikely to cause the patient harm by performing CPR during this interval: if the patient is </a:t>
            </a:r>
            <a:r>
              <a:rPr lang="en-AU" i="0" u="none" baseline="0" dirty="0" err="1" smtClean="0"/>
              <a:t>perfusing</a:t>
            </a:r>
            <a:r>
              <a:rPr lang="en-AU" i="0" u="none" baseline="0" dirty="0" smtClean="0"/>
              <a:t> their brain adequately, they will no doubt indicate this to you!</a:t>
            </a:r>
            <a:endParaRPr lang="en-AU" dirty="0" smtClean="0"/>
          </a:p>
          <a:p>
            <a:pPr marL="171450" indent="-171450">
              <a:buFontTx/>
              <a:buChar char="-"/>
            </a:pPr>
            <a:endParaRPr lang="en-AU" baseline="0" dirty="0" smtClean="0"/>
          </a:p>
          <a:p>
            <a:endParaRPr lang="en-AU" i="1"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16</a:t>
            </a:fld>
            <a:endParaRPr lang="en-AU"/>
          </a:p>
        </p:txBody>
      </p:sp>
    </p:spTree>
    <p:extLst>
      <p:ext uri="{BB962C8B-B14F-4D97-AF65-F5344CB8AC3E}">
        <p14:creationId xmlns:p14="http://schemas.microsoft.com/office/powerpoint/2010/main" val="2736699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It is important to be mindful</a:t>
            </a:r>
            <a:r>
              <a:rPr lang="en-AU" baseline="0" dirty="0" smtClean="0"/>
              <a:t> to minimise time away from chest compressions. Studies have shown that common errors include excessive interruptions to external cardiac compressions (ARC guideline 11.1.1). This time can therefore also be utilised (while one person checks the rhythm), for the person administering CPR to change over.</a:t>
            </a:r>
            <a:endParaRPr lang="en-AU"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17</a:t>
            </a:fld>
            <a:endParaRPr lang="en-AU"/>
          </a:p>
        </p:txBody>
      </p:sp>
    </p:spTree>
    <p:extLst>
      <p:ext uri="{BB962C8B-B14F-4D97-AF65-F5344CB8AC3E}">
        <p14:creationId xmlns:p14="http://schemas.microsoft.com/office/powerpoint/2010/main" val="2176423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18</a:t>
            </a:fld>
            <a:endParaRPr lang="en-AU"/>
          </a:p>
        </p:txBody>
      </p:sp>
    </p:spTree>
    <p:extLst>
      <p:ext uri="{BB962C8B-B14F-4D97-AF65-F5344CB8AC3E}">
        <p14:creationId xmlns:p14="http://schemas.microsoft.com/office/powerpoint/2010/main" val="1297587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Divided into </a:t>
            </a:r>
            <a:r>
              <a:rPr lang="en-US" dirty="0" err="1" smtClean="0"/>
              <a:t>Shockable</a:t>
            </a:r>
            <a:r>
              <a:rPr lang="en-US" baseline="0" dirty="0" smtClean="0"/>
              <a:t> (VT and </a:t>
            </a:r>
            <a:r>
              <a:rPr lang="en-US" baseline="0" dirty="0" err="1" smtClean="0"/>
              <a:t>pulseless</a:t>
            </a:r>
            <a:r>
              <a:rPr lang="en-US" baseline="0" dirty="0" smtClean="0"/>
              <a:t> VT) and Non-</a:t>
            </a:r>
            <a:r>
              <a:rPr lang="en-US" baseline="0" dirty="0" err="1" smtClean="0"/>
              <a:t>shockable</a:t>
            </a:r>
            <a:r>
              <a:rPr lang="en-US" baseline="0" dirty="0" smtClean="0"/>
              <a:t> (Asystole and PEA)</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19</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Whilst 2</a:t>
            </a:r>
            <a:r>
              <a:rPr lang="en-AU" baseline="0" dirty="0" smtClean="0"/>
              <a:t> min (1 loop) of CPR is being performed and the record-keeper is also keeping track of time, it is worthwhile for the team leader (and any available team members) to think about possible reversible causes. These are known as the 4H’s and 4T’s.</a:t>
            </a:r>
            <a:endParaRPr lang="en-AU" dirty="0" smtClean="0"/>
          </a:p>
          <a:p>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20</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smtClean="0"/>
              <a:t>NB</a:t>
            </a:r>
            <a:r>
              <a:rPr lang="en-AU" baseline="0" dirty="0" smtClean="0"/>
              <a:t> The ARC no longer recommends atropine.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smtClean="0"/>
              <a:t>What evidence is there for the</a:t>
            </a:r>
            <a:r>
              <a:rPr lang="en-AU" baseline="0" dirty="0" smtClean="0"/>
              <a:t> drugs we use?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baseline="0" dirty="0" smtClean="0"/>
              <a:t>There is no evidence that either adrenaline or </a:t>
            </a:r>
            <a:r>
              <a:rPr lang="en-AU" baseline="0" dirty="0" err="1" smtClean="0"/>
              <a:t>amiodarone</a:t>
            </a:r>
            <a:r>
              <a:rPr lang="en-AU" baseline="0" dirty="0" smtClean="0"/>
              <a:t> increases the rate of survival to hospital discharge. However: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baseline="0" dirty="0" smtClean="0"/>
              <a:t>Adrenaline increases the return of spontaneous circulation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baseline="0" dirty="0" err="1" smtClean="0"/>
              <a:t>Amiodarone</a:t>
            </a:r>
            <a:r>
              <a:rPr lang="en-AU" baseline="0" dirty="0" smtClean="0"/>
              <a:t> can improve the short-term outcome of survival to hospital </a:t>
            </a:r>
            <a:r>
              <a:rPr lang="en-AU" i="1" baseline="0" dirty="0" smtClean="0"/>
              <a:t>admission</a:t>
            </a:r>
            <a:r>
              <a:rPr lang="en-AU" i="0" baseline="0" dirty="0" smtClean="0"/>
              <a:t> in shock-refractory VF (</a:t>
            </a:r>
            <a:r>
              <a:rPr lang="en-AU" i="0" baseline="0" dirty="0" err="1" smtClean="0"/>
              <a:t>vs</a:t>
            </a:r>
            <a:r>
              <a:rPr lang="en-AU" i="0" baseline="0" dirty="0" smtClean="0"/>
              <a:t> placebo and </a:t>
            </a:r>
            <a:r>
              <a:rPr lang="en-AU" i="0" baseline="0" dirty="0" err="1" smtClean="0"/>
              <a:t>lignocaine</a:t>
            </a:r>
            <a:r>
              <a:rPr lang="en-AU" i="0" baseline="0" dirty="0" smtClean="0"/>
              <a:t>)</a:t>
            </a:r>
            <a:endParaRPr lang="en-A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smtClean="0"/>
              <a:t>(Guideline 11.2)</a:t>
            </a:r>
          </a:p>
          <a:p>
            <a:endParaRPr lang="en-AU"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21</a:t>
            </a:fld>
            <a:endParaRPr lang="en-AU"/>
          </a:p>
        </p:txBody>
      </p:sp>
    </p:spTree>
    <p:extLst>
      <p:ext uri="{BB962C8B-B14F-4D97-AF65-F5344CB8AC3E}">
        <p14:creationId xmlns:p14="http://schemas.microsoft.com/office/powerpoint/2010/main" val="21632397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err="1" smtClean="0"/>
              <a:t>Lignocaine</a:t>
            </a:r>
            <a:r>
              <a:rPr lang="en-AU" baseline="0" dirty="0" smtClean="0"/>
              <a:t> is an alternative to </a:t>
            </a:r>
            <a:r>
              <a:rPr lang="en-AU" baseline="0" dirty="0" err="1" smtClean="0"/>
              <a:t>amiodarone</a:t>
            </a:r>
            <a:r>
              <a:rPr lang="en-AU" baseline="0" dirty="0" smtClean="0"/>
              <a:t> when the latter cannot be used. </a:t>
            </a:r>
          </a:p>
          <a:p>
            <a:endParaRPr lang="en-AU" baseline="0" dirty="0" smtClean="0"/>
          </a:p>
          <a:p>
            <a:r>
              <a:rPr lang="en-AU" baseline="0" dirty="0" err="1" smtClean="0"/>
              <a:t>Thrombolytics</a:t>
            </a:r>
            <a:r>
              <a:rPr lang="en-AU" baseline="0" dirty="0" smtClean="0"/>
              <a:t>: ( reference: </a:t>
            </a:r>
            <a:r>
              <a:rPr lang="en-AU" baseline="0" dirty="0" err="1" smtClean="0"/>
              <a:t>eTherapeutic</a:t>
            </a:r>
            <a:r>
              <a:rPr lang="en-AU" baseline="0" dirty="0" smtClean="0"/>
              <a:t> Guidelines) http://</a:t>
            </a:r>
            <a:r>
              <a:rPr lang="en-AU" baseline="0" dirty="0" err="1" smtClean="0"/>
              <a:t>etg.hcn.com.au</a:t>
            </a:r>
            <a:r>
              <a:rPr lang="en-AU" baseline="0" dirty="0" smtClean="0"/>
              <a:t>/</a:t>
            </a:r>
          </a:p>
          <a:p>
            <a:r>
              <a:rPr lang="en-AU" baseline="0" dirty="0" smtClean="0"/>
              <a:t>The indication for the use of </a:t>
            </a:r>
            <a:r>
              <a:rPr lang="en-AU" baseline="0" dirty="0" err="1" smtClean="0"/>
              <a:t>thrombolytics</a:t>
            </a:r>
            <a:r>
              <a:rPr lang="en-AU" baseline="0" dirty="0" smtClean="0"/>
              <a:t> in PE are:</a:t>
            </a:r>
          </a:p>
          <a:p>
            <a:pPr marL="171450" indent="-171450">
              <a:buFontTx/>
              <a:buChar char="-"/>
            </a:pPr>
            <a:r>
              <a:rPr lang="en-AU" baseline="0" dirty="0" smtClean="0"/>
              <a:t>Ongoing hypotension &lt; systolic of 90mmHg</a:t>
            </a:r>
          </a:p>
          <a:p>
            <a:pPr marL="171450" indent="-171450">
              <a:buFontTx/>
              <a:buChar char="-"/>
            </a:pPr>
            <a:r>
              <a:rPr lang="en-AU" baseline="0" dirty="0" smtClean="0"/>
              <a:t>Right heart failure</a:t>
            </a:r>
          </a:p>
          <a:p>
            <a:pPr marL="171450" indent="-171450">
              <a:buFontTx/>
              <a:buChar char="-"/>
            </a:pPr>
            <a:r>
              <a:rPr lang="en-AU" baseline="0" dirty="0" smtClean="0"/>
              <a:t>Severe </a:t>
            </a:r>
            <a:r>
              <a:rPr lang="en-AU" baseline="0" dirty="0" err="1" smtClean="0"/>
              <a:t>hypoxaemia</a:t>
            </a:r>
            <a:endParaRPr lang="en-AU" baseline="0" dirty="0" smtClean="0"/>
          </a:p>
          <a:p>
            <a:pPr marL="0" indent="0">
              <a:buFontTx/>
              <a:buNone/>
            </a:pPr>
            <a:r>
              <a:rPr lang="en-AU" baseline="0" dirty="0" smtClean="0"/>
              <a:t>Note that this is not evidence based and the role of thrombolytic is recognised as being limited. The accepted practice is anticoagulation.</a:t>
            </a:r>
          </a:p>
          <a:p>
            <a:pPr marL="0" indent="0">
              <a:buFontTx/>
              <a:buNone/>
            </a:pPr>
            <a:r>
              <a:rPr lang="en-AU" baseline="0" dirty="0" smtClean="0"/>
              <a:t>If used:</a:t>
            </a:r>
          </a:p>
          <a:p>
            <a:pPr marL="0" indent="0">
              <a:buFontTx/>
              <a:buNone/>
            </a:pPr>
            <a:r>
              <a:rPr lang="en-AU" baseline="0" dirty="0" err="1" smtClean="0"/>
              <a:t>Alteplace</a:t>
            </a:r>
            <a:r>
              <a:rPr lang="en-AU" baseline="0" dirty="0" smtClean="0"/>
              <a:t> in the following way:</a:t>
            </a:r>
          </a:p>
          <a:p>
            <a:pPr marL="0" indent="0">
              <a:buFontTx/>
              <a:buNone/>
            </a:pPr>
            <a:r>
              <a:rPr lang="en-AU" baseline="0" dirty="0" smtClean="0"/>
              <a:t>Weight &gt; 65 kg: use 10mg IV bolus followed by 90mg infusion over 2 hours</a:t>
            </a:r>
          </a:p>
          <a:p>
            <a:pPr marL="0" indent="0">
              <a:buFontTx/>
              <a:buNone/>
            </a:pPr>
            <a:r>
              <a:rPr lang="en-AU" baseline="0" dirty="0" smtClean="0"/>
              <a:t>Weight &lt; 65 kg: use 10mg bolus followed by an infusion over 2 hours at a dose that is &lt; 1.5mg/kg as the total dose ( </a:t>
            </a:r>
            <a:r>
              <a:rPr lang="en-AU" baseline="0" dirty="0" err="1" smtClean="0"/>
              <a:t>ie</a:t>
            </a:r>
            <a:r>
              <a:rPr lang="en-AU" baseline="0" dirty="0" smtClean="0"/>
              <a:t> infusion dose plus the bolus of 10mg)</a:t>
            </a:r>
          </a:p>
          <a:p>
            <a:pPr marL="0" indent="0">
              <a:buFontTx/>
              <a:buNone/>
            </a:pPr>
            <a:r>
              <a:rPr lang="en-AU" baseline="0" dirty="0" smtClean="0"/>
              <a:t>The second line thrombolytic is streptokinase.</a:t>
            </a:r>
          </a:p>
          <a:p>
            <a:endParaRPr lang="en-AU" baseline="0" dirty="0" smtClean="0"/>
          </a:p>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22</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This session,</a:t>
            </a:r>
            <a:r>
              <a:rPr lang="en-AU" baseline="0" dirty="0" smtClean="0"/>
              <a:t> and package as a whole, involves l</a:t>
            </a:r>
            <a:r>
              <a:rPr lang="en-AU" dirty="0" smtClean="0"/>
              <a:t>earning together.  Learning with the teams that you work with helps that</a:t>
            </a:r>
            <a:r>
              <a:rPr lang="en-AU" baseline="0" dirty="0" smtClean="0"/>
              <a:t> team to function more efficiently and effectively.  It allows you</a:t>
            </a:r>
            <a:r>
              <a:rPr lang="en-AU" dirty="0" smtClean="0"/>
              <a:t> to learn from each other,</a:t>
            </a:r>
            <a:r>
              <a:rPr lang="en-AU" baseline="0" dirty="0" smtClean="0"/>
              <a:t> explore different perspectives and to understand the importance of all members of the team.</a:t>
            </a:r>
          </a:p>
          <a:p>
            <a:pPr marL="171450" indent="-171450">
              <a:buFont typeface="Arial" pitchFamily="34" charset="0"/>
              <a:buChar char="•"/>
            </a:pPr>
            <a:r>
              <a:rPr lang="en-AU" baseline="0" dirty="0" smtClean="0"/>
              <a:t>We are targeting higher level learning – applied skills and performance in contextualised events.  This is through team discussion and also through working through simulated scenarios as a team.  It also allows you to put into practice knowledge attained from </a:t>
            </a:r>
            <a:r>
              <a:rPr lang="en-AU" baseline="0" smtClean="0"/>
              <a:t>the eLearning </a:t>
            </a:r>
            <a:r>
              <a:rPr lang="en-AU" baseline="0" dirty="0" smtClean="0"/>
              <a:t>and other solo learning environments.</a:t>
            </a:r>
          </a:p>
          <a:p>
            <a:pPr marL="171450" indent="-171450">
              <a:buFont typeface="Arial" pitchFamily="34" charset="0"/>
              <a:buChar char="•"/>
            </a:pPr>
            <a:r>
              <a:rPr lang="en-AU" baseline="0" dirty="0" smtClean="0"/>
              <a:t>To review and reflect upon our own practice and current best practice standards.  During our feedback sessions we will facilitate this but we would also encourage you to reflect on your practice and experience after these sessions.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4</a:t>
            </a:fld>
            <a:endParaRPr lang="en-AU" dirty="0"/>
          </a:p>
        </p:txBody>
      </p:sp>
    </p:spTree>
    <p:extLst>
      <p:ext uri="{BB962C8B-B14F-4D97-AF65-F5344CB8AC3E}">
        <p14:creationId xmlns:p14="http://schemas.microsoft.com/office/powerpoint/2010/main" val="41863743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There is no proscribed</a:t>
            </a:r>
            <a:r>
              <a:rPr lang="en-AU" baseline="0" dirty="0" smtClean="0"/>
              <a:t> time to </a:t>
            </a:r>
            <a:r>
              <a:rPr lang="en-AU" baseline="0" dirty="0" err="1" smtClean="0"/>
              <a:t>intubate</a:t>
            </a:r>
            <a:r>
              <a:rPr lang="en-AU" baseline="0" dirty="0" smtClean="0"/>
              <a:t>, or insert an LMA – it depends on the skill set of the rescuers.</a:t>
            </a:r>
          </a:p>
          <a:p>
            <a:endParaRPr lang="en-AU" baseline="0" dirty="0" smtClean="0"/>
          </a:p>
          <a:p>
            <a:r>
              <a:rPr lang="en-AU" baseline="0" dirty="0" smtClean="0"/>
              <a:t>It is ideal to give 100% O2 via a secured airway (endotracheal tube) if possible. However, it is also ideal for intubation to “not interrupt cardiac compressions at all” (ARC guideline 11.1.1), or for “less than 20 seconds” (ARC Guideline 11.2)</a:t>
            </a:r>
          </a:p>
          <a:p>
            <a:pPr marL="171450" indent="-171450">
              <a:buFontTx/>
              <a:buChar char="-"/>
            </a:pPr>
            <a:endParaRPr lang="en-AU" baseline="0" dirty="0" smtClean="0"/>
          </a:p>
          <a:p>
            <a:pPr marL="0" indent="0">
              <a:buFontTx/>
              <a:buNone/>
            </a:pPr>
            <a:r>
              <a:rPr lang="en-AU" u="sng" baseline="0" dirty="0" smtClean="0"/>
              <a:t>(Once you have secured the airway with an endotracheal tube, it is still important to time breaths in sequence with compressions):</a:t>
            </a:r>
            <a:r>
              <a:rPr lang="en-AU" baseline="0" dirty="0" smtClean="0"/>
              <a:t> </a:t>
            </a:r>
          </a:p>
          <a:p>
            <a:pPr marL="0" indent="0">
              <a:buFontTx/>
              <a:buNone/>
            </a:pPr>
            <a:r>
              <a:rPr lang="en-AU" baseline="0" dirty="0" smtClean="0"/>
              <a:t>Simultaneous delivery of breaths </a:t>
            </a:r>
            <a:r>
              <a:rPr lang="en-AU" i="1" baseline="0" dirty="0" smtClean="0"/>
              <a:t>and</a:t>
            </a:r>
            <a:r>
              <a:rPr lang="en-AU" i="0" baseline="0" dirty="0" smtClean="0"/>
              <a:t> compressions may adversely affect coronary perfusion, and “has been associated with decreased survival” (ARC guideline 11.1.1). </a:t>
            </a:r>
          </a:p>
          <a:p>
            <a:pPr marL="0" indent="0">
              <a:buFontTx/>
              <a:buNone/>
            </a:pPr>
            <a:endParaRPr lang="en-AU" i="0" baseline="0" dirty="0" smtClean="0"/>
          </a:p>
          <a:p>
            <a:pPr marL="0" indent="0">
              <a:buFontTx/>
              <a:buNone/>
            </a:pPr>
            <a:r>
              <a:rPr lang="en-AU" i="0" u="sng" baseline="0" dirty="0" smtClean="0"/>
              <a:t>Aim for a ventilation rate of 6-10 breaths per minute:</a:t>
            </a:r>
          </a:p>
          <a:p>
            <a:pPr marL="0" indent="0">
              <a:buFontTx/>
              <a:buNone/>
            </a:pPr>
            <a:r>
              <a:rPr lang="en-AU" i="0" baseline="0" dirty="0" smtClean="0"/>
              <a:t>A common error was noted to be </a:t>
            </a:r>
            <a:r>
              <a:rPr lang="en-AU" baseline="0" dirty="0" smtClean="0"/>
              <a:t>excessive ventilation rates. I</a:t>
            </a:r>
            <a:r>
              <a:rPr lang="en-AU" i="0" baseline="0" dirty="0" smtClean="0"/>
              <a:t>ncreasing the ventilation rate may increase intrathoracic pressure, decreasing coronary perfusion pressure. </a:t>
            </a:r>
            <a:r>
              <a:rPr lang="en-AU" baseline="0" dirty="0" smtClean="0"/>
              <a:t>(ARC guideline 11.1.1). Also, “As with no cardiac output, in situations of limited cardiac output the requirements for ventilation will also be reduced” (ARC guideline 11.1.1)</a:t>
            </a:r>
          </a:p>
          <a:p>
            <a:pPr marL="0" indent="0">
              <a:buFontTx/>
              <a:buNone/>
            </a:pPr>
            <a:endParaRPr lang="en-AU" baseline="0" dirty="0" smtClean="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23</a:t>
            </a:fld>
            <a:endParaRPr lang="en-A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25</a:t>
            </a:fld>
            <a:endParaRPr lang="en-AU"/>
          </a:p>
        </p:txBody>
      </p:sp>
    </p:spTree>
    <p:extLst>
      <p:ext uri="{BB962C8B-B14F-4D97-AF65-F5344CB8AC3E}">
        <p14:creationId xmlns:p14="http://schemas.microsoft.com/office/powerpoint/2010/main" val="3191198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aseline="0" dirty="0" smtClean="0"/>
              <a:t>The information here is to provide them with a history, context and prepare them for the simulation.  </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26</a:t>
            </a:fld>
            <a:endParaRPr lang="en-AU"/>
          </a:p>
        </p:txBody>
      </p:sp>
    </p:spTree>
    <p:extLst>
      <p:ext uri="{BB962C8B-B14F-4D97-AF65-F5344CB8AC3E}">
        <p14:creationId xmlns:p14="http://schemas.microsoft.com/office/powerpoint/2010/main" val="31557983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28</a:t>
            </a:fld>
            <a:endParaRPr lang="en-AU"/>
          </a:p>
        </p:txBody>
      </p:sp>
    </p:spTree>
    <p:extLst>
      <p:ext uri="{BB962C8B-B14F-4D97-AF65-F5344CB8AC3E}">
        <p14:creationId xmlns:p14="http://schemas.microsoft.com/office/powerpoint/2010/main" val="2845519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These need to reflect the objectives</a:t>
            </a:r>
            <a:r>
              <a:rPr lang="en-AU" baseline="0" dirty="0" smtClean="0"/>
              <a:t> of your session in both the skills and human performance aspects.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a:p>
        </p:txBody>
      </p:sp>
    </p:spTree>
    <p:extLst>
      <p:ext uri="{BB962C8B-B14F-4D97-AF65-F5344CB8AC3E}">
        <p14:creationId xmlns:p14="http://schemas.microsoft.com/office/powerpoint/2010/main" val="3257640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Challenge</a:t>
            </a:r>
            <a:r>
              <a:rPr lang="en-AU" baseline="0" dirty="0" smtClean="0"/>
              <a:t> of video conferencing tips: don’t change your seat, speak up nice &amp; clearly</a:t>
            </a:r>
          </a:p>
          <a:p>
            <a:pPr marL="171450" indent="-171450">
              <a:buFont typeface="Arial" pitchFamily="34" charset="0"/>
              <a:buChar char="•"/>
            </a:pPr>
            <a:r>
              <a:rPr lang="en-AU" baseline="0" dirty="0" smtClean="0"/>
              <a:t>Details collected and de-identified for reporting purposes</a:t>
            </a:r>
          </a:p>
          <a:p>
            <a:pPr marL="171450" indent="-171450">
              <a:buFont typeface="Arial" pitchFamily="34" charset="0"/>
              <a:buChar char="•"/>
            </a:pPr>
            <a:r>
              <a:rPr lang="en-AU" baseline="0" dirty="0" smtClean="0"/>
              <a:t>Signed form, don't speak outside about how people performed as not necessarily indicative of real life, chance to try new things, don’t tell anyone about the scenarios as used again.</a:t>
            </a:r>
          </a:p>
          <a:p>
            <a:pPr marL="171450" indent="-171450">
              <a:buFont typeface="Arial" pitchFamily="34" charset="0"/>
              <a:buChar char="•"/>
            </a:pPr>
            <a:r>
              <a:rPr lang="en-AU" baseline="0" dirty="0" smtClean="0"/>
              <a:t>Training based on evidence based practice but refer to local policies and protocols</a:t>
            </a:r>
          </a:p>
          <a:p>
            <a:pPr marL="171450" indent="-171450">
              <a:buFont typeface="Arial" pitchFamily="34" charset="0"/>
              <a:buChar char="•"/>
            </a:pPr>
            <a:r>
              <a:rPr lang="en-AU" baseline="0" dirty="0" smtClean="0"/>
              <a:t>Debriefing chance to reflect upon what we did and how that translates to the workplace.  Explore the complexities of performance and decision making.</a:t>
            </a:r>
          </a:p>
          <a:p>
            <a:pPr marL="171450" indent="-171450">
              <a:buFont typeface="Arial" pitchFamily="34" charset="0"/>
              <a:buChar char="•"/>
            </a:pPr>
            <a:r>
              <a:rPr lang="en-AU" baseline="0" dirty="0" smtClean="0"/>
              <a:t>Mobile phones on vibrate please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6</a:t>
            </a:fld>
            <a:endParaRPr lang="en-AU"/>
          </a:p>
        </p:txBody>
      </p:sp>
    </p:spTree>
    <p:extLst>
      <p:ext uri="{BB962C8B-B14F-4D97-AF65-F5344CB8AC3E}">
        <p14:creationId xmlns:p14="http://schemas.microsoft.com/office/powerpoint/2010/main" val="1528050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8</a:t>
            </a:fld>
            <a:endParaRPr lang="en-AU"/>
          </a:p>
        </p:txBody>
      </p:sp>
    </p:spTree>
    <p:extLst>
      <p:ext uri="{BB962C8B-B14F-4D97-AF65-F5344CB8AC3E}">
        <p14:creationId xmlns:p14="http://schemas.microsoft.com/office/powerpoint/2010/main" val="3046344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u="none" dirty="0" smtClean="0"/>
              <a:t>As with many things</a:t>
            </a:r>
            <a:r>
              <a:rPr lang="en-AU" u="none" baseline="0" dirty="0" smtClean="0"/>
              <a:t> the process is hopefully simplified by the introduction of an algorithm. </a:t>
            </a:r>
          </a:p>
          <a:p>
            <a:r>
              <a:rPr lang="en-AU" u="none" baseline="0" dirty="0" smtClean="0"/>
              <a:t>Danger - are you in danger, where are you?</a:t>
            </a:r>
          </a:p>
          <a:p>
            <a:r>
              <a:rPr lang="en-AU" u="none" baseline="0" dirty="0" smtClean="0"/>
              <a:t>Response – to verbal stimulus and light touch</a:t>
            </a:r>
          </a:p>
          <a:p>
            <a:r>
              <a:rPr lang="en-AU" u="none" baseline="0" dirty="0" smtClean="0"/>
              <a:t>Send for Help and an AED</a:t>
            </a:r>
          </a:p>
          <a:p>
            <a:r>
              <a:rPr lang="en-AU" u="none" baseline="0" dirty="0" smtClean="0"/>
              <a:t>Airway</a:t>
            </a:r>
          </a:p>
          <a:p>
            <a:r>
              <a:rPr lang="en-AU" u="none" baseline="0" dirty="0" smtClean="0"/>
              <a:t>Breathing- is it normal</a:t>
            </a:r>
          </a:p>
          <a:p>
            <a:r>
              <a:rPr lang="en-AU" u="none" baseline="0" dirty="0" smtClean="0"/>
              <a:t>Circulation – commence CPR</a:t>
            </a:r>
          </a:p>
          <a:p>
            <a:r>
              <a:rPr lang="en-AU" u="none" baseline="0" dirty="0" smtClean="0"/>
              <a:t>Defibrillation – attach as soon as it arrives  </a:t>
            </a:r>
            <a:endParaRPr lang="en-AU" u="none"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9</a:t>
            </a:fld>
            <a:endParaRPr lang="en-AU"/>
          </a:p>
        </p:txBody>
      </p:sp>
    </p:spTree>
    <p:extLst>
      <p:ext uri="{BB962C8B-B14F-4D97-AF65-F5344CB8AC3E}">
        <p14:creationId xmlns:p14="http://schemas.microsoft.com/office/powerpoint/2010/main" val="876200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potentially</a:t>
            </a:r>
            <a:r>
              <a:rPr lang="en-AU" baseline="0" dirty="0" smtClean="0"/>
              <a:t> a crisis – we need to mobilise all resources and not feel overwhelmed. First pay attention to the safety of yourself, other rescuers, and the patient. Eliminate danger if possible, or move the patient and staff to a place of safety. Wear PPE (personal protective equipment)</a:t>
            </a:r>
            <a:endParaRPr lang="en-AU" u="none"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10</a:t>
            </a:fld>
            <a:endParaRPr lang="en-AU"/>
          </a:p>
        </p:txBody>
      </p:sp>
    </p:spTree>
    <p:extLst>
      <p:ext uri="{BB962C8B-B14F-4D97-AF65-F5344CB8AC3E}">
        <p14:creationId xmlns:p14="http://schemas.microsoft.com/office/powerpoint/2010/main" val="594136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The Dec</a:t>
            </a:r>
            <a:r>
              <a:rPr lang="en-AU" baseline="0" dirty="0" smtClean="0"/>
              <a:t> 2012 guidelines have removed references to ‘signs of life’ as this was felt to be too subjective.</a:t>
            </a:r>
            <a:endParaRPr lang="en-AU" dirty="0" smtClean="0"/>
          </a:p>
          <a:p>
            <a:r>
              <a:rPr lang="en-AU" dirty="0" smtClean="0"/>
              <a:t>The pulse</a:t>
            </a:r>
            <a:r>
              <a:rPr lang="en-AU" baseline="0" dirty="0" smtClean="0"/>
              <a:t> check has also been de-emphasised as it was felt that rescuers often spent too long feeling for a pulse and were sometimes unreliable in ascertaining if a pulse were indeed present).</a:t>
            </a:r>
          </a:p>
          <a:p>
            <a:endParaRPr lang="en-AU" baseline="0" dirty="0" smtClean="0"/>
          </a:p>
          <a:p>
            <a:r>
              <a:rPr lang="en-AU" baseline="0" dirty="0" smtClean="0"/>
              <a:t>As such, the two main indicators to start CPR are:</a:t>
            </a:r>
          </a:p>
          <a:p>
            <a:pPr marL="285750" indent="-285750">
              <a:buAutoNum type="romanLcParenBoth"/>
            </a:pPr>
            <a:r>
              <a:rPr lang="en-AU" baseline="0" dirty="0" smtClean="0"/>
              <a:t>The patient is not responsive, and </a:t>
            </a:r>
          </a:p>
          <a:p>
            <a:pPr marL="285750" indent="-285750">
              <a:buAutoNum type="romanLcParenBoth"/>
            </a:pPr>
            <a:r>
              <a:rPr lang="en-AU" baseline="0" dirty="0" smtClean="0"/>
              <a:t>They are not breathing </a:t>
            </a:r>
            <a:r>
              <a:rPr lang="en-AU" i="1" baseline="0" dirty="0" smtClean="0"/>
              <a:t>normally</a:t>
            </a:r>
            <a:r>
              <a:rPr lang="en-AU" i="0" baseline="0" dirty="0" smtClean="0"/>
              <a:t>.</a:t>
            </a:r>
            <a:endParaRPr lang="en-AU" baseline="0" dirty="0" smtClean="0"/>
          </a:p>
          <a:p>
            <a:endParaRPr lang="en-AU" baseline="0" dirty="0" smtClean="0"/>
          </a:p>
          <a:p>
            <a:r>
              <a:rPr lang="en-AU" u="sng" baseline="0" dirty="0" smtClean="0"/>
              <a:t>Not breathing normally:</a:t>
            </a:r>
          </a:p>
          <a:p>
            <a:r>
              <a:rPr lang="en-AU" u="none" baseline="0" dirty="0" smtClean="0"/>
              <a:t>It has also been highlighted recently that </a:t>
            </a:r>
            <a:r>
              <a:rPr lang="en-AU" u="none" baseline="0" dirty="0" err="1" smtClean="0"/>
              <a:t>agonal</a:t>
            </a:r>
            <a:r>
              <a:rPr lang="en-AU" u="none" baseline="0" dirty="0" smtClean="0"/>
              <a:t> gasps are a sign of cardiac arrest (ARC guideline 11.1.1)</a:t>
            </a:r>
          </a:p>
          <a:p>
            <a:endParaRPr lang="en-AU"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11</a:t>
            </a:fld>
            <a:endParaRPr lang="en-AU"/>
          </a:p>
        </p:txBody>
      </p:sp>
    </p:spTree>
    <p:extLst>
      <p:ext uri="{BB962C8B-B14F-4D97-AF65-F5344CB8AC3E}">
        <p14:creationId xmlns:p14="http://schemas.microsoft.com/office/powerpoint/2010/main" val="2652938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u="sng" dirty="0"/>
          </a:p>
        </p:txBody>
      </p:sp>
      <p:sp>
        <p:nvSpPr>
          <p:cNvPr id="4" name="Slide Number Placeholder 3"/>
          <p:cNvSpPr>
            <a:spLocks noGrp="1"/>
          </p:cNvSpPr>
          <p:nvPr>
            <p:ph type="sldNum" sz="quarter" idx="10"/>
          </p:nvPr>
        </p:nvSpPr>
        <p:spPr/>
        <p:txBody>
          <a:bodyPr/>
          <a:lstStyle/>
          <a:p>
            <a:fld id="{9B21AA53-2F42-44DD-9AD5-9F905108F3C8}" type="slidenum">
              <a:rPr lang="en-AU" smtClean="0"/>
              <a:pPr/>
              <a:t>12</a:t>
            </a:fld>
            <a:endParaRPr lang="en-AU"/>
          </a:p>
        </p:txBody>
      </p:sp>
    </p:spTree>
    <p:extLst>
      <p:ext uri="{BB962C8B-B14F-4D97-AF65-F5344CB8AC3E}">
        <p14:creationId xmlns:p14="http://schemas.microsoft.com/office/powerpoint/2010/main" val="1453601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Tree>
    <p:extLst>
      <p:ext uri="{BB962C8B-B14F-4D97-AF65-F5344CB8AC3E}">
        <p14:creationId xmlns:p14="http://schemas.microsoft.com/office/powerpoint/2010/main" val="8011275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CF9FB2-7F90-46C2-8A27-DE0372FA1A37}"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37397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11"/>
          </p:nvPr>
        </p:nvSpPr>
        <p:spPr/>
        <p:txBody>
          <a:bodyPr/>
          <a:lstStyle>
            <a:lvl1pPr>
              <a:defRPr/>
            </a:lvl1pPr>
          </a:lstStyle>
          <a:p>
            <a:pPr>
              <a:defRPr/>
            </a:pPr>
            <a:r>
              <a:rPr lang="en-AU" smtClean="0"/>
              <a:t>© Health Workforce Australia</a:t>
            </a: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B394801-3E85-4225-9AC4-2B0A7194C525}" type="slidenum">
              <a:rPr lang="en-AU"/>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685800" y="422108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4079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457200" y="6525344"/>
            <a:ext cx="730424" cy="268139"/>
          </a:xfrm>
          <a:prstGeom prst="rect">
            <a:avLst/>
          </a:prstGeom>
        </p:spPr>
        <p:txBody>
          <a:bodyPr/>
          <a:lstStyle/>
          <a:p>
            <a:fld id="{7F3CEC9F-E64B-40C4-A6C4-633C98CE1BBD}" type="datetime6">
              <a:rPr lang="en-AU" smtClean="0"/>
              <a:pPr/>
              <a:t>August 12</a:t>
            </a:fld>
            <a:endParaRPr lang="en-AU" dirty="0"/>
          </a:p>
        </p:txBody>
      </p:sp>
      <p:sp>
        <p:nvSpPr>
          <p:cNvPr id="4" name="Footer Placeholder 3"/>
          <p:cNvSpPr>
            <a:spLocks noGrp="1"/>
          </p:cNvSpPr>
          <p:nvPr>
            <p:ph type="ftr" sz="quarter" idx="11"/>
          </p:nvPr>
        </p:nvSpPr>
        <p:spPr>
          <a:xfrm>
            <a:off x="6804248" y="6453336"/>
            <a:ext cx="1959496" cy="365125"/>
          </a:xfrm>
          <a:prstGeom prst="rect">
            <a:avLst/>
          </a:prstGeom>
        </p:spPr>
        <p:txBody>
          <a:bodyPr/>
          <a:lstStyle/>
          <a:p>
            <a:r>
              <a:rPr lang="en-AU" dirty="0" smtClean="0"/>
              <a:t>© Health Workforce Australia</a:t>
            </a:r>
            <a:endParaRPr lang="en-AU" dirty="0"/>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326283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August 12</a:t>
            </a:fld>
            <a:endParaRPr lang="en-AU"/>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0281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95BF4E5-C390-4BBE-BD5D-6CD5BF21D763}"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63402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3E79B29-96FA-4BC6-A6BD-8A30761AF43A}" type="datetime6">
              <a:rPr lang="en-AU" smtClean="0"/>
              <a:pPr/>
              <a:t>August 12</a:t>
            </a:fld>
            <a:endParaRPr lang="en-AU"/>
          </a:p>
        </p:txBody>
      </p:sp>
      <p:sp>
        <p:nvSpPr>
          <p:cNvPr id="8" name="Footer Placeholder 7"/>
          <p:cNvSpPr>
            <a:spLocks noGrp="1"/>
          </p:cNvSpPr>
          <p:nvPr>
            <p:ph type="ftr" sz="quarter" idx="11"/>
          </p:nvPr>
        </p:nvSpPr>
        <p:spPr/>
        <p:txBody>
          <a:bodyPr/>
          <a:lstStyle/>
          <a:p>
            <a:r>
              <a:rPr lang="en-AU" smtClean="0"/>
              <a:t>© Health Workforce Australia</a:t>
            </a:r>
            <a:endParaRPr lang="en-AU"/>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2691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01A85-D22F-4771-867E-C58BF9F08D1A}"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49014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2B0E54AF-5549-48CA-ACA5-FF5735C66C8D}" type="datetime6">
              <a:rPr lang="en-AU" smtClean="0"/>
              <a:pPr/>
              <a:t>August 12</a:t>
            </a:fld>
            <a:endParaRPr lang="en-AU"/>
          </a:p>
        </p:txBody>
      </p:sp>
      <p:sp>
        <p:nvSpPr>
          <p:cNvPr id="6" name="Footer Placeholder 5"/>
          <p:cNvSpPr>
            <a:spLocks noGrp="1"/>
          </p:cNvSpPr>
          <p:nvPr>
            <p:ph type="ftr" sz="quarter" idx="11"/>
          </p:nvPr>
        </p:nvSpPr>
        <p:spPr>
          <a:xfrm>
            <a:off x="6804248" y="6453336"/>
            <a:ext cx="1959496" cy="365125"/>
          </a:xfrm>
        </p:spPr>
        <p:txBody>
          <a:bodyPr/>
          <a:lstStyle/>
          <a:p>
            <a:r>
              <a:rPr lang="en-AU"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2649706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3.jpeg"/><Relationship Id="rId7" Type="http://schemas.openxmlformats.org/officeDocument/2006/relationships/image" Target="../media/image4.jpeg"/><Relationship Id="rId8" Type="http://schemas.openxmlformats.org/officeDocument/2006/relationships/image" Target="../media/image5.png"/><Relationship Id="rId9" Type="http://schemas.openxmlformats.org/officeDocument/2006/relationships/image" Target="../media/image6.png"/><Relationship Id="rId10" Type="http://schemas.openxmlformats.org/officeDocument/2006/relationships/image" Target="../media/image7.png"/><Relationship Id="rId11"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 Id="rId9" Type="http://schemas.openxmlformats.org/officeDocument/2006/relationships/slideLayout" Target="../slideLayouts/slideLayout11.xml"/><Relationship Id="rId10" Type="http://schemas.openxmlformats.org/officeDocument/2006/relationships/theme" Target="../theme/theme2.xml"/><Relationship Id="rId11" Type="http://schemas.openxmlformats.org/officeDocument/2006/relationships/image" Target="../media/image9.png"/><Relationship Id="rId1" Type="http://schemas.openxmlformats.org/officeDocument/2006/relationships/slideLayout" Target="../slideLayouts/slideLayout3.xml"/><Relationship Id="rId2"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3.xml"/><Relationship Id="rId3"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7" name="Group 16"/>
          <p:cNvGrpSpPr/>
          <p:nvPr/>
        </p:nvGrpSpPr>
        <p:grpSpPr>
          <a:xfrm>
            <a:off x="6805914" y="6165304"/>
            <a:ext cx="2146362" cy="520282"/>
            <a:chOff x="6444208" y="6026035"/>
            <a:chExt cx="2508068" cy="802450"/>
          </a:xfrm>
        </p:grpSpPr>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32291" y="6311602"/>
            <a:ext cx="733425" cy="285750"/>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 id="2147483701" r:id="rId2"/>
  </p:sldLayoutIdLst>
  <p:timing>
    <p:tnLst>
      <p:par>
        <p:cTn xmlns:p14="http://schemas.microsoft.com/office/powerpoint/2010/mai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2021AB5D-8DB4-4EB1-81D2-74A4548EBD96}" type="datetime6">
              <a:rPr lang="en-AU" smtClean="0"/>
              <a:pPr/>
              <a:t>August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2" r:id="rId9"/>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82C69519-CD4C-447F-82AD-EF14FEC907A9}" type="datetime6">
              <a:rPr lang="en-AU" smtClean="0"/>
              <a:pPr/>
              <a:t>August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1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cid:image006.jpg@01CCB43F.DAE63100" TargetMode="External"/><Relationship Id="rId4" Type="http://schemas.openxmlformats.org/officeDocument/2006/relationships/image" Target="../media/image11.jpeg"/><Relationship Id="rId5" Type="http://schemas.openxmlformats.org/officeDocument/2006/relationships/image" Target="cid:image007.jpg@01CCB43F.DAE63100" TargetMode="External"/><Relationship Id="rId6" Type="http://schemas.openxmlformats.org/officeDocument/2006/relationships/hyperlink" Target="file://localhost/C:" TargetMode="External"/><Relationship Id="rId7" Type="http://schemas.openxmlformats.org/officeDocument/2006/relationships/image" Target="../media/image12.png"/><Relationship Id="rId1" Type="http://schemas.openxmlformats.org/officeDocument/2006/relationships/slideLayout" Target="../slideLayouts/slideLayout7.xml"/><Relationship Id="rId2" Type="http://schemas.openxmlformats.org/officeDocument/2006/relationships/image" Target="../media/image10.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1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1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normAutofit/>
          </a:bodyPr>
          <a:lstStyle/>
          <a:p>
            <a:pPr algn="ctr" eaLnBrk="1" hangingPunct="1"/>
            <a:r>
              <a:rPr lang="en-US" sz="3600" dirty="0" smtClean="0">
                <a:ea typeface="ＭＳ Ｐゴシック" charset="-128"/>
              </a:rPr>
              <a:t>Basic Life Support</a:t>
            </a:r>
            <a:br>
              <a:rPr lang="en-US" sz="3600" dirty="0" smtClean="0">
                <a:ea typeface="ＭＳ Ｐゴシック" charset="-128"/>
              </a:rPr>
            </a:br>
            <a:r>
              <a:rPr lang="en-US" sz="3600" dirty="0" smtClean="0">
                <a:ea typeface="ＭＳ Ｐゴシック" charset="-128"/>
              </a:rPr>
              <a:t> Advanced Life Support</a:t>
            </a:r>
            <a:endParaRPr lang="en-AU" sz="3600" dirty="0" smtClean="0">
              <a:ea typeface="ＭＳ Ｐゴシック" charset="-128"/>
            </a:endParaRPr>
          </a:p>
        </p:txBody>
      </p:sp>
      <p:sp>
        <p:nvSpPr>
          <p:cNvPr id="12290" name="Subtitle 2"/>
          <p:cNvSpPr>
            <a:spLocks noGrp="1"/>
          </p:cNvSpPr>
          <p:nvPr>
            <p:ph type="subTitle" idx="1"/>
          </p:nvPr>
        </p:nvSpPr>
        <p:spPr>
          <a:xfrm>
            <a:off x="1371600" y="4293096"/>
            <a:ext cx="6400800" cy="1345704"/>
          </a:xfrm>
        </p:spPr>
        <p:txBody>
          <a:bodyPr/>
          <a:lstStyle/>
          <a:p>
            <a:r>
              <a:rPr lang="en-AU" sz="2000" dirty="0" smtClean="0">
                <a:solidFill>
                  <a:srgbClr val="003F5E"/>
                </a:solidFill>
                <a:ea typeface="ＭＳ Ｐゴシック" charset="-128"/>
              </a:rPr>
              <a:t>In conjunction with the remote simulation program simulation session</a:t>
            </a:r>
          </a:p>
          <a:p>
            <a:r>
              <a:rPr lang="en-US" sz="2000" dirty="0" smtClean="0">
                <a:solidFill>
                  <a:schemeClr val="accent1">
                    <a:lumMod val="50000"/>
                  </a:schemeClr>
                </a:solidFill>
              </a:rPr>
              <a:t>Cardiac Module C4</a:t>
            </a:r>
            <a:endParaRPr lang="en-AU" sz="2000" dirty="0" smtClean="0">
              <a:solidFill>
                <a:schemeClr val="accent1">
                  <a:lumMod val="50000"/>
                </a:schemeClr>
              </a:solidFill>
            </a:endParaRPr>
          </a:p>
          <a:p>
            <a:pPr eaLnBrk="1" hangingPunct="1"/>
            <a:endParaRPr lang="en-AU" dirty="0" smtClean="0">
              <a:ea typeface="ＭＳ Ｐゴシック" charset="-128"/>
            </a:endParaRPr>
          </a:p>
        </p:txBody>
      </p:sp>
    </p:spTree>
    <p:extLst>
      <p:ext uri="{BB962C8B-B14F-4D97-AF65-F5344CB8AC3E}">
        <p14:creationId xmlns:p14="http://schemas.microsoft.com/office/powerpoint/2010/main" val="12122784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Danger</a:t>
            </a:r>
            <a:endParaRPr lang="en-AU" dirty="0"/>
          </a:p>
        </p:txBody>
      </p:sp>
      <p:sp>
        <p:nvSpPr>
          <p:cNvPr id="3" name="Content Placeholder 2"/>
          <p:cNvSpPr>
            <a:spLocks noGrp="1"/>
          </p:cNvSpPr>
          <p:nvPr>
            <p:ph idx="1"/>
          </p:nvPr>
        </p:nvSpPr>
        <p:spPr/>
        <p:txBody>
          <a:bodyPr>
            <a:normAutofit/>
          </a:bodyPr>
          <a:lstStyle/>
          <a:p>
            <a:r>
              <a:rPr lang="en-AU" dirty="0" smtClean="0"/>
              <a:t>Are staff &amp; patient safe?</a:t>
            </a:r>
          </a:p>
          <a:p>
            <a:pPr lvl="1"/>
            <a:r>
              <a:rPr lang="en-AU" dirty="0" smtClean="0"/>
              <a:t>Hazards</a:t>
            </a:r>
          </a:p>
          <a:p>
            <a:pPr lvl="1"/>
            <a:r>
              <a:rPr lang="en-AU" dirty="0" smtClean="0"/>
              <a:t>PPE</a:t>
            </a:r>
          </a:p>
          <a:p>
            <a:pPr lvl="1"/>
            <a:r>
              <a:rPr lang="en-AU" dirty="0" smtClean="0"/>
              <a:t>Gloves</a:t>
            </a:r>
          </a:p>
          <a:p>
            <a:pPr lvl="1"/>
            <a:r>
              <a:rPr lang="en-AU" dirty="0" smtClean="0"/>
              <a:t>Eyewear</a:t>
            </a:r>
          </a:p>
          <a:p>
            <a:pPr lvl="1"/>
            <a:r>
              <a:rPr lang="en-AU" dirty="0" smtClean="0"/>
              <a:t>Mask</a:t>
            </a:r>
          </a:p>
          <a:p>
            <a:pPr lvl="1"/>
            <a:r>
              <a:rPr lang="en-AU" dirty="0" smtClean="0"/>
              <a:t>Gown</a:t>
            </a:r>
          </a:p>
          <a:p>
            <a:endParaRPr lang="en-AU" dirty="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300578567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Response</a:t>
            </a:r>
            <a:endParaRPr lang="en-AU" dirty="0"/>
          </a:p>
        </p:txBody>
      </p:sp>
      <p:sp>
        <p:nvSpPr>
          <p:cNvPr id="3" name="Content Placeholder 2"/>
          <p:cNvSpPr>
            <a:spLocks noGrp="1"/>
          </p:cNvSpPr>
          <p:nvPr>
            <p:ph idx="1"/>
          </p:nvPr>
        </p:nvSpPr>
        <p:spPr/>
        <p:txBody>
          <a:bodyPr/>
          <a:lstStyle/>
          <a:p>
            <a:pPr lvl="1"/>
            <a:r>
              <a:rPr lang="en-AU" dirty="0" smtClean="0"/>
              <a:t>Not responsive</a:t>
            </a:r>
          </a:p>
          <a:p>
            <a:pPr lvl="1"/>
            <a:r>
              <a:rPr lang="en-AU" dirty="0" smtClean="0"/>
              <a:t>Not breathing normally</a:t>
            </a:r>
          </a:p>
          <a:p>
            <a:endParaRPr lang="en-AU" dirty="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308630834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Send for Help	</a:t>
            </a:r>
            <a:endParaRPr lang="en-AU" dirty="0"/>
          </a:p>
        </p:txBody>
      </p:sp>
      <p:sp>
        <p:nvSpPr>
          <p:cNvPr id="3" name="Content Placeholder 2"/>
          <p:cNvSpPr>
            <a:spLocks noGrp="1"/>
          </p:cNvSpPr>
          <p:nvPr>
            <p:ph idx="1"/>
          </p:nvPr>
        </p:nvSpPr>
        <p:spPr/>
        <p:txBody>
          <a:bodyPr/>
          <a:lstStyle/>
          <a:p>
            <a:pPr marL="57150" indent="0">
              <a:buNone/>
            </a:pPr>
            <a:r>
              <a:rPr lang="en-AU" dirty="0" smtClean="0"/>
              <a:t>Arrest Call, 000</a:t>
            </a:r>
          </a:p>
          <a:p>
            <a:pPr marL="57150" indent="0">
              <a:buNone/>
            </a:pPr>
            <a:r>
              <a:rPr lang="en-AU" dirty="0" smtClean="0"/>
              <a:t>Send for senior help</a:t>
            </a:r>
          </a:p>
          <a:p>
            <a:pPr marL="57150" indent="0">
              <a:buNone/>
            </a:pPr>
            <a:r>
              <a:rPr lang="en-AU" dirty="0" smtClean="0"/>
              <a:t>Send for a defibrillator</a:t>
            </a:r>
            <a:endParaRPr lang="en-AU" dirty="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56759711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Airway</a:t>
            </a:r>
            <a:endParaRPr lang="en-AU" dirty="0"/>
          </a:p>
        </p:txBody>
      </p:sp>
      <p:graphicFrame>
        <p:nvGraphicFramePr>
          <p:cNvPr id="7" name="Content Placeholder 6"/>
          <p:cNvGraphicFramePr>
            <a:graphicFrameLocks/>
          </p:cNvGraphicFramePr>
          <p:nvPr>
            <p:extLst>
              <p:ext uri="{D42A27DB-BD31-4B8C-83A1-F6EECF244321}">
                <p14:modId xmlns:p14="http://schemas.microsoft.com/office/powerpoint/2010/main" val="1680161162"/>
              </p:ext>
            </p:extLst>
          </p:nvPr>
        </p:nvGraphicFramePr>
        <p:xfrm>
          <a:off x="3048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9"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107138291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Breathing</a:t>
            </a:r>
            <a:endParaRPr lang="en-AU" dirty="0"/>
          </a:p>
        </p:txBody>
      </p:sp>
      <p:sp>
        <p:nvSpPr>
          <p:cNvPr id="3" name="Content Placeholder 2"/>
          <p:cNvSpPr>
            <a:spLocks noGrp="1"/>
          </p:cNvSpPr>
          <p:nvPr>
            <p:ph idx="1"/>
          </p:nvPr>
        </p:nvSpPr>
        <p:spPr/>
        <p:txBody>
          <a:bodyPr/>
          <a:lstStyle/>
          <a:p>
            <a:r>
              <a:rPr lang="en-AU" dirty="0" smtClean="0"/>
              <a:t>1 sec for each inspiration</a:t>
            </a:r>
            <a:r>
              <a:rPr lang="en-AU" baseline="30000" dirty="0" smtClean="0"/>
              <a:t>1</a:t>
            </a:r>
          </a:p>
          <a:p>
            <a:r>
              <a:rPr lang="en-AU" dirty="0" smtClean="0"/>
              <a:t>Compression-only CPR if rescuer unable / unwilling to perform rescue breaths</a:t>
            </a:r>
          </a:p>
          <a:p>
            <a:r>
              <a:rPr lang="en-AU" dirty="0" smtClean="0"/>
              <a:t>Alternatives: barrier device </a:t>
            </a:r>
            <a:r>
              <a:rPr lang="en-AU" baseline="30000" dirty="0" smtClean="0"/>
              <a:t>2</a:t>
            </a:r>
            <a:endParaRPr lang="en-AU" dirty="0" smtClean="0"/>
          </a:p>
          <a:p>
            <a:endParaRPr lang="en-AU" dirty="0" smtClean="0"/>
          </a:p>
          <a:p>
            <a:endParaRPr lang="en-AU" dirty="0" smtClean="0"/>
          </a:p>
          <a:p>
            <a:endParaRPr lang="en-AU" dirty="0" smtClean="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9074071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Circulation</a:t>
            </a:r>
            <a:endParaRPr lang="en-AU" dirty="0"/>
          </a:p>
        </p:txBody>
      </p:sp>
      <p:sp>
        <p:nvSpPr>
          <p:cNvPr id="3" name="Content Placeholder 2"/>
          <p:cNvSpPr>
            <a:spLocks noGrp="1"/>
          </p:cNvSpPr>
          <p:nvPr>
            <p:ph idx="1"/>
          </p:nvPr>
        </p:nvSpPr>
        <p:spPr/>
        <p:txBody>
          <a:bodyPr/>
          <a:lstStyle/>
          <a:p>
            <a:r>
              <a:rPr lang="en-AU" dirty="0" smtClean="0"/>
              <a:t>CPR</a:t>
            </a:r>
          </a:p>
          <a:p>
            <a:pPr lvl="1"/>
            <a:r>
              <a:rPr lang="en-AU" dirty="0" smtClean="0"/>
              <a:t>Ratio 30:2</a:t>
            </a:r>
          </a:p>
          <a:p>
            <a:pPr lvl="1"/>
            <a:r>
              <a:rPr lang="en-AU" dirty="0" smtClean="0"/>
              <a:t>Compressions at a rate of 100/min</a:t>
            </a:r>
          </a:p>
          <a:p>
            <a:pPr lvl="1"/>
            <a:r>
              <a:rPr lang="en-AU" dirty="0" smtClean="0"/>
              <a:t>1/3 AP chest diameter</a:t>
            </a:r>
          </a:p>
          <a:p>
            <a:pPr lvl="1"/>
            <a:r>
              <a:rPr lang="en-AU" dirty="0" smtClean="0"/>
              <a:t>“Go hard, go fast”</a:t>
            </a:r>
          </a:p>
          <a:p>
            <a:pPr marL="0" indent="0">
              <a:buNone/>
            </a:pPr>
            <a:endParaRPr lang="en-AU" dirty="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725987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Defibrillation</a:t>
            </a:r>
            <a:endParaRPr lang="en-AU" dirty="0"/>
          </a:p>
        </p:txBody>
      </p:sp>
      <p:sp>
        <p:nvSpPr>
          <p:cNvPr id="3" name="Content Placeholder 2"/>
          <p:cNvSpPr>
            <a:spLocks noGrp="1"/>
          </p:cNvSpPr>
          <p:nvPr>
            <p:ph idx="1"/>
          </p:nvPr>
        </p:nvSpPr>
        <p:spPr/>
        <p:txBody>
          <a:bodyPr/>
          <a:lstStyle/>
          <a:p>
            <a:r>
              <a:rPr lang="en-AU" dirty="0" smtClean="0"/>
              <a:t>Don’t wait!</a:t>
            </a:r>
          </a:p>
          <a:p>
            <a:r>
              <a:rPr lang="en-AU" dirty="0" smtClean="0"/>
              <a:t>AED will tell you</a:t>
            </a:r>
          </a:p>
          <a:p>
            <a:r>
              <a:rPr lang="en-AU" dirty="0" smtClean="0"/>
              <a:t>Manual defibrillator 200J biphasic</a:t>
            </a:r>
          </a:p>
          <a:p>
            <a:endParaRPr lang="en-AU" dirty="0" smtClean="0"/>
          </a:p>
          <a:p>
            <a:endParaRPr lang="en-AU" dirty="0"/>
          </a:p>
        </p:txBody>
      </p:sp>
      <p:pic>
        <p:nvPicPr>
          <p:cNvPr id="4" name="Picture 2" descr="C:\Documents and Settings\nsahsuser\Local Settings\Temporary Internet Files\Content.IE5\ZNCVU4NQ\MP90017536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7000" y="3657600"/>
            <a:ext cx="3657600" cy="2456688"/>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6"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304316858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AU" dirty="0" smtClean="0"/>
              <a:t>When to check a rhythm</a:t>
            </a:r>
            <a:br>
              <a:rPr lang="en-AU" dirty="0" smtClean="0"/>
            </a:br>
            <a:endParaRPr lang="en-AU" dirty="0" smtClean="0"/>
          </a:p>
        </p:txBody>
      </p:sp>
      <p:sp>
        <p:nvSpPr>
          <p:cNvPr id="6147" name="Content Placeholder 2"/>
          <p:cNvSpPr>
            <a:spLocks noGrp="1"/>
          </p:cNvSpPr>
          <p:nvPr>
            <p:ph idx="1"/>
          </p:nvPr>
        </p:nvSpPr>
        <p:spPr/>
        <p:txBody>
          <a:bodyPr/>
          <a:lstStyle/>
          <a:p>
            <a:pPr marL="514350" indent="-514350">
              <a:buFont typeface="Arial"/>
              <a:buChar char="•"/>
            </a:pPr>
            <a:r>
              <a:rPr lang="en-AU" dirty="0" smtClean="0"/>
              <a:t>Once a defibrillator is available</a:t>
            </a:r>
          </a:p>
          <a:p>
            <a:pPr marL="514350" indent="-514350">
              <a:buFont typeface="Arial"/>
              <a:buChar char="•"/>
            </a:pPr>
            <a:r>
              <a:rPr lang="en-AU" dirty="0" smtClean="0"/>
              <a:t>After 2 min CPR </a:t>
            </a:r>
            <a:endParaRPr lang="en-AU" i="1" dirty="0" smtClean="0"/>
          </a:p>
          <a:p>
            <a:pPr marL="514350" indent="-514350">
              <a:buFont typeface="Arial"/>
              <a:buChar char="•"/>
            </a:pPr>
            <a:r>
              <a:rPr lang="en-AU" dirty="0" smtClean="0"/>
              <a:t>Sooner if responsiveness or normal breathing occur.</a:t>
            </a:r>
          </a:p>
          <a:p>
            <a:pPr marL="514350" indent="-514350">
              <a:buFont typeface="Arial"/>
              <a:buChar char="•"/>
            </a:pPr>
            <a:r>
              <a:rPr lang="en-AU" dirty="0" smtClean="0"/>
              <a:t>Charge the defibrillator before stopping CPR </a:t>
            </a:r>
          </a:p>
          <a:p>
            <a:pPr>
              <a:buFont typeface="Arial"/>
              <a:buChar char="•"/>
            </a:pPr>
            <a:endParaRPr lang="en-AU" dirty="0" smtClean="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6140859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Advanced Life Support</a:t>
            </a:r>
            <a:endParaRPr lang="en-AU" dirty="0"/>
          </a:p>
        </p:txBody>
      </p:sp>
      <p:sp>
        <p:nvSpPr>
          <p:cNvPr id="3" name="Content Placeholder 2"/>
          <p:cNvSpPr>
            <a:spLocks noGrp="1"/>
          </p:cNvSpPr>
          <p:nvPr>
            <p:ph idx="1"/>
          </p:nvPr>
        </p:nvSpPr>
        <p:spPr/>
        <p:txBody>
          <a:bodyPr/>
          <a:lstStyle/>
          <a:p>
            <a:r>
              <a:rPr lang="en-AU" dirty="0" smtClean="0"/>
              <a:t>DRS ABCD </a:t>
            </a:r>
            <a:r>
              <a:rPr lang="en-AU" i="1" dirty="0" smtClean="0"/>
              <a:t>plus</a:t>
            </a:r>
          </a:p>
          <a:p>
            <a:r>
              <a:rPr lang="en-AU" dirty="0" smtClean="0"/>
              <a:t>Defibrillation using manual defibrillator</a:t>
            </a:r>
          </a:p>
          <a:p>
            <a:r>
              <a:rPr lang="en-AU" dirty="0" smtClean="0"/>
              <a:t>IV/IO access</a:t>
            </a:r>
          </a:p>
          <a:p>
            <a:r>
              <a:rPr lang="en-AU" dirty="0" smtClean="0"/>
              <a:t>Drugs</a:t>
            </a:r>
          </a:p>
          <a:p>
            <a:r>
              <a:rPr lang="en-AU" dirty="0" smtClean="0"/>
              <a:t>Advanced airway techniques</a:t>
            </a:r>
          </a:p>
          <a:p>
            <a:pPr lvl="1"/>
            <a:r>
              <a:rPr lang="en-AU" dirty="0" smtClean="0"/>
              <a:t>Intubation</a:t>
            </a:r>
          </a:p>
          <a:p>
            <a:pPr lvl="1"/>
            <a:r>
              <a:rPr lang="en-AU" dirty="0" smtClean="0"/>
              <a:t>LMA placement</a:t>
            </a:r>
          </a:p>
          <a:p>
            <a:endParaRPr lang="en-AU" dirty="0"/>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29143744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533400"/>
            <a:ext cx="8020050" cy="5256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Sponsor</a:t>
            </a:r>
            <a:endParaRPr lang="en-AU" dirty="0"/>
          </a:p>
        </p:txBody>
      </p:sp>
      <p:pic>
        <p:nvPicPr>
          <p:cNvPr id="1027" name="Picture 3" descr="cid:image006.jpg@01CCB43F.DAE63100"/>
          <p:cNvPicPr>
            <a:picLocks noChangeAspect="1" noChangeArrowheads="1"/>
          </p:cNvPicPr>
          <p:nvPr/>
        </p:nvPicPr>
        <p:blipFill>
          <a:blip r:embed="rId2" r:link="rId3" cstate="print"/>
          <a:srcRect/>
          <a:stretch>
            <a:fillRect/>
          </a:stretch>
        </p:blipFill>
        <p:spPr bwMode="auto">
          <a:xfrm>
            <a:off x="323528" y="1916832"/>
            <a:ext cx="2600325" cy="638175"/>
          </a:xfrm>
          <a:prstGeom prst="rect">
            <a:avLst/>
          </a:prstGeom>
          <a:noFill/>
        </p:spPr>
      </p:pic>
      <p:pic>
        <p:nvPicPr>
          <p:cNvPr id="1026" name="Picture 2" descr="cid:image007.jpg@01CCB43F.DAE63100"/>
          <p:cNvPicPr>
            <a:picLocks noChangeAspect="1" noChangeArrowheads="1"/>
          </p:cNvPicPr>
          <p:nvPr/>
        </p:nvPicPr>
        <p:blipFill>
          <a:blip r:embed="rId4" r:link="rId5" cstate="print"/>
          <a:srcRect/>
          <a:stretch>
            <a:fillRect/>
          </a:stretch>
        </p:blipFill>
        <p:spPr bwMode="auto">
          <a:xfrm>
            <a:off x="3131840" y="1916832"/>
            <a:ext cx="3076575" cy="676275"/>
          </a:xfrm>
          <a:prstGeom prst="rect">
            <a:avLst/>
          </a:prstGeom>
          <a:noFill/>
        </p:spPr>
      </p:pic>
      <p:pic>
        <p:nvPicPr>
          <p:cNvPr id="1025" name="Picture 4" descr="http://www.health.nsw.gov.au/images/new/nswhealth_logo.png">
            <a:hlinkClick r:id="rId6" action="ppaction://hlinkfile" tooltip="&quot;[Go to homepage]&quot;"/>
          </p:cNvPr>
          <p:cNvPicPr>
            <a:picLocks noChangeAspect="1" noChangeArrowheads="1"/>
          </p:cNvPicPr>
          <p:nvPr/>
        </p:nvPicPr>
        <p:blipFill>
          <a:blip r:embed="rId7" cstate="print"/>
          <a:srcRect/>
          <a:stretch>
            <a:fillRect/>
          </a:stretch>
        </p:blipFill>
        <p:spPr bwMode="auto">
          <a:xfrm>
            <a:off x="395536" y="3645024"/>
            <a:ext cx="1809750" cy="800100"/>
          </a:xfrm>
          <a:prstGeom prst="rect">
            <a:avLst/>
          </a:prstGeom>
          <a:noFill/>
        </p:spPr>
      </p:pic>
      <p:sp>
        <p:nvSpPr>
          <p:cNvPr id="1028" name="Rectangle 4"/>
          <p:cNvSpPr>
            <a:spLocks noChangeArrowheads="1"/>
          </p:cNvSpPr>
          <p:nvPr/>
        </p:nvSpPr>
        <p:spPr bwMode="auto">
          <a:xfrm>
            <a:off x="323528" y="1410834"/>
            <a:ext cx="8820472"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This project was possible due to funding made available by</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0953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sp>
        <p:nvSpPr>
          <p:cNvPr id="1030" name="Rectangle 6"/>
          <p:cNvSpPr>
            <a:spLocks noChangeArrowheads="1"/>
          </p:cNvSpPr>
          <p:nvPr/>
        </p:nvSpPr>
        <p:spPr bwMode="auto">
          <a:xfrm>
            <a:off x="323528" y="3068960"/>
            <a:ext cx="9116342"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Projects within NSW are overseen by the NSW Ministry of Health on behalf of HWA </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30289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000" b="0" i="0" u="none" strike="noStrike" cap="none" normalizeH="0" baseline="0" smtClean="0">
                <a:ln>
                  <a:noFill/>
                </a:ln>
                <a:solidFill>
                  <a:schemeClr val="tx1"/>
                </a:solidFill>
                <a:effectLst/>
                <a:latin typeface="Calibri" pitchFamily="34" charset="0"/>
                <a:ea typeface="Calibri" pitchFamily="34" charset="0"/>
                <a:cs typeface="Calibri" pitchFamily="34" charset="0"/>
              </a:rPr>
              <a:t> </a:t>
            </a:r>
            <a:endParaRPr kumimoji="0" lang="en-AU"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11"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Reversible Causes</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057400"/>
            <a:ext cx="8702277" cy="32169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AU" dirty="0" smtClean="0"/>
              <a:t>Drugs used in ALS</a:t>
            </a:r>
            <a:br>
              <a:rPr lang="en-AU" dirty="0" smtClean="0"/>
            </a:br>
            <a:endParaRPr lang="en-AU" dirty="0" smtClean="0"/>
          </a:p>
        </p:txBody>
      </p:sp>
      <p:sp>
        <p:nvSpPr>
          <p:cNvPr id="10243" name="Content Placeholder 2"/>
          <p:cNvSpPr>
            <a:spLocks noGrp="1"/>
          </p:cNvSpPr>
          <p:nvPr>
            <p:ph idx="1"/>
          </p:nvPr>
        </p:nvSpPr>
        <p:spPr>
          <a:xfrm>
            <a:off x="457200" y="1371600"/>
            <a:ext cx="8229600" cy="4525963"/>
          </a:xfrm>
        </p:spPr>
        <p:txBody>
          <a:bodyPr>
            <a:normAutofit/>
          </a:bodyPr>
          <a:lstStyle/>
          <a:p>
            <a:r>
              <a:rPr lang="en-AU" dirty="0" smtClean="0"/>
              <a:t>Shockable</a:t>
            </a:r>
          </a:p>
          <a:p>
            <a:pPr lvl="1">
              <a:buNone/>
            </a:pPr>
            <a:r>
              <a:rPr lang="en-AU" dirty="0" smtClean="0"/>
              <a:t>	Adrenaline 1mg after 2</a:t>
            </a:r>
            <a:r>
              <a:rPr lang="en-AU" baseline="30000" dirty="0" smtClean="0"/>
              <a:t>nd</a:t>
            </a:r>
            <a:r>
              <a:rPr lang="en-AU" dirty="0" smtClean="0"/>
              <a:t> shock (then every 2</a:t>
            </a:r>
            <a:r>
              <a:rPr lang="en-AU" baseline="30000" dirty="0" smtClean="0"/>
              <a:t>nd</a:t>
            </a:r>
            <a:r>
              <a:rPr lang="en-AU" dirty="0" smtClean="0"/>
              <a:t> cycle)</a:t>
            </a:r>
          </a:p>
          <a:p>
            <a:pPr lvl="1">
              <a:buNone/>
            </a:pPr>
            <a:r>
              <a:rPr lang="en-AU" dirty="0" smtClean="0"/>
              <a:t>	</a:t>
            </a:r>
            <a:r>
              <a:rPr lang="en-AU" dirty="0" err="1" smtClean="0"/>
              <a:t>Amiodarone</a:t>
            </a:r>
            <a:r>
              <a:rPr lang="en-AU" dirty="0" smtClean="0"/>
              <a:t> 300mg after 3</a:t>
            </a:r>
            <a:r>
              <a:rPr lang="en-AU" baseline="30000" dirty="0" smtClean="0"/>
              <a:t>rd</a:t>
            </a:r>
            <a:r>
              <a:rPr lang="en-AU" dirty="0" smtClean="0"/>
              <a:t> shock</a:t>
            </a:r>
          </a:p>
          <a:p>
            <a:r>
              <a:rPr lang="en-AU" dirty="0" smtClean="0"/>
              <a:t>Non-shockable</a:t>
            </a:r>
          </a:p>
          <a:p>
            <a:pPr lvl="1">
              <a:buNone/>
            </a:pPr>
            <a:r>
              <a:rPr lang="en-AU" dirty="0" smtClean="0"/>
              <a:t>	Adrenaline 1mg immediately (then every 2</a:t>
            </a:r>
            <a:r>
              <a:rPr lang="en-AU" baseline="30000" dirty="0" smtClean="0"/>
              <a:t>nd</a:t>
            </a:r>
            <a:r>
              <a:rPr lang="en-AU" dirty="0" smtClean="0"/>
              <a:t> cycle)</a:t>
            </a:r>
          </a:p>
          <a:p>
            <a:r>
              <a:rPr lang="en-AU" dirty="0" smtClean="0"/>
              <a:t>At the time of recommencement of CPR.</a:t>
            </a:r>
          </a:p>
        </p:txBody>
      </p:sp>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63920819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Drugs</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graphicFrame>
        <p:nvGraphicFramePr>
          <p:cNvPr id="6" name="Content Placeholder 3"/>
          <p:cNvGraphicFramePr>
            <a:graphicFrameLocks/>
          </p:cNvGraphicFramePr>
          <p:nvPr>
            <p:extLst>
              <p:ext uri="{D42A27DB-BD31-4B8C-83A1-F6EECF244321}">
                <p14:modId xmlns:p14="http://schemas.microsoft.com/office/powerpoint/2010/main" val="4035264099"/>
              </p:ext>
            </p:extLst>
          </p:nvPr>
        </p:nvGraphicFramePr>
        <p:xfrm>
          <a:off x="457200" y="1600200"/>
          <a:ext cx="8229600" cy="3774440"/>
        </p:xfrm>
        <a:graphic>
          <a:graphicData uri="http://schemas.openxmlformats.org/drawingml/2006/table">
            <a:tbl>
              <a:tblPr firstRow="1" bandRow="1">
                <a:tableStyleId>{7DF18680-E054-41AD-8BC1-D1AEF772440D}</a:tableStyleId>
              </a:tblPr>
              <a:tblGrid>
                <a:gridCol w="2098576"/>
                <a:gridCol w="6131024"/>
              </a:tblGrid>
              <a:tr h="370840">
                <a:tc>
                  <a:txBody>
                    <a:bodyPr/>
                    <a:lstStyle/>
                    <a:p>
                      <a:r>
                        <a:rPr lang="en-AU" dirty="0" smtClean="0"/>
                        <a:t>Drug</a:t>
                      </a:r>
                      <a:endParaRPr lang="en-AU" dirty="0"/>
                    </a:p>
                  </a:txBody>
                  <a:tcPr/>
                </a:tc>
                <a:tc>
                  <a:txBody>
                    <a:bodyPr/>
                    <a:lstStyle/>
                    <a:p>
                      <a:r>
                        <a:rPr lang="en-AU" dirty="0" smtClean="0"/>
                        <a:t>Indication</a:t>
                      </a:r>
                      <a:endParaRPr lang="en-AU" dirty="0"/>
                    </a:p>
                  </a:txBody>
                  <a:tcPr/>
                </a:tc>
              </a:tr>
              <a:tr h="370840">
                <a:tc>
                  <a:txBody>
                    <a:bodyPr/>
                    <a:lstStyle/>
                    <a:p>
                      <a:r>
                        <a:rPr lang="en-AU" dirty="0" smtClean="0"/>
                        <a:t>Calcium</a:t>
                      </a:r>
                      <a:endParaRPr lang="en-AU" dirty="0"/>
                    </a:p>
                  </a:txBody>
                  <a:tcPr/>
                </a:tc>
                <a:tc>
                  <a:txBody>
                    <a:bodyPr/>
                    <a:lstStyle/>
                    <a:p>
                      <a:r>
                        <a:rPr lang="en-AU" dirty="0" smtClean="0"/>
                        <a:t>Hypocalcaemia, hyperkalaemia, CCB OD</a:t>
                      </a:r>
                      <a:endParaRPr lang="en-AU" dirty="0"/>
                    </a:p>
                  </a:txBody>
                  <a:tcPr/>
                </a:tc>
              </a:tr>
              <a:tr h="370840">
                <a:tc>
                  <a:txBody>
                    <a:bodyPr/>
                    <a:lstStyle/>
                    <a:p>
                      <a:r>
                        <a:rPr lang="en-AU" dirty="0" smtClean="0"/>
                        <a:t>Lignocaine</a:t>
                      </a:r>
                      <a:endParaRPr lang="en-AU" dirty="0"/>
                    </a:p>
                  </a:txBody>
                  <a:tcPr/>
                </a:tc>
                <a:tc>
                  <a:txBody>
                    <a:bodyPr/>
                    <a:lstStyle/>
                    <a:p>
                      <a:r>
                        <a:rPr lang="en-AU" baseline="0" dirty="0" smtClean="0"/>
                        <a:t>substitute if </a:t>
                      </a:r>
                      <a:r>
                        <a:rPr lang="en-AU" dirty="0" err="1" smtClean="0"/>
                        <a:t>amiodarone</a:t>
                      </a:r>
                      <a:r>
                        <a:rPr lang="en-AU" baseline="0" dirty="0" smtClean="0"/>
                        <a:t> contraindicated</a:t>
                      </a:r>
                      <a:endParaRPr lang="en-AU" dirty="0"/>
                    </a:p>
                  </a:txBody>
                  <a:tcPr/>
                </a:tc>
              </a:tr>
              <a:tr h="370840">
                <a:tc>
                  <a:txBody>
                    <a:bodyPr/>
                    <a:lstStyle/>
                    <a:p>
                      <a:r>
                        <a:rPr lang="en-AU" dirty="0" smtClean="0"/>
                        <a:t>Magnesium</a:t>
                      </a:r>
                      <a:endParaRPr lang="en-AU" dirty="0"/>
                    </a:p>
                  </a:txBody>
                  <a:tcPr/>
                </a:tc>
                <a:tc>
                  <a:txBody>
                    <a:bodyPr/>
                    <a:lstStyle/>
                    <a:p>
                      <a:r>
                        <a:rPr lang="en-AU" dirty="0" smtClean="0"/>
                        <a:t>Torsade de pointes, dig toxicity,</a:t>
                      </a:r>
                      <a:r>
                        <a:rPr lang="en-AU" baseline="0" dirty="0" smtClean="0"/>
                        <a:t> hypokalaemia, hypomagnesaemia</a:t>
                      </a:r>
                      <a:endParaRPr lang="en-AU" dirty="0"/>
                    </a:p>
                  </a:txBody>
                  <a:tcPr/>
                </a:tc>
              </a:tr>
              <a:tr h="370840">
                <a:tc>
                  <a:txBody>
                    <a:bodyPr/>
                    <a:lstStyle/>
                    <a:p>
                      <a:r>
                        <a:rPr lang="en-AU" dirty="0" smtClean="0"/>
                        <a:t>Potassium</a:t>
                      </a:r>
                      <a:endParaRPr lang="en-AU" dirty="0"/>
                    </a:p>
                  </a:txBody>
                  <a:tcPr/>
                </a:tc>
                <a:tc>
                  <a:txBody>
                    <a:bodyPr/>
                    <a:lstStyle/>
                    <a:p>
                      <a:r>
                        <a:rPr lang="en-AU" dirty="0" smtClean="0"/>
                        <a:t>Hypokalaemia</a:t>
                      </a:r>
                      <a:endParaRPr lang="en-AU" dirty="0"/>
                    </a:p>
                  </a:txBody>
                  <a:tcPr/>
                </a:tc>
              </a:tr>
              <a:tr h="370840">
                <a:tc>
                  <a:txBody>
                    <a:bodyPr/>
                    <a:lstStyle/>
                    <a:p>
                      <a:r>
                        <a:rPr lang="en-AU" dirty="0" smtClean="0"/>
                        <a:t>Sodium bicarbonate</a:t>
                      </a:r>
                      <a:endParaRPr lang="en-AU" dirty="0"/>
                    </a:p>
                  </a:txBody>
                  <a:tcPr/>
                </a:tc>
                <a:tc>
                  <a:txBody>
                    <a:bodyPr/>
                    <a:lstStyle/>
                    <a:p>
                      <a:r>
                        <a:rPr lang="en-AU" dirty="0" smtClean="0"/>
                        <a:t>TCA</a:t>
                      </a:r>
                      <a:r>
                        <a:rPr lang="en-AU" baseline="0" dirty="0" smtClean="0"/>
                        <a:t> overdose, metabolic acidosis, &gt;15min arrest, hyperkalaemia</a:t>
                      </a:r>
                      <a:endParaRPr lang="en-AU" dirty="0"/>
                    </a:p>
                  </a:txBody>
                  <a:tcPr/>
                </a:tc>
              </a:tr>
              <a:tr h="370840">
                <a:tc>
                  <a:txBody>
                    <a:bodyPr/>
                    <a:lstStyle/>
                    <a:p>
                      <a:r>
                        <a:rPr lang="en-AU" dirty="0" smtClean="0"/>
                        <a:t>Vasopressin</a:t>
                      </a:r>
                      <a:endParaRPr lang="en-AU" dirty="0"/>
                    </a:p>
                  </a:txBody>
                  <a:tcPr/>
                </a:tc>
                <a:tc>
                  <a:txBody>
                    <a:bodyPr/>
                    <a:lstStyle/>
                    <a:p>
                      <a:r>
                        <a:rPr lang="en-AU" dirty="0" smtClean="0"/>
                        <a:t>Alternative to adrenaline (insufficient evidence)</a:t>
                      </a:r>
                      <a:endParaRPr lang="en-AU" dirty="0"/>
                    </a:p>
                  </a:txBody>
                  <a:tcPr/>
                </a:tc>
              </a:tr>
              <a:tr h="370840">
                <a:tc>
                  <a:txBody>
                    <a:bodyPr/>
                    <a:lstStyle/>
                    <a:p>
                      <a:r>
                        <a:rPr lang="en-AU" dirty="0" err="1" smtClean="0"/>
                        <a:t>Thrombolytics</a:t>
                      </a:r>
                      <a:endParaRPr lang="en-AU" dirty="0"/>
                    </a:p>
                  </a:txBody>
                  <a:tcPr/>
                </a:tc>
                <a:tc>
                  <a:txBody>
                    <a:bodyPr/>
                    <a:lstStyle/>
                    <a:p>
                      <a:r>
                        <a:rPr lang="en-AU" dirty="0" smtClean="0"/>
                        <a:t>In adult</a:t>
                      </a:r>
                      <a:r>
                        <a:rPr lang="en-AU" baseline="0" dirty="0" smtClean="0"/>
                        <a:t> </a:t>
                      </a:r>
                      <a:r>
                        <a:rPr lang="en-AU" dirty="0" smtClean="0"/>
                        <a:t>cardiac arrest patients</a:t>
                      </a:r>
                      <a:r>
                        <a:rPr lang="en-AU" baseline="0" dirty="0" smtClean="0"/>
                        <a:t> with proven or suspected pulmonary embolism</a:t>
                      </a:r>
                      <a:endParaRPr lang="en-AU" dirty="0"/>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Airway Placement</a:t>
            </a:r>
            <a:endParaRPr lang="en-US" dirty="0"/>
          </a:p>
        </p:txBody>
      </p:sp>
      <p:sp>
        <p:nvSpPr>
          <p:cNvPr id="3" name="Content Placeholder 2"/>
          <p:cNvSpPr>
            <a:spLocks noGrp="1"/>
          </p:cNvSpPr>
          <p:nvPr>
            <p:ph idx="1"/>
          </p:nvPr>
        </p:nvSpPr>
        <p:spPr/>
        <p:txBody>
          <a:bodyPr/>
          <a:lstStyle/>
          <a:p>
            <a:r>
              <a:rPr lang="en-AU" dirty="0" smtClean="0"/>
              <a:t>When skilled help is available</a:t>
            </a:r>
          </a:p>
          <a:p>
            <a:r>
              <a:rPr lang="en-AU" dirty="0" smtClean="0"/>
              <a:t>Ideally: &lt;20sec interruption to CPR</a:t>
            </a:r>
          </a:p>
          <a:p>
            <a:r>
              <a:rPr lang="en-AU" dirty="0" smtClean="0"/>
              <a:t>Then time with compressions</a:t>
            </a:r>
          </a:p>
          <a:p>
            <a:pPr lvl="1"/>
            <a:r>
              <a:rPr lang="en-AU" dirty="0" smtClean="0"/>
              <a:t>6-10 breaths per minute</a:t>
            </a:r>
          </a:p>
          <a:p>
            <a:pPr lvl="1"/>
            <a:r>
              <a:rPr lang="en-AU" dirty="0" smtClean="0"/>
              <a:t>do not pause compressions</a:t>
            </a:r>
          </a:p>
          <a:p>
            <a:r>
              <a:rPr lang="en-AU" dirty="0" smtClean="0"/>
              <a:t>Insert an LMA</a:t>
            </a:r>
          </a:p>
          <a:p>
            <a:pPr lvl="1"/>
            <a:endParaRPr lang="en-AU" dirty="0" smtClean="0"/>
          </a:p>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Lets Practice</a:t>
            </a:r>
            <a:endParaRPr lang="en-AU" dirty="0"/>
          </a:p>
        </p:txBody>
      </p:sp>
      <p:sp>
        <p:nvSpPr>
          <p:cNvPr id="6" name="Subtitle 5"/>
          <p:cNvSpPr>
            <a:spLocks noGrp="1"/>
          </p:cNvSpPr>
          <p:nvPr>
            <p:ph type="subTitle" idx="1"/>
          </p:nvPr>
        </p:nvSpPr>
        <p:spPr/>
        <p:txBody>
          <a:bodyPr/>
          <a:lstStyle/>
          <a:p>
            <a:endParaRPr lang="en-AU"/>
          </a:p>
        </p:txBody>
      </p:sp>
      <p:sp>
        <p:nvSpPr>
          <p:cNvPr id="4" name="Date Placeholder 3"/>
          <p:cNvSpPr>
            <a:spLocks noGrp="1"/>
          </p:cNvSpPr>
          <p:nvPr>
            <p:ph type="dt" sz="half" idx="4294967295"/>
          </p:nvPr>
        </p:nvSpPr>
        <p:spPr>
          <a:xfrm>
            <a:off x="0" y="6524625"/>
            <a:ext cx="730250" cy="268288"/>
          </a:xfrm>
          <a:prstGeom prst="rect">
            <a:avLst/>
          </a:prstGeom>
        </p:spPr>
        <p:txBody>
          <a:body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4294967295"/>
          </p:nvPr>
        </p:nvSpPr>
        <p:spPr>
          <a:xfrm>
            <a:off x="7185025" y="6453188"/>
            <a:ext cx="1958975" cy="365125"/>
          </a:xfrm>
          <a:prstGeom prst="rect">
            <a:avLst/>
          </a:prstGeom>
        </p:spPr>
        <p:txBody>
          <a:bodyPr/>
          <a:lstStyle/>
          <a:p>
            <a:pPr>
              <a:defRPr/>
            </a:pPr>
            <a:r>
              <a:rPr lang="en-AU" smtClean="0"/>
              <a:t>© Health Workforce Australia</a:t>
            </a:r>
            <a:endParaRPr lang="en-A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Scenario 1</a:t>
            </a:r>
          </a:p>
        </p:txBody>
      </p:sp>
      <p:sp>
        <p:nvSpPr>
          <p:cNvPr id="4" name="Footer Placeholder 3"/>
          <p:cNvSpPr>
            <a:spLocks noGrp="1"/>
          </p:cNvSpPr>
          <p:nvPr>
            <p:ph type="ftr" sz="quarter" idx="10"/>
          </p:nvPr>
        </p:nvSpPr>
        <p:spPr>
          <a:xfrm>
            <a:off x="6732240" y="6525344"/>
            <a:ext cx="2232248" cy="288032"/>
          </a:xfrm>
        </p:spPr>
        <p:txBody>
          <a:bodyPr/>
          <a:lstStyle/>
          <a:p>
            <a:pPr>
              <a:defRPr/>
            </a:pPr>
            <a:r>
              <a:rPr lang="en-AU" dirty="0" smtClean="0"/>
              <a:t>© Health Workforce Australia</a:t>
            </a:r>
            <a:endParaRPr lang="en-AU" dirty="0"/>
          </a:p>
        </p:txBody>
      </p:sp>
      <p:sp>
        <p:nvSpPr>
          <p:cNvPr id="2"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3" name="Content Placeholder 2"/>
          <p:cNvSpPr>
            <a:spLocks noGrp="1"/>
          </p:cNvSpPr>
          <p:nvPr>
            <p:ph idx="1"/>
          </p:nvPr>
        </p:nvSpPr>
        <p:spPr/>
        <p:txBody>
          <a:bodyPr/>
          <a:lstStyle/>
          <a:p>
            <a:r>
              <a:rPr lang="en-AU" dirty="0" smtClean="0"/>
              <a:t>Mr Robbie Williams</a:t>
            </a:r>
          </a:p>
          <a:p>
            <a:r>
              <a:rPr lang="en-AU" dirty="0" smtClean="0"/>
              <a:t>68 year old retired truck driver, presents with indigestion after eating a hamburger, has been triaged category 4. He has not seen a doctor in 45 years.</a:t>
            </a:r>
          </a:p>
          <a:p>
            <a:pPr>
              <a:buNone/>
            </a:pPr>
            <a:r>
              <a:rPr lang="en-AU" dirty="0" smtClean="0"/>
              <a:t> </a:t>
            </a:r>
          </a:p>
          <a:p>
            <a:r>
              <a:rPr lang="en-AU" dirty="0" smtClean="0"/>
              <a:t>He has collapsed in the waiting room. </a:t>
            </a:r>
            <a:endParaRPr lang="en-AU" dirty="0"/>
          </a:p>
        </p:txBody>
      </p:sp>
    </p:spTree>
    <p:extLst>
      <p:ext uri="{BB962C8B-B14F-4D97-AF65-F5344CB8AC3E}">
        <p14:creationId xmlns:p14="http://schemas.microsoft.com/office/powerpoint/2010/main" val="334308051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r>
              <a:rPr lang="en-US" dirty="0" smtClean="0">
                <a:ea typeface="ＭＳ Ｐゴシック" charset="-128"/>
              </a:rPr>
              <a:t>Scenario 2</a:t>
            </a:r>
          </a:p>
        </p:txBody>
      </p:sp>
      <p:sp>
        <p:nvSpPr>
          <p:cNvPr id="63490" name="Content Placeholder 2"/>
          <p:cNvSpPr>
            <a:spLocks noGrp="1"/>
          </p:cNvSpPr>
          <p:nvPr>
            <p:ph idx="1"/>
          </p:nvPr>
        </p:nvSpPr>
        <p:spPr>
          <a:xfrm>
            <a:off x="457200" y="1600200"/>
            <a:ext cx="8229600" cy="4097338"/>
          </a:xfrm>
        </p:spPr>
        <p:txBody>
          <a:bodyPr/>
          <a:lstStyle/>
          <a:p>
            <a:r>
              <a:rPr lang="en-AU" dirty="0" smtClean="0"/>
              <a:t>Mike Tyson </a:t>
            </a:r>
          </a:p>
          <a:p>
            <a:r>
              <a:rPr lang="en-AU" dirty="0" smtClean="0"/>
              <a:t>27 year old male, dropped off by friends not breathing. The friends have left rapidly.</a:t>
            </a:r>
          </a:p>
          <a:p>
            <a:pPr>
              <a:buNone/>
            </a:pPr>
            <a:endParaRPr lang="en-AU" dirty="0" smtClean="0"/>
          </a:p>
          <a:p>
            <a:r>
              <a:rPr lang="en-AU" dirty="0" smtClean="0"/>
              <a:t>He need urgent assistance. </a:t>
            </a:r>
            <a:endParaRPr lang="en-US" dirty="0" smtClean="0">
              <a:solidFill>
                <a:srgbClr val="FF0000"/>
              </a:solidFill>
              <a:ea typeface="ＭＳ Ｐゴシック" charset="-128"/>
            </a:endParaRPr>
          </a:p>
        </p:txBody>
      </p:sp>
      <p:sp>
        <p:nvSpPr>
          <p:cNvPr id="4" name="Footer Placeholder 3"/>
          <p:cNvSpPr>
            <a:spLocks noGrp="1"/>
          </p:cNvSpPr>
          <p:nvPr>
            <p:ph type="ftr" sz="quarter" idx="10"/>
          </p:nvPr>
        </p:nvSpPr>
        <p:spPr>
          <a:xfrm>
            <a:off x="6732240" y="6453336"/>
            <a:ext cx="2232248" cy="288032"/>
          </a:xfrm>
        </p:spPr>
        <p:txBody>
          <a:bodyPr/>
          <a:lstStyle/>
          <a:p>
            <a:pPr>
              <a:defRPr/>
            </a:pPr>
            <a:r>
              <a:rPr lang="en-AU" smtClean="0"/>
              <a:t>© Health Workforce Australia</a:t>
            </a:r>
            <a:endParaRPr lang="en-AU" dirty="0"/>
          </a:p>
        </p:txBody>
      </p:sp>
      <p:sp>
        <p:nvSpPr>
          <p:cNvPr id="2" name="Date Placeholder 1"/>
          <p:cNvSpPr>
            <a:spLocks noGrp="1"/>
          </p:cNvSpPr>
          <p:nvPr>
            <p:ph type="dt" sz="half" idx="10"/>
          </p:nvPr>
        </p:nvSpPr>
        <p:spPr>
          <a:xfrm>
            <a:off x="179512" y="6453336"/>
            <a:ext cx="730424" cy="268139"/>
          </a:xfrm>
        </p:spPr>
        <p:txBody>
          <a:bodyPr/>
          <a:lstStyle/>
          <a:p>
            <a:fld id="{9B66DAD4-BFE0-4B7F-896E-394D637592E4}" type="datetime6">
              <a:rPr lang="en-AU" smtClean="0"/>
              <a:pPr/>
              <a:t>August 12</a:t>
            </a:fld>
            <a:endParaRPr lang="en-AU" dirty="0"/>
          </a:p>
        </p:txBody>
      </p:sp>
    </p:spTree>
    <p:extLst>
      <p:ext uri="{BB962C8B-B14F-4D97-AF65-F5344CB8AC3E}">
        <p14:creationId xmlns:p14="http://schemas.microsoft.com/office/powerpoint/2010/main" val="42312722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BLS uses the DRS ABCD algorithm</a:t>
            </a:r>
          </a:p>
          <a:p>
            <a:r>
              <a:rPr lang="en-US" dirty="0" smtClean="0"/>
              <a:t>Early CPR and Defibrillation are the primary aims</a:t>
            </a:r>
          </a:p>
          <a:p>
            <a:r>
              <a:rPr lang="en-US" dirty="0" smtClean="0"/>
              <a:t>Safe defibrillation techniques protect rescuers</a:t>
            </a:r>
          </a:p>
          <a:p>
            <a:r>
              <a:rPr lang="en-US" dirty="0" smtClean="0"/>
              <a:t>Drugs and Airway skills are adjuncts to ALS</a:t>
            </a:r>
          </a:p>
          <a:p>
            <a:r>
              <a:rPr lang="en-US" dirty="0" smtClean="0"/>
              <a:t>Communicate carefully in cardiac arrest situations</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AU" sz="2000" b="1" dirty="0" smtClean="0"/>
              <a:t>Acknowledgments</a:t>
            </a:r>
            <a:endParaRPr lang="en-AU" sz="2000" b="1" dirty="0"/>
          </a:p>
        </p:txBody>
      </p:sp>
      <p:sp>
        <p:nvSpPr>
          <p:cNvPr id="11" name="Content Placeholder 10"/>
          <p:cNvSpPr>
            <a:spLocks noGrp="1"/>
          </p:cNvSpPr>
          <p:nvPr>
            <p:ph sz="half" idx="1"/>
          </p:nvPr>
        </p:nvSpPr>
        <p:spPr>
          <a:xfrm>
            <a:off x="-3132856" y="1556792"/>
            <a:ext cx="3466728" cy="4525963"/>
          </a:xfrm>
        </p:spPr>
        <p:txBody>
          <a:bodyPr>
            <a:normAutofit fontScale="62500" lnSpcReduction="20000"/>
          </a:bodyPr>
          <a:lstStyle/>
          <a:p>
            <a:pPr marL="0" indent="0">
              <a:buNone/>
            </a:pPr>
            <a:endParaRPr lang="en-AU" sz="2000" dirty="0"/>
          </a:p>
        </p:txBody>
      </p:sp>
      <p:sp>
        <p:nvSpPr>
          <p:cNvPr id="7" name="Content Placeholder 6"/>
          <p:cNvSpPr>
            <a:spLocks noGrp="1"/>
          </p:cNvSpPr>
          <p:nvPr>
            <p:ph sz="half" idx="2"/>
          </p:nvPr>
        </p:nvSpPr>
        <p:spPr>
          <a:xfrm>
            <a:off x="971600" y="1124744"/>
            <a:ext cx="7344816" cy="4968552"/>
          </a:xfrm>
        </p:spPr>
        <p:txBody>
          <a:bodyPr>
            <a:normAutofit fontScale="62500" lnSpcReduction="20000"/>
          </a:bodyPr>
          <a:lstStyle/>
          <a:p>
            <a:pPr marL="0" indent="0">
              <a:buNone/>
            </a:pPr>
            <a:r>
              <a:rPr lang="en-AU" b="1" dirty="0" smtClean="0"/>
              <a:t>C4 Topic expert author</a:t>
            </a:r>
            <a:r>
              <a:rPr lang="en-AU" dirty="0" smtClean="0"/>
              <a:t>: Sandra Cheng</a:t>
            </a:r>
          </a:p>
          <a:p>
            <a:pPr marL="0" indent="0">
              <a:buNone/>
            </a:pPr>
            <a:r>
              <a:rPr lang="en-AU" b="1" dirty="0" smtClean="0"/>
              <a:t>C4 Simulation  session author: </a:t>
            </a:r>
            <a:r>
              <a:rPr lang="en-AU" dirty="0" smtClean="0"/>
              <a:t>Sandra Cheng</a:t>
            </a:r>
          </a:p>
          <a:p>
            <a:pPr>
              <a:buNone/>
            </a:pPr>
            <a:r>
              <a:rPr lang="en-AU" b="1" dirty="0" smtClean="0"/>
              <a:t>Cardiac Module Expert Working Party and Peer Review Team</a:t>
            </a:r>
            <a:r>
              <a:rPr lang="en-AU" dirty="0" smtClean="0"/>
              <a:t/>
            </a:r>
            <a:br>
              <a:rPr lang="en-AU" dirty="0" smtClean="0"/>
            </a:br>
            <a:r>
              <a:rPr lang="en-AU" dirty="0" smtClean="0"/>
              <a:t>Michael </a:t>
            </a:r>
            <a:r>
              <a:rPr lang="en-AU" dirty="0" err="1" smtClean="0"/>
              <a:t>Bastick</a:t>
            </a:r>
            <a:r>
              <a:rPr lang="en-AU" dirty="0" smtClean="0"/>
              <a:t> FACEM Gosford Hospital</a:t>
            </a:r>
            <a:br>
              <a:rPr lang="en-AU" dirty="0" smtClean="0"/>
            </a:br>
            <a:r>
              <a:rPr lang="en-AU" dirty="0" smtClean="0"/>
              <a:t>Sandra Cheng Simulation Fellow SCSSC</a:t>
            </a:r>
            <a:br>
              <a:rPr lang="en-AU" dirty="0" smtClean="0"/>
            </a:br>
            <a:r>
              <a:rPr lang="en-AU" dirty="0" smtClean="0"/>
              <a:t>John Kennedy FACEM Royal North Shore Hospital</a:t>
            </a:r>
            <a:br>
              <a:rPr lang="en-AU" dirty="0" smtClean="0"/>
            </a:br>
            <a:r>
              <a:rPr lang="en-AU" dirty="0" smtClean="0"/>
              <a:t>Marian Lee FACEM Prince of Wales Hospital</a:t>
            </a:r>
            <a:br>
              <a:rPr lang="en-AU" dirty="0" smtClean="0"/>
            </a:br>
            <a:r>
              <a:rPr lang="en-AU" dirty="0" smtClean="0"/>
              <a:t>John McKenzie FACEM Australian Institute for Clinical Education (AICE)</a:t>
            </a:r>
            <a:br>
              <a:rPr lang="en-AU" dirty="0" smtClean="0"/>
            </a:br>
            <a:r>
              <a:rPr lang="en-AU" dirty="0" smtClean="0"/>
              <a:t>Clare Richmond FACEM Royal Prince Alfred Hospital</a:t>
            </a:r>
            <a:br>
              <a:rPr lang="en-AU" dirty="0" smtClean="0"/>
            </a:br>
            <a:r>
              <a:rPr lang="en-AU" dirty="0" smtClean="0"/>
              <a:t>Morgan Sherwood Simulation Fellow SCSSC</a:t>
            </a:r>
            <a:br>
              <a:rPr lang="en-AU" dirty="0" smtClean="0"/>
            </a:br>
            <a:r>
              <a:rPr lang="en-AU" dirty="0" smtClean="0"/>
              <a:t>Timothy Tan Simulation Fellow SCSSC</a:t>
            </a:r>
            <a:br>
              <a:rPr lang="en-AU" dirty="0" smtClean="0"/>
            </a:br>
            <a:r>
              <a:rPr lang="en-AU" dirty="0" smtClean="0"/>
              <a:t>John Vassiliadis FACEM Royal North Shore Hospital</a:t>
            </a:r>
          </a:p>
          <a:p>
            <a:pPr marL="0" indent="0">
              <a:buNone/>
            </a:pPr>
            <a:endParaRPr lang="en-AU" b="1" dirty="0" smtClean="0"/>
          </a:p>
          <a:p>
            <a:pPr marL="0" indent="0">
              <a:buNone/>
            </a:pPr>
            <a:r>
              <a:rPr lang="en-AU" b="1" dirty="0" smtClean="0"/>
              <a:t>Educational consultants:</a:t>
            </a:r>
          </a:p>
          <a:p>
            <a:pPr>
              <a:buNone/>
            </a:pPr>
            <a:r>
              <a:rPr lang="en-AU" dirty="0" smtClean="0"/>
              <a:t>	Stephanie O’Regan Nurse Educator SCSSC</a:t>
            </a:r>
            <a:br>
              <a:rPr lang="en-AU" dirty="0" smtClean="0"/>
            </a:br>
            <a:r>
              <a:rPr lang="en-AU" dirty="0" smtClean="0"/>
              <a:t>Leonie Watterson Director Simulation Division SCSSC</a:t>
            </a:r>
            <a:br>
              <a:rPr lang="en-AU" dirty="0" smtClean="0"/>
            </a:br>
            <a:r>
              <a:rPr lang="en-AU" dirty="0" smtClean="0"/>
              <a:t>John Vassiliadis Deputy Director SCSSC</a:t>
            </a:r>
          </a:p>
          <a:p>
            <a:pPr>
              <a:buNone/>
            </a:pPr>
            <a:r>
              <a:rPr lang="en-AU" dirty="0" smtClean="0"/>
              <a:t>	Clare Richmond FACEM Royal Prince Alfred Hospital</a:t>
            </a:r>
            <a:br>
              <a:rPr lang="en-AU" dirty="0" smtClean="0"/>
            </a:br>
            <a:r>
              <a:rPr lang="en-AU" dirty="0" smtClean="0"/>
              <a:t>Morgan Sherwood Simulation Fellow SCSSC</a:t>
            </a:r>
          </a:p>
          <a:p>
            <a:pPr>
              <a:buNone/>
            </a:pPr>
            <a:endParaRPr lang="en-AU" dirty="0" smtClean="0"/>
          </a:p>
          <a:p>
            <a:endParaRPr lang="en-AU" dirty="0"/>
          </a:p>
        </p:txBody>
      </p:sp>
      <p:sp>
        <p:nvSpPr>
          <p:cNvPr id="2" name="Date Placeholder 1"/>
          <p:cNvSpPr>
            <a:spLocks noGrp="1"/>
          </p:cNvSpPr>
          <p:nvPr>
            <p:ph type="dt" sz="half" idx="10"/>
          </p:nvPr>
        </p:nvSpPr>
        <p:spPr/>
        <p:txBody>
          <a:bodyPr/>
          <a:lstStyle/>
          <a:p>
            <a:fld id="{7B777975-CEB6-4A05-9C87-1664B947E5A3}"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88011906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886200"/>
            <a:ext cx="7772400" cy="1752600"/>
          </a:xfrm>
        </p:spPr>
        <p:txBody>
          <a:bodyPr>
            <a:normAutofit fontScale="92500" lnSpcReduction="20000"/>
          </a:bodyPr>
          <a:lstStyle/>
          <a:p>
            <a:r>
              <a:rPr lang="en-US" dirty="0" smtClean="0">
                <a:solidFill>
                  <a:srgbClr val="000000"/>
                </a:solidFill>
              </a:rPr>
              <a:t>Copyright and Permission to </a:t>
            </a:r>
            <a:r>
              <a:rPr lang="en-US" dirty="0" smtClean="0">
                <a:solidFill>
                  <a:srgbClr val="000000"/>
                </a:solidFill>
                <a:latin typeface="+mj-lt"/>
              </a:rPr>
              <a:t>Reproduce</a:t>
            </a:r>
          </a:p>
          <a:p>
            <a:endParaRPr lang="en-US" sz="1600" dirty="0" smtClean="0">
              <a:solidFill>
                <a:srgbClr val="000000"/>
              </a:solidFill>
              <a:latin typeface="+mj-lt"/>
            </a:endParaRPr>
          </a:p>
          <a:p>
            <a:r>
              <a:rPr lang="en-US" sz="2200" dirty="0" smtClean="0">
                <a:solidFill>
                  <a:srgbClr val="000000"/>
                </a:solidFill>
              </a:rPr>
              <a:t>This work is copyright. It may be reproduced for study or training purposes subject to the inclusion of an acknowledgement of the source: Health Workforce Australia EdWISE program. It may not be reproduced for commercial usage or sale.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August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Introductions</a:t>
            </a:r>
            <a:endParaRPr lang="en-AU"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521782" y="1865088"/>
            <a:ext cx="2100436" cy="3127823"/>
          </a:xfrm>
        </p:spPr>
      </p:pic>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extLst>
      <p:ext uri="{BB962C8B-B14F-4D97-AF65-F5344CB8AC3E}">
        <p14:creationId xmlns:p14="http://schemas.microsoft.com/office/powerpoint/2010/main" val="394881609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7"/>
          <p:cNvSpPr>
            <a:spLocks noGrp="1"/>
          </p:cNvSpPr>
          <p:nvPr>
            <p:ph type="title"/>
          </p:nvPr>
        </p:nvSpPr>
        <p:spPr/>
        <p:txBody>
          <a:bodyPr/>
          <a:lstStyle/>
          <a:p>
            <a:pPr eaLnBrk="1" hangingPunct="1"/>
            <a:r>
              <a:rPr lang="en-AU" dirty="0" smtClean="0">
                <a:ea typeface="ＭＳ Ｐゴシック" charset="-128"/>
              </a:rPr>
              <a:t>General Aims</a:t>
            </a:r>
          </a:p>
        </p:txBody>
      </p:sp>
      <p:sp>
        <p:nvSpPr>
          <p:cNvPr id="15362" name="Content Placeholder 8"/>
          <p:cNvSpPr>
            <a:spLocks noGrp="1"/>
          </p:cNvSpPr>
          <p:nvPr>
            <p:ph idx="1"/>
          </p:nvPr>
        </p:nvSpPr>
        <p:spPr>
          <a:xfrm>
            <a:off x="457200" y="2060848"/>
            <a:ext cx="8229600" cy="3636690"/>
          </a:xfrm>
        </p:spPr>
        <p:txBody>
          <a:bodyPr/>
          <a:lstStyle/>
          <a:p>
            <a:pPr eaLnBrk="1" hangingPunct="1"/>
            <a:r>
              <a:rPr lang="en-AU" dirty="0" smtClean="0">
                <a:ea typeface="ＭＳ Ｐゴシック" charset="-128"/>
              </a:rPr>
              <a:t>Learn in a team setting</a:t>
            </a:r>
          </a:p>
          <a:p>
            <a:pPr eaLnBrk="1" hangingPunct="1"/>
            <a:r>
              <a:rPr lang="en-AU" dirty="0" smtClean="0">
                <a:ea typeface="ＭＳ Ｐゴシック" charset="-128"/>
              </a:rPr>
              <a:t>Blend clinical skills with team skills</a:t>
            </a:r>
          </a:p>
          <a:p>
            <a:pPr eaLnBrk="1" hangingPunct="1"/>
            <a:r>
              <a:rPr lang="en-AU" dirty="0" smtClean="0">
                <a:ea typeface="ＭＳ Ｐゴシック" charset="-128"/>
              </a:rPr>
              <a:t>Reflect critically on practice</a:t>
            </a:r>
          </a:p>
        </p:txBody>
      </p:sp>
      <p:sp>
        <p:nvSpPr>
          <p:cNvPr id="2" name="Date Placeholder 1"/>
          <p:cNvSpPr>
            <a:spLocks noGrp="1"/>
          </p:cNvSpPr>
          <p:nvPr>
            <p:ph type="dt" sz="half" idx="10"/>
          </p:nvPr>
        </p:nvSpPr>
        <p:spPr>
          <a:xfrm>
            <a:off x="251520" y="6525344"/>
            <a:ext cx="730424" cy="268139"/>
          </a:xfrm>
        </p:spPr>
        <p:txBody>
          <a:bodyPr/>
          <a:lstStyle/>
          <a:p>
            <a:fld id="{1049A69C-5DA9-4F8B-AF55-49C06D830944}" type="datetime6">
              <a:rPr lang="en-AU" smtClean="0"/>
              <a:pPr/>
              <a:t>August 12</a:t>
            </a:fld>
            <a:endParaRPr lang="en-AU" dirty="0"/>
          </a:p>
        </p:txBody>
      </p:sp>
      <p:sp>
        <p:nvSpPr>
          <p:cNvPr id="3" name="Footer Placeholder 2"/>
          <p:cNvSpPr>
            <a:spLocks noGrp="1"/>
          </p:cNvSpPr>
          <p:nvPr>
            <p:ph type="ftr" sz="quarter" idx="11"/>
          </p:nvPr>
        </p:nvSpPr>
        <p:spPr>
          <a:xfrm>
            <a:off x="6732240" y="6453336"/>
            <a:ext cx="2160240"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47103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7"/>
          <p:cNvSpPr>
            <a:spLocks noGrp="1"/>
          </p:cNvSpPr>
          <p:nvPr>
            <p:ph type="title"/>
          </p:nvPr>
        </p:nvSpPr>
        <p:spPr/>
        <p:txBody>
          <a:bodyPr/>
          <a:lstStyle/>
          <a:p>
            <a:pPr eaLnBrk="1" hangingPunct="1"/>
            <a:r>
              <a:rPr lang="en-AU" smtClean="0">
                <a:ea typeface="ＭＳ Ｐゴシック" charset="-128"/>
              </a:rPr>
              <a:t>Session Objectives</a:t>
            </a:r>
          </a:p>
        </p:txBody>
      </p:sp>
      <p:sp>
        <p:nvSpPr>
          <p:cNvPr id="9" name="Content Placeholder 8"/>
          <p:cNvSpPr>
            <a:spLocks noGrp="1"/>
          </p:cNvSpPr>
          <p:nvPr>
            <p:ph idx="1"/>
          </p:nvPr>
        </p:nvSpPr>
        <p:spPr>
          <a:xfrm>
            <a:off x="457200" y="1600200"/>
            <a:ext cx="8686800" cy="4097338"/>
          </a:xfrm>
        </p:spPr>
        <p:txBody>
          <a:bodyPr rtlCol="0">
            <a:normAutofit/>
          </a:bodyPr>
          <a:lstStyle/>
          <a:p>
            <a:pPr lvl="0"/>
            <a:r>
              <a:rPr lang="en-AU" dirty="0" smtClean="0"/>
              <a:t>Recognition of cardiac arrest</a:t>
            </a:r>
          </a:p>
          <a:p>
            <a:pPr lvl="0"/>
            <a:r>
              <a:rPr lang="en-AU" dirty="0" smtClean="0"/>
              <a:t>Apply the ARC BLS algorithm early in cardiac arrest</a:t>
            </a:r>
          </a:p>
          <a:p>
            <a:pPr lvl="0"/>
            <a:r>
              <a:rPr lang="en-AU" dirty="0" smtClean="0"/>
              <a:t>Progress to the ARC ALS algorithm </a:t>
            </a:r>
          </a:p>
          <a:p>
            <a:pPr lvl="0"/>
            <a:r>
              <a:rPr lang="en-AU" dirty="0" smtClean="0"/>
              <a:t>Use a Defibrillator in ALS</a:t>
            </a:r>
          </a:p>
          <a:p>
            <a:r>
              <a:rPr lang="en-AU" dirty="0" smtClean="0"/>
              <a:t>Be familiar with drugs used in ALS </a:t>
            </a:r>
            <a:endParaRPr lang="en-AU" dirty="0">
              <a:ea typeface="+mn-ea"/>
              <a:cs typeface="+mn-cs"/>
            </a:endParaRPr>
          </a:p>
        </p:txBody>
      </p:sp>
      <p:sp>
        <p:nvSpPr>
          <p:cNvPr id="17411" name="Footer Placeholder 6"/>
          <p:cNvSpPr>
            <a:spLocks noGrp="1"/>
          </p:cNvSpPr>
          <p:nvPr>
            <p:ph type="ftr" sz="quarter" idx="10"/>
          </p:nvPr>
        </p:nvSpPr>
        <p:spPr bwMode="auto">
          <a:xfrm>
            <a:off x="6732240" y="6525345"/>
            <a:ext cx="2160240" cy="216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41176" y="6473229"/>
            <a:ext cx="946448" cy="340147"/>
          </a:xfrm>
        </p:spPr>
        <p:txBody>
          <a:bodyPr/>
          <a:lstStyle/>
          <a:p>
            <a:fld id="{888C2434-E7FB-45D8-A578-C2703DC8DD35}" type="datetime6">
              <a:rPr lang="en-AU" smtClean="0"/>
              <a:pPr/>
              <a:t>August 12</a:t>
            </a:fld>
            <a:endParaRPr lang="en-AU" dirty="0"/>
          </a:p>
        </p:txBody>
      </p:sp>
    </p:spTree>
    <p:extLst>
      <p:ext uri="{BB962C8B-B14F-4D97-AF65-F5344CB8AC3E}">
        <p14:creationId xmlns:p14="http://schemas.microsoft.com/office/powerpoint/2010/main" val="15686352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7"/>
          <p:cNvSpPr>
            <a:spLocks noGrp="1"/>
          </p:cNvSpPr>
          <p:nvPr>
            <p:ph type="title"/>
          </p:nvPr>
        </p:nvSpPr>
        <p:spPr/>
        <p:txBody>
          <a:bodyPr/>
          <a:lstStyle/>
          <a:p>
            <a:pPr eaLnBrk="1" hangingPunct="1"/>
            <a:r>
              <a:rPr lang="en-AU" smtClean="0">
                <a:ea typeface="ＭＳ Ｐゴシック" charset="-128"/>
              </a:rPr>
              <a:t>Ground Rules</a:t>
            </a:r>
          </a:p>
        </p:txBody>
      </p:sp>
      <p:sp>
        <p:nvSpPr>
          <p:cNvPr id="16386" name="Content Placeholder 8"/>
          <p:cNvSpPr>
            <a:spLocks noGrp="1"/>
          </p:cNvSpPr>
          <p:nvPr>
            <p:ph idx="1"/>
          </p:nvPr>
        </p:nvSpPr>
        <p:spPr>
          <a:xfrm>
            <a:off x="457200" y="1600200"/>
            <a:ext cx="8229600" cy="4097338"/>
          </a:xfrm>
        </p:spPr>
        <p:txBody>
          <a:bodyPr/>
          <a:lstStyle/>
          <a:p>
            <a:pPr eaLnBrk="1" hangingPunct="1"/>
            <a:r>
              <a:rPr lang="en-AU" dirty="0" smtClean="0">
                <a:ea typeface="ＭＳ Ｐゴシック" charset="-128"/>
              </a:rPr>
              <a:t>Participation</a:t>
            </a:r>
          </a:p>
          <a:p>
            <a:pPr eaLnBrk="1" hangingPunct="1"/>
            <a:r>
              <a:rPr lang="en-AU" dirty="0" smtClean="0">
                <a:ea typeface="ＭＳ Ｐゴシック" charset="-128"/>
              </a:rPr>
              <a:t>Privacy</a:t>
            </a:r>
          </a:p>
          <a:p>
            <a:pPr eaLnBrk="1" hangingPunct="1"/>
            <a:r>
              <a:rPr lang="en-AU" dirty="0" smtClean="0">
                <a:ea typeface="ＭＳ Ｐゴシック" charset="-128"/>
              </a:rPr>
              <a:t>Confidentiality</a:t>
            </a:r>
          </a:p>
          <a:p>
            <a:pPr eaLnBrk="1" hangingPunct="1"/>
            <a:r>
              <a:rPr lang="en-AU" dirty="0" smtClean="0">
                <a:ea typeface="ＭＳ Ｐゴシック" charset="-128"/>
              </a:rPr>
              <a:t>Disclaimer</a:t>
            </a:r>
          </a:p>
          <a:p>
            <a:pPr eaLnBrk="1" hangingPunct="1"/>
            <a:r>
              <a:rPr lang="en-AU" dirty="0" smtClean="0">
                <a:ea typeface="ＭＳ Ｐゴシック" charset="-128"/>
              </a:rPr>
              <a:t>Debriefing</a:t>
            </a:r>
          </a:p>
          <a:p>
            <a:pPr eaLnBrk="1" hangingPunct="1"/>
            <a:r>
              <a:rPr lang="en-AU" dirty="0" smtClean="0">
                <a:ea typeface="ＭＳ Ｐゴシック" charset="-128"/>
              </a:rPr>
              <a:t>Mobile phones</a:t>
            </a:r>
          </a:p>
        </p:txBody>
      </p:sp>
      <p:sp>
        <p:nvSpPr>
          <p:cNvPr id="16387" name="Footer Placeholder 6"/>
          <p:cNvSpPr>
            <a:spLocks noGrp="1"/>
          </p:cNvSpPr>
          <p:nvPr>
            <p:ph type="ftr" sz="quarter" idx="10"/>
          </p:nvPr>
        </p:nvSpPr>
        <p:spPr bwMode="auto">
          <a:xfrm>
            <a:off x="6804248" y="6453336"/>
            <a:ext cx="2088232" cy="404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51520" y="6525344"/>
            <a:ext cx="730424" cy="268139"/>
          </a:xfrm>
        </p:spPr>
        <p:txBody>
          <a:bodyPr/>
          <a:lstStyle/>
          <a:p>
            <a:fld id="{BEA06C64-5BEE-413B-BDC5-B3CAD7FD8521}" type="datetime6">
              <a:rPr lang="en-AU" smtClean="0"/>
              <a:pPr/>
              <a:t>August 12</a:t>
            </a:fld>
            <a:endParaRPr lang="en-AU" dirty="0"/>
          </a:p>
        </p:txBody>
      </p:sp>
    </p:spTree>
    <p:extLst>
      <p:ext uri="{BB962C8B-B14F-4D97-AF65-F5344CB8AC3E}">
        <p14:creationId xmlns:p14="http://schemas.microsoft.com/office/powerpoint/2010/main" val="22286002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What criteria are used to declare cardiac arrest?</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425D5AA1-8915-4B03-B47B-7518CA7325B6}" type="datetime6">
              <a:rPr lang="en-AU" smtClean="0"/>
              <a:pPr>
                <a:defRPr/>
              </a:pPr>
              <a:t>August 12</a:t>
            </a:fld>
            <a:endParaRPr lang="en-AU"/>
          </a:p>
        </p:txBody>
      </p:sp>
      <p:sp>
        <p:nvSpPr>
          <p:cNvPr id="5" name="Footer Placeholder 4"/>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AU" dirty="0" smtClean="0"/>
              <a:t>Recognition of cardiac arrest</a:t>
            </a:r>
            <a:br>
              <a:rPr lang="en-AU" dirty="0" smtClean="0"/>
            </a:br>
            <a:endParaRPr lang="en-AU" dirty="0" smtClean="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7329716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42517269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AU" dirty="0" smtClean="0"/>
              <a:t/>
            </a:r>
            <a:br>
              <a:rPr lang="en-AU" dirty="0" smtClean="0"/>
            </a:br>
            <a:endParaRPr lang="en-AU" dirty="0" smtClean="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990600"/>
            <a:ext cx="4133850"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ate Placeholder 3"/>
          <p:cNvSpPr>
            <a:spLocks noGrp="1"/>
          </p:cNvSpPr>
          <p:nvPr>
            <p:ph type="dt" sz="half" idx="10"/>
          </p:nvPr>
        </p:nvSpPr>
        <p:spPr>
          <a:xfrm>
            <a:off x="457200" y="6525344"/>
            <a:ext cx="730424" cy="268139"/>
          </a:xfrm>
        </p:spPr>
        <p:txBody>
          <a:bodyPr/>
          <a:lstStyle/>
          <a:p>
            <a:fld id="{33CFAD90-15B5-4C22-A155-7A69B4B67517}" type="datetime6">
              <a:rPr lang="en-AU" smtClean="0"/>
              <a:pPr/>
              <a:t>August 12</a:t>
            </a:fld>
            <a:endParaRPr lang="en-AU" dirty="0"/>
          </a:p>
        </p:txBody>
      </p:sp>
      <p:sp>
        <p:nvSpPr>
          <p:cNvPr id="6" name="Footer Placeholder 4"/>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401526478"/>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EdWISE Sim sessions Modules 6-8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EdWISE Sim sessions Modules 6-8 Slide Template</Template>
  <TotalTime>102</TotalTime>
  <Words>2473</Words>
  <Application>Microsoft Macintosh PowerPoint</Application>
  <PresentationFormat>On-screen Show (4:3)</PresentationFormat>
  <Paragraphs>344</Paragraphs>
  <Slides>29</Slides>
  <Notes>23</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EdWISE Sim sessions Modules 6-8 Slide Template</vt:lpstr>
      <vt:lpstr>Custom Design</vt:lpstr>
      <vt:lpstr>1_Custom Design</vt:lpstr>
      <vt:lpstr>Basic Life Support  Advanced Life Support</vt:lpstr>
      <vt:lpstr>Sponsor</vt:lpstr>
      <vt:lpstr>Introductions</vt:lpstr>
      <vt:lpstr>General Aims</vt:lpstr>
      <vt:lpstr>Session Objectives</vt:lpstr>
      <vt:lpstr>Ground Rules</vt:lpstr>
      <vt:lpstr>What criteria are used to declare cardiac arrest?</vt:lpstr>
      <vt:lpstr>Recognition of cardiac arrest </vt:lpstr>
      <vt:lpstr> </vt:lpstr>
      <vt:lpstr>Danger</vt:lpstr>
      <vt:lpstr>Response</vt:lpstr>
      <vt:lpstr>Send for Help </vt:lpstr>
      <vt:lpstr>Airway</vt:lpstr>
      <vt:lpstr>Breathing</vt:lpstr>
      <vt:lpstr>Circulation</vt:lpstr>
      <vt:lpstr>Defibrillation</vt:lpstr>
      <vt:lpstr>When to check a rhythm </vt:lpstr>
      <vt:lpstr>Advanced Life Support</vt:lpstr>
      <vt:lpstr>PowerPoint Presentation</vt:lpstr>
      <vt:lpstr>Reversible Causes</vt:lpstr>
      <vt:lpstr>Drugs used in ALS </vt:lpstr>
      <vt:lpstr>Other Drugs</vt:lpstr>
      <vt:lpstr>Advanced Airway Placement</vt:lpstr>
      <vt:lpstr>Lets Practice</vt:lpstr>
      <vt:lpstr>Scenario 1</vt:lpstr>
      <vt:lpstr>Scenario 2</vt:lpstr>
      <vt:lpstr>Summary</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Company>NSCC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For simulation sessions p6 – p8.</dc:title>
  <dc:creator>Stephanie O'Rregan</dc:creator>
  <cp:lastModifiedBy>Stephanie O'Regan</cp:lastModifiedBy>
  <cp:revision>10</cp:revision>
  <dcterms:created xsi:type="dcterms:W3CDTF">2012-07-19T01:51:32Z</dcterms:created>
  <dcterms:modified xsi:type="dcterms:W3CDTF">2012-08-28T05:12:02Z</dcterms:modified>
</cp:coreProperties>
</file>