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 id="2147483688" r:id="rId2"/>
    <p:sldMasterId id="2147483700" r:id="rId3"/>
  </p:sldMasterIdLst>
  <p:notesMasterIdLst>
    <p:notesMasterId r:id="rId18"/>
  </p:notesMasterIdLst>
  <p:handoutMasterIdLst>
    <p:handoutMasterId r:id="rId19"/>
  </p:handoutMasterIdLst>
  <p:sldIdLst>
    <p:sldId id="330" r:id="rId4"/>
    <p:sldId id="331" r:id="rId5"/>
    <p:sldId id="332" r:id="rId6"/>
    <p:sldId id="333" r:id="rId7"/>
    <p:sldId id="317" r:id="rId8"/>
    <p:sldId id="322" r:id="rId9"/>
    <p:sldId id="323" r:id="rId10"/>
    <p:sldId id="324" r:id="rId11"/>
    <p:sldId id="325" r:id="rId12"/>
    <p:sldId id="326" r:id="rId13"/>
    <p:sldId id="327" r:id="rId14"/>
    <p:sldId id="328" r:id="rId15"/>
    <p:sldId id="329" r:id="rId16"/>
    <p:sldId id="320" r:id="rId17"/>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WXqXOAjFUvxY6VsdFUEu8A==" hashData="vLx7+gxaE0wx+BO5t++/AvdN/8A="/>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9246"/>
    <a:srgbClr val="FF3300"/>
    <a:srgbClr val="003F5E"/>
    <a:srgbClr val="FFFF00"/>
    <a:srgbClr val="009900"/>
    <a:srgbClr val="33CC33"/>
    <a:srgbClr val="00CC00"/>
    <a:srgbClr val="C86425"/>
    <a:srgbClr val="77B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64000" autoAdjust="0"/>
  </p:normalViewPr>
  <p:slideViewPr>
    <p:cSldViewPr>
      <p:cViewPr>
        <p:scale>
          <a:sx n="82" d="100"/>
          <a:sy n="82" d="100"/>
        </p:scale>
        <p:origin x="-1048" y="192"/>
      </p:cViewPr>
      <p:guideLst>
        <p:guide orient="horz" pos="2160"/>
        <p:guide pos="2880"/>
      </p:guideLst>
    </p:cSldViewPr>
  </p:slideViewPr>
  <p:notesTextViewPr>
    <p:cViewPr>
      <p:scale>
        <a:sx n="1" d="1"/>
        <a:sy n="1" d="1"/>
      </p:scale>
      <p:origin x="0" y="0"/>
    </p:cViewPr>
  </p:notesTextViewPr>
  <p:sorterViewPr>
    <p:cViewPr>
      <p:scale>
        <a:sx n="100" d="100"/>
        <a:sy n="100" d="100"/>
      </p:scale>
      <p:origin x="0" y="26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printerSettings" Target="printerSettings/printerSettings1.bin"/><Relationship Id="rId21" Type="http://schemas.openxmlformats.org/officeDocument/2006/relationships/tags" Target="tags/tag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D03352-2B13-43B2-99C6-D97C71244ED1}" type="datetime6">
              <a:rPr lang="en-AU" smtClean="0"/>
              <a:pPr/>
              <a:t>December 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F762712-518D-4591-A21A-4701C4BAB7D1}" type="slidenum">
              <a:rPr lang="en-AU" smtClean="0"/>
              <a:pPr/>
              <a:t>‹#›</a:t>
            </a:fld>
            <a:endParaRPr lang="en-AU"/>
          </a:p>
        </p:txBody>
      </p:sp>
    </p:spTree>
    <p:extLst>
      <p:ext uri="{BB962C8B-B14F-4D97-AF65-F5344CB8AC3E}">
        <p14:creationId xmlns:p14="http://schemas.microsoft.com/office/powerpoint/2010/main" val="370767588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415F6-8BB0-4673-901D-581A8796FCAD}" type="datetime6">
              <a:rPr lang="en-AU" smtClean="0"/>
              <a:pPr/>
              <a:t>December 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AU" smtClean="0"/>
              <a:t>Copyright statement</a:t>
            </a: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7E8E74-D84D-4F81-8EBF-E4440E5A0570}" type="slidenum">
              <a:rPr lang="en-AU" smtClean="0"/>
              <a:pPr/>
              <a:t>‹#›</a:t>
            </a:fld>
            <a:endParaRPr lang="en-AU"/>
          </a:p>
        </p:txBody>
      </p:sp>
    </p:spTree>
    <p:extLst>
      <p:ext uri="{BB962C8B-B14F-4D97-AF65-F5344CB8AC3E}">
        <p14:creationId xmlns:p14="http://schemas.microsoft.com/office/powerpoint/2010/main" val="26497572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p:spPr>
      </p:sp>
      <p:sp>
        <p:nvSpPr>
          <p:cNvPr id="95235" name="Rectangle 3"/>
          <p:cNvSpPr>
            <a:spLocks noGrp="1"/>
          </p:cNvSpPr>
          <p:nvPr>
            <p:ph type="body" idx="1"/>
          </p:nvPr>
        </p:nvSpPr>
        <p:spPr bwMode="auto">
          <a:noFill/>
        </p:spPr>
        <p:txBody>
          <a:bodyPr/>
          <a:lstStyle/>
          <a:p>
            <a:endParaRPr lang="en-US">
              <a:cs typeface="MS PGothic"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a:lstStyle/>
          <a:p>
            <a:pPr eaLnBrk="1" hangingPunct="1">
              <a:spcBef>
                <a:spcPct val="0"/>
              </a:spcBef>
            </a:pPr>
            <a:endParaRPr lang="en-AU">
              <a:ea typeface="ＭＳ Ｐゴシック" pitchFamily="-83" charset="-128"/>
              <a:cs typeface="ＭＳ Ｐゴシック" pitchFamily="-83" charset="-128"/>
            </a:endParaRPr>
          </a:p>
        </p:txBody>
      </p:sp>
      <p:sp>
        <p:nvSpPr>
          <p:cNvPr id="35844" name="Date Placeholder 3"/>
          <p:cNvSpPr>
            <a:spLocks noGrp="1"/>
          </p:cNvSpPr>
          <p:nvPr>
            <p:ph type="dt" sz="quarter" idx="1"/>
          </p:nvPr>
        </p:nvSpPr>
        <p:spPr bwMode="auto">
          <a:noFill/>
          <a:ln>
            <a:miter lim="800000"/>
            <a:headEnd/>
            <a:tailEnd/>
          </a:ln>
        </p:spPr>
        <p:txBody>
          <a:bodyPr/>
          <a:lstStyle/>
          <a:p>
            <a:fld id="{33CA45C7-67FC-1241-8182-18FBDF44C145}" type="datetime6">
              <a:rPr lang="en-AU">
                <a:latin typeface="Calibri" pitchFamily="-83" charset="0"/>
                <a:ea typeface="Arial" pitchFamily="-83" charset="0"/>
                <a:cs typeface="Arial" pitchFamily="-83" charset="0"/>
              </a:rPr>
              <a:pPr/>
              <a:t>December 12</a:t>
            </a:fld>
            <a:endParaRPr lang="en-AU">
              <a:latin typeface="Calibri" pitchFamily="-83" charset="0"/>
              <a:ea typeface="Arial" pitchFamily="-83" charset="0"/>
              <a:cs typeface="Arial" pitchFamily="-83" charset="0"/>
            </a:endParaRPr>
          </a:p>
        </p:txBody>
      </p:sp>
      <p:sp>
        <p:nvSpPr>
          <p:cNvPr id="38917"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a:t>Copyright statement</a:t>
            </a:r>
          </a:p>
        </p:txBody>
      </p:sp>
      <p:sp>
        <p:nvSpPr>
          <p:cNvPr id="35846" name="Slide Number Placeholder 5"/>
          <p:cNvSpPr>
            <a:spLocks noGrp="1"/>
          </p:cNvSpPr>
          <p:nvPr>
            <p:ph type="sldNum" sz="quarter" idx="5"/>
          </p:nvPr>
        </p:nvSpPr>
        <p:spPr bwMode="auto">
          <a:noFill/>
          <a:ln>
            <a:miter lim="800000"/>
            <a:headEnd/>
            <a:tailEnd/>
          </a:ln>
        </p:spPr>
        <p:txBody>
          <a:bodyPr/>
          <a:lstStyle/>
          <a:p>
            <a:fld id="{E3D83816-3ABD-874F-8760-EEEBD42265CD}" type="slidenum">
              <a:rPr lang="en-AU">
                <a:latin typeface="Calibri" pitchFamily="-83" charset="0"/>
                <a:ea typeface="Arial" pitchFamily="-83" charset="0"/>
                <a:cs typeface="Arial" pitchFamily="-83" charset="0"/>
              </a:rPr>
              <a:pPr/>
              <a:t>10</a:t>
            </a:fld>
            <a:endParaRPr lang="en-AU">
              <a:latin typeface="Calibri" pitchFamily="-83" charset="0"/>
              <a:ea typeface="Arial" pitchFamily="-83" charset="0"/>
              <a:cs typeface="Arial" pitchFamily="-83"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a:lstStyle/>
          <a:p>
            <a:pPr eaLnBrk="1" hangingPunct="1">
              <a:spcBef>
                <a:spcPct val="0"/>
              </a:spcBef>
            </a:pPr>
            <a:r>
              <a:rPr lang="en-AU">
                <a:ea typeface="ＭＳ Ｐゴシック" pitchFamily="-83" charset="-128"/>
                <a:cs typeface="ＭＳ Ｐゴシック" pitchFamily="-83" charset="-128"/>
              </a:rPr>
              <a:t>List 3-6 key learning points </a:t>
            </a:r>
          </a:p>
        </p:txBody>
      </p:sp>
      <p:sp>
        <p:nvSpPr>
          <p:cNvPr id="37892" name="Date Placeholder 3"/>
          <p:cNvSpPr>
            <a:spLocks noGrp="1"/>
          </p:cNvSpPr>
          <p:nvPr>
            <p:ph type="dt" sz="quarter" idx="1"/>
          </p:nvPr>
        </p:nvSpPr>
        <p:spPr bwMode="auto">
          <a:noFill/>
          <a:ln>
            <a:miter lim="800000"/>
            <a:headEnd/>
            <a:tailEnd/>
          </a:ln>
        </p:spPr>
        <p:txBody>
          <a:bodyPr/>
          <a:lstStyle/>
          <a:p>
            <a:fld id="{32B88BB0-5CCC-DA45-95BA-259CB6270B3D}" type="datetime6">
              <a:rPr lang="en-AU">
                <a:latin typeface="Calibri" pitchFamily="-83" charset="0"/>
                <a:ea typeface="Arial" pitchFamily="-83" charset="0"/>
                <a:cs typeface="Arial" pitchFamily="-83" charset="0"/>
              </a:rPr>
              <a:pPr/>
              <a:t>December 12</a:t>
            </a:fld>
            <a:endParaRPr lang="en-AU">
              <a:latin typeface="Calibri" pitchFamily="-83" charset="0"/>
              <a:ea typeface="Arial" pitchFamily="-83" charset="0"/>
              <a:cs typeface="Arial" pitchFamily="-83" charset="0"/>
            </a:endParaRPr>
          </a:p>
        </p:txBody>
      </p:sp>
      <p:sp>
        <p:nvSpPr>
          <p:cNvPr id="4096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a:t>Copyright statement</a:t>
            </a:r>
          </a:p>
        </p:txBody>
      </p:sp>
      <p:sp>
        <p:nvSpPr>
          <p:cNvPr id="37894" name="Slide Number Placeholder 5"/>
          <p:cNvSpPr>
            <a:spLocks noGrp="1"/>
          </p:cNvSpPr>
          <p:nvPr>
            <p:ph type="sldNum" sz="quarter" idx="5"/>
          </p:nvPr>
        </p:nvSpPr>
        <p:spPr bwMode="auto">
          <a:noFill/>
          <a:ln>
            <a:miter lim="800000"/>
            <a:headEnd/>
            <a:tailEnd/>
          </a:ln>
        </p:spPr>
        <p:txBody>
          <a:bodyPr/>
          <a:lstStyle/>
          <a:p>
            <a:fld id="{D0113004-2415-F44D-97B3-AFABEEC105F5}" type="slidenum">
              <a:rPr lang="en-AU">
                <a:latin typeface="Calibri" pitchFamily="-83" charset="0"/>
                <a:ea typeface="Arial" pitchFamily="-83" charset="0"/>
                <a:cs typeface="Arial" pitchFamily="-83" charset="0"/>
              </a:rPr>
              <a:pPr/>
              <a:t>11</a:t>
            </a:fld>
            <a:endParaRPr lang="en-AU">
              <a:latin typeface="Calibri" pitchFamily="-83" charset="0"/>
              <a:ea typeface="Arial" pitchFamily="-83" charset="0"/>
              <a:cs typeface="Arial" pitchFamily="-83"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a:lstStyle/>
          <a:p>
            <a:pPr eaLnBrk="1" hangingPunct="1">
              <a:spcBef>
                <a:spcPct val="0"/>
              </a:spcBef>
            </a:pPr>
            <a:endParaRPr lang="en-AU">
              <a:ea typeface="ＭＳ Ｐゴシック" pitchFamily="-83" charset="-128"/>
              <a:cs typeface="ＭＳ Ｐゴシック" pitchFamily="-83" charset="-128"/>
            </a:endParaRPr>
          </a:p>
        </p:txBody>
      </p:sp>
      <p:sp>
        <p:nvSpPr>
          <p:cNvPr id="40964" name="Date Placeholder 3"/>
          <p:cNvSpPr>
            <a:spLocks noGrp="1"/>
          </p:cNvSpPr>
          <p:nvPr>
            <p:ph type="dt" sz="quarter" idx="1"/>
          </p:nvPr>
        </p:nvSpPr>
        <p:spPr bwMode="auto">
          <a:noFill/>
          <a:ln>
            <a:miter lim="800000"/>
            <a:headEnd/>
            <a:tailEnd/>
          </a:ln>
        </p:spPr>
        <p:txBody>
          <a:bodyPr/>
          <a:lstStyle/>
          <a:p>
            <a:fld id="{B8616060-7F9E-F34A-AB2C-05A5D8A32908}" type="datetime6">
              <a:rPr lang="en-AU">
                <a:latin typeface="Calibri" pitchFamily="-83" charset="0"/>
                <a:ea typeface="Arial" pitchFamily="-83" charset="0"/>
                <a:cs typeface="Arial" pitchFamily="-83" charset="0"/>
              </a:rPr>
              <a:pPr/>
              <a:t>December 12</a:t>
            </a:fld>
            <a:endParaRPr lang="en-AU">
              <a:latin typeface="Calibri" pitchFamily="-83" charset="0"/>
              <a:ea typeface="Arial" pitchFamily="-83" charset="0"/>
              <a:cs typeface="Arial" pitchFamily="-83" charset="0"/>
            </a:endParaRPr>
          </a:p>
        </p:txBody>
      </p:sp>
      <p:sp>
        <p:nvSpPr>
          <p:cNvPr id="50181"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dirty="0"/>
              <a:t>Copyright statement</a:t>
            </a:r>
          </a:p>
        </p:txBody>
      </p:sp>
      <p:sp>
        <p:nvSpPr>
          <p:cNvPr id="40966" name="Slide Number Placeholder 5"/>
          <p:cNvSpPr>
            <a:spLocks noGrp="1"/>
          </p:cNvSpPr>
          <p:nvPr>
            <p:ph type="sldNum" sz="quarter" idx="5"/>
          </p:nvPr>
        </p:nvSpPr>
        <p:spPr bwMode="auto">
          <a:noFill/>
          <a:ln>
            <a:miter lim="800000"/>
            <a:headEnd/>
            <a:tailEnd/>
          </a:ln>
        </p:spPr>
        <p:txBody>
          <a:bodyPr/>
          <a:lstStyle/>
          <a:p>
            <a:fld id="{E2A4D430-DF33-E142-9A69-955264297589}" type="slidenum">
              <a:rPr lang="en-AU">
                <a:latin typeface="Calibri" pitchFamily="-83" charset="0"/>
                <a:ea typeface="Arial" pitchFamily="-83" charset="0"/>
                <a:cs typeface="Arial" pitchFamily="-83" charset="0"/>
              </a:rPr>
              <a:pPr/>
              <a:t>13</a:t>
            </a:fld>
            <a:endParaRPr lang="en-AU">
              <a:latin typeface="Calibri" pitchFamily="-83" charset="0"/>
              <a:ea typeface="Arial" pitchFamily="-83" charset="0"/>
              <a:cs typeface="Arial" pitchFamily="-83"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This is a generic slide which does not need to be changed</a:t>
            </a:r>
            <a:endParaRPr lang="en-AU" dirty="0"/>
          </a:p>
        </p:txBody>
      </p:sp>
      <p:sp>
        <p:nvSpPr>
          <p:cNvPr id="4" name="Date Placeholder 3"/>
          <p:cNvSpPr>
            <a:spLocks noGrp="1"/>
          </p:cNvSpPr>
          <p:nvPr>
            <p:ph type="dt" idx="10"/>
          </p:nvPr>
        </p:nvSpPr>
        <p:spPr/>
        <p:txBody>
          <a:bodyPr/>
          <a:lstStyle/>
          <a:p>
            <a:fld id="{F05415F6-8BB0-4673-901D-581A8796FCAD}" type="datetime6">
              <a:rPr lang="en-AU" smtClean="0"/>
              <a:pPr/>
              <a:t>December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14</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a:lstStyle/>
          <a:p>
            <a:pPr>
              <a:spcBef>
                <a:spcPct val="0"/>
              </a:spcBef>
            </a:pPr>
            <a:r>
              <a:rPr lang="en-AU">
                <a:cs typeface="MS PGothic" pitchFamily="34" charset="-128"/>
              </a:rPr>
              <a:t>Very quick round the room to assess stage of professional development for each participant.  </a:t>
            </a:r>
          </a:p>
        </p:txBody>
      </p:sp>
      <p:sp>
        <p:nvSpPr>
          <p:cNvPr id="97284" name="Date Placeholder 3"/>
          <p:cNvSpPr>
            <a:spLocks noGrp="1"/>
          </p:cNvSpPr>
          <p:nvPr>
            <p:ph type="dt" sz="quarter" idx="1"/>
          </p:nvPr>
        </p:nvSpPr>
        <p:spPr bwMode="auto">
          <a:noFill/>
          <a:ln>
            <a:miter lim="800000"/>
            <a:headEnd/>
            <a:tailEnd/>
          </a:ln>
        </p:spPr>
        <p:txBody>
          <a:bodyPr/>
          <a:lstStyle/>
          <a:p>
            <a:fld id="{6EFE31E0-23EF-2D45-85A0-37B94182F681}" type="datetime6">
              <a:rPr lang="en-AU">
                <a:latin typeface="Calibri" pitchFamily="-1" charset="0"/>
              </a:rPr>
              <a:pPr/>
              <a:t>December 12</a:t>
            </a:fld>
            <a:endParaRPr lang="en-AU">
              <a:latin typeface="Calibri" pitchFamily="-1" charset="0"/>
            </a:endParaRPr>
          </a:p>
        </p:txBody>
      </p:sp>
      <p:sp>
        <p:nvSpPr>
          <p:cNvPr id="50180"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dirty="0">
                <a:ea typeface="MS PGothic" pitchFamily="34" charset="-128"/>
              </a:rPr>
              <a:t>Copyright statement</a:t>
            </a:r>
          </a:p>
        </p:txBody>
      </p:sp>
      <p:sp>
        <p:nvSpPr>
          <p:cNvPr id="97286" name="Slide Number Placeholder 5"/>
          <p:cNvSpPr>
            <a:spLocks noGrp="1"/>
          </p:cNvSpPr>
          <p:nvPr>
            <p:ph type="sldNum" sz="quarter" idx="5"/>
          </p:nvPr>
        </p:nvSpPr>
        <p:spPr bwMode="auto">
          <a:noFill/>
          <a:ln>
            <a:miter lim="800000"/>
            <a:headEnd/>
            <a:tailEnd/>
          </a:ln>
        </p:spPr>
        <p:txBody>
          <a:bodyPr/>
          <a:lstStyle/>
          <a:p>
            <a:fld id="{BD68E3E9-EDD0-D148-8A8C-8C619CF8EC91}" type="slidenum">
              <a:rPr lang="en-AU">
                <a:latin typeface="Calibri" pitchFamily="-1" charset="0"/>
              </a:rPr>
              <a:pPr/>
              <a:t>2</a:t>
            </a:fld>
            <a:endParaRPr lang="en-AU">
              <a:latin typeface="Calibri" pitchFamily="-1"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a:lstStyle/>
          <a:p>
            <a:pPr marL="171450" indent="-171450">
              <a:spcBef>
                <a:spcPct val="0"/>
              </a:spcBef>
              <a:buFontTx/>
              <a:buChar char="•"/>
            </a:pPr>
            <a:r>
              <a:rPr lang="en-AU">
                <a:cs typeface="MS PGothic" pitchFamily="34" charset="-128"/>
              </a:rPr>
              <a:t>This session, and package as a whole, involves learning together.  Learning with the teams that you work with helps that team to function more efficiently and effectively.  It allows you to learn from each other, explore different perspectives and to understand the importance of all members of the team.</a:t>
            </a:r>
          </a:p>
          <a:p>
            <a:pPr marL="171450" indent="-171450">
              <a:spcBef>
                <a:spcPct val="0"/>
              </a:spcBef>
              <a:buFontTx/>
              <a:buChar char="•"/>
            </a:pPr>
            <a:r>
              <a:rPr lang="en-AU">
                <a:cs typeface="MS PGothic" pitchFamily="34" charset="-128"/>
              </a:rPr>
              <a:t>We are targeting higher level learning – applied skills and performance in contextualised events.  This is through team discussion and also through working through simulated scenarios as a team.  It also allows you to put into practice knowledge attained from the VLE and other solo learning environments.</a:t>
            </a:r>
          </a:p>
          <a:p>
            <a:pPr marL="171450" indent="-171450">
              <a:spcBef>
                <a:spcPct val="0"/>
              </a:spcBef>
              <a:buFontTx/>
              <a:buChar char="•"/>
            </a:pPr>
            <a:r>
              <a:rPr lang="en-AU">
                <a:cs typeface="MS PGothic" pitchFamily="34" charset="-128"/>
              </a:rPr>
              <a:t>To review and reflect upon our own practice and current best practice standards.  During our feedback sessions we will facilitate this but we would also encourage you to reflect on your practice and experience after these sessions.</a:t>
            </a:r>
          </a:p>
        </p:txBody>
      </p:sp>
      <p:sp>
        <p:nvSpPr>
          <p:cNvPr id="99332" name="Date Placeholder 3"/>
          <p:cNvSpPr>
            <a:spLocks noGrp="1"/>
          </p:cNvSpPr>
          <p:nvPr>
            <p:ph type="dt" sz="quarter" idx="1"/>
          </p:nvPr>
        </p:nvSpPr>
        <p:spPr bwMode="auto">
          <a:noFill/>
          <a:ln>
            <a:miter lim="800000"/>
            <a:headEnd/>
            <a:tailEnd/>
          </a:ln>
        </p:spPr>
        <p:txBody>
          <a:bodyPr/>
          <a:lstStyle/>
          <a:p>
            <a:fld id="{C654191A-0665-7241-81FA-946BA63A1275}" type="datetime6">
              <a:rPr lang="en-AU">
                <a:latin typeface="Calibri" pitchFamily="-1" charset="0"/>
              </a:rPr>
              <a:pPr/>
              <a:t>December 12</a:t>
            </a:fld>
            <a:endParaRPr lang="en-AU">
              <a:latin typeface="Calibri" pitchFamily="-1" charset="0"/>
            </a:endParaRPr>
          </a:p>
        </p:txBody>
      </p:sp>
      <p:sp>
        <p:nvSpPr>
          <p:cNvPr id="51204"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dirty="0">
                <a:ea typeface="MS PGothic" pitchFamily="34" charset="-128"/>
              </a:rPr>
              <a:t>Copyright statement</a:t>
            </a:r>
          </a:p>
        </p:txBody>
      </p:sp>
      <p:sp>
        <p:nvSpPr>
          <p:cNvPr id="99334" name="Slide Number Placeholder 5"/>
          <p:cNvSpPr>
            <a:spLocks noGrp="1"/>
          </p:cNvSpPr>
          <p:nvPr>
            <p:ph type="sldNum" sz="quarter" idx="5"/>
          </p:nvPr>
        </p:nvSpPr>
        <p:spPr bwMode="auto">
          <a:noFill/>
          <a:ln>
            <a:miter lim="800000"/>
            <a:headEnd/>
            <a:tailEnd/>
          </a:ln>
        </p:spPr>
        <p:txBody>
          <a:bodyPr/>
          <a:lstStyle/>
          <a:p>
            <a:fld id="{CF7CB4B5-C5C1-6F46-9D3F-7A5CCB943350}" type="slidenum">
              <a:rPr lang="en-AU">
                <a:latin typeface="Calibri" pitchFamily="-1" charset="0"/>
              </a:rPr>
              <a:pPr/>
              <a:t>3</a:t>
            </a:fld>
            <a:endParaRPr lang="en-AU">
              <a:latin typeface="Calibri" pitchFamily="-1"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a:lstStyle/>
          <a:p>
            <a:pPr marL="171450" indent="-171450">
              <a:spcBef>
                <a:spcPct val="0"/>
              </a:spcBef>
              <a:buFontTx/>
              <a:buChar char="•"/>
            </a:pPr>
            <a:r>
              <a:rPr lang="en-AU">
                <a:cs typeface="MS PGothic" pitchFamily="34" charset="-128"/>
              </a:rPr>
              <a:t>Challenge of video conferencing tips: don’t change your seat, speak up nice &amp; clearly</a:t>
            </a:r>
          </a:p>
          <a:p>
            <a:pPr marL="171450" indent="-171450">
              <a:spcBef>
                <a:spcPct val="0"/>
              </a:spcBef>
              <a:buFontTx/>
              <a:buChar char="•"/>
            </a:pPr>
            <a:r>
              <a:rPr lang="en-AU">
                <a:cs typeface="MS PGothic" pitchFamily="34" charset="-128"/>
              </a:rPr>
              <a:t>Details collected and de-identified for reporting purposes</a:t>
            </a:r>
          </a:p>
          <a:p>
            <a:pPr marL="171450" indent="-171450">
              <a:spcBef>
                <a:spcPct val="0"/>
              </a:spcBef>
              <a:buFontTx/>
              <a:buChar char="•"/>
            </a:pPr>
            <a:r>
              <a:rPr lang="en-AU">
                <a:cs typeface="MS PGothic" pitchFamily="34" charset="-128"/>
              </a:rPr>
              <a:t>Signed form, don't speak outside about how people performed as not necessarily indicative of real life, chance to try new things, don’t tell anyone about the scenarios as they used again on subsequent courses.</a:t>
            </a:r>
          </a:p>
          <a:p>
            <a:pPr marL="171450" indent="-171450">
              <a:spcBef>
                <a:spcPct val="0"/>
              </a:spcBef>
              <a:buFontTx/>
              <a:buChar char="•"/>
            </a:pPr>
            <a:r>
              <a:rPr lang="en-AU">
                <a:cs typeface="MS PGothic" pitchFamily="34" charset="-128"/>
              </a:rPr>
              <a:t>We try to use best evidence practice and strive to include as up-to-date material as possible.  Please do refer to your local policies, guidelines and protocols.</a:t>
            </a:r>
          </a:p>
          <a:p>
            <a:pPr marL="171450" indent="-171450">
              <a:spcBef>
                <a:spcPct val="0"/>
              </a:spcBef>
              <a:buFontTx/>
              <a:buChar char="•"/>
            </a:pPr>
            <a:r>
              <a:rPr lang="en-AU">
                <a:cs typeface="MS PGothic" pitchFamily="34" charset="-128"/>
              </a:rPr>
              <a:t>Debriefing is a chance to reflect upon what we did and how that translates to the workplace.  Please use this time to explore the complexities of performance and decision making.  Please contribute, we will all learn from each other’s experiences.  </a:t>
            </a:r>
          </a:p>
          <a:p>
            <a:pPr marL="171450" indent="-171450">
              <a:spcBef>
                <a:spcPct val="0"/>
              </a:spcBef>
              <a:buFontTx/>
              <a:buChar char="•"/>
            </a:pPr>
            <a:r>
              <a:rPr lang="en-AU">
                <a:cs typeface="MS PGothic" pitchFamily="34" charset="-128"/>
              </a:rPr>
              <a:t>Like most things in life, the more that you put in the more you will take away with you.  </a:t>
            </a:r>
          </a:p>
          <a:p>
            <a:pPr marL="171450" indent="-171450">
              <a:spcBef>
                <a:spcPct val="0"/>
              </a:spcBef>
              <a:buFontTx/>
              <a:buChar char="•"/>
            </a:pPr>
            <a:r>
              <a:rPr lang="en-AU">
                <a:cs typeface="MS PGothic" pitchFamily="34" charset="-128"/>
              </a:rPr>
              <a:t>It is an open forum where everyone’s ideas and thoughts are to be valued.</a:t>
            </a:r>
          </a:p>
          <a:p>
            <a:pPr marL="171450" indent="-171450">
              <a:spcBef>
                <a:spcPct val="0"/>
              </a:spcBef>
              <a:buFontTx/>
              <a:buChar char="•"/>
            </a:pPr>
            <a:r>
              <a:rPr lang="en-AU">
                <a:cs typeface="MS PGothic" pitchFamily="34" charset="-128"/>
              </a:rPr>
              <a:t>If you could please switch your phones off or to silent or vibrate for the duration of the course.</a:t>
            </a:r>
          </a:p>
        </p:txBody>
      </p:sp>
      <p:sp>
        <p:nvSpPr>
          <p:cNvPr id="101380" name="Date Placeholder 3"/>
          <p:cNvSpPr>
            <a:spLocks noGrp="1"/>
          </p:cNvSpPr>
          <p:nvPr>
            <p:ph type="dt" sz="quarter" idx="1"/>
          </p:nvPr>
        </p:nvSpPr>
        <p:spPr bwMode="auto">
          <a:noFill/>
          <a:ln>
            <a:miter lim="800000"/>
            <a:headEnd/>
            <a:tailEnd/>
          </a:ln>
        </p:spPr>
        <p:txBody>
          <a:bodyPr/>
          <a:lstStyle/>
          <a:p>
            <a:fld id="{54364E71-00A5-C540-A9DB-14442C4D6FA8}" type="datetime6">
              <a:rPr lang="en-AU">
                <a:latin typeface="Calibri" pitchFamily="-1" charset="0"/>
              </a:rPr>
              <a:pPr/>
              <a:t>December 12</a:t>
            </a:fld>
            <a:endParaRPr lang="en-AU">
              <a:latin typeface="Calibri" pitchFamily="-1" charset="0"/>
            </a:endParaRPr>
          </a:p>
        </p:txBody>
      </p:sp>
      <p:sp>
        <p:nvSpPr>
          <p:cNvPr id="52228"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dirty="0">
                <a:ea typeface="MS PGothic" pitchFamily="34" charset="-128"/>
              </a:rPr>
              <a:t>Copyright statement</a:t>
            </a:r>
          </a:p>
        </p:txBody>
      </p:sp>
      <p:sp>
        <p:nvSpPr>
          <p:cNvPr id="101382" name="Slide Number Placeholder 5"/>
          <p:cNvSpPr>
            <a:spLocks noGrp="1"/>
          </p:cNvSpPr>
          <p:nvPr>
            <p:ph type="sldNum" sz="quarter" idx="5"/>
          </p:nvPr>
        </p:nvSpPr>
        <p:spPr bwMode="auto">
          <a:noFill/>
          <a:ln>
            <a:miter lim="800000"/>
            <a:headEnd/>
            <a:tailEnd/>
          </a:ln>
        </p:spPr>
        <p:txBody>
          <a:bodyPr/>
          <a:lstStyle/>
          <a:p>
            <a:fld id="{83348609-0D2B-3A47-A807-C59C7097BF4D}" type="slidenum">
              <a:rPr lang="en-AU">
                <a:latin typeface="Calibri" pitchFamily="-1" charset="0"/>
              </a:rPr>
              <a:pPr/>
              <a:t>4</a:t>
            </a:fld>
            <a:endParaRPr lang="en-AU">
              <a:latin typeface="Calibri" pitchFamily="-1"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F05415F6-8BB0-4673-901D-581A8796FCAD}" type="datetime6">
              <a:rPr lang="en-AU" smtClean="0"/>
              <a:pPr/>
              <a:t>December 12</a:t>
            </a:fld>
            <a:endParaRPr lang="en-AU"/>
          </a:p>
        </p:txBody>
      </p:sp>
      <p:sp>
        <p:nvSpPr>
          <p:cNvPr id="5" name="Footer Placeholder 4"/>
          <p:cNvSpPr>
            <a:spLocks noGrp="1"/>
          </p:cNvSpPr>
          <p:nvPr>
            <p:ph type="ftr" sz="quarter" idx="11"/>
          </p:nvPr>
        </p:nvSpPr>
        <p:spPr/>
        <p:txBody>
          <a:bodyPr/>
          <a:lstStyle/>
          <a:p>
            <a:r>
              <a:rPr lang="en-AU" smtClean="0"/>
              <a:t>Copyright statement</a:t>
            </a:r>
            <a:endParaRPr lang="en-AU"/>
          </a:p>
        </p:txBody>
      </p:sp>
      <p:sp>
        <p:nvSpPr>
          <p:cNvPr id="6" name="Slide Number Placeholder 5"/>
          <p:cNvSpPr>
            <a:spLocks noGrp="1"/>
          </p:cNvSpPr>
          <p:nvPr>
            <p:ph type="sldNum" sz="quarter" idx="12"/>
          </p:nvPr>
        </p:nvSpPr>
        <p:spPr/>
        <p:txBody>
          <a:bodyPr/>
          <a:lstStyle/>
          <a:p>
            <a:fld id="{B77E8E74-D84D-4F81-8EBF-E4440E5A0570}" type="slidenum">
              <a:rPr lang="en-AU" smtClean="0"/>
              <a:pPr/>
              <a:t>5</a:t>
            </a:fld>
            <a:endParaRPr lang="en-AU"/>
          </a:p>
        </p:txBody>
      </p:sp>
    </p:spTree>
    <p:extLst>
      <p:ext uri="{BB962C8B-B14F-4D97-AF65-F5344CB8AC3E}">
        <p14:creationId xmlns:p14="http://schemas.microsoft.com/office/powerpoint/2010/main" val="187621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r>
              <a:rPr lang="en-GB" smtClean="0">
                <a:ea typeface="ＭＳ Ｐゴシック" pitchFamily="-83" charset="-128"/>
                <a:cs typeface="ＭＳ Ｐゴシック" pitchFamily="-83" charset="-128"/>
              </a:rPr>
              <a:t>Before the simulation scenario we are going to have a quick look at some of the aspects that we are going to concentrate on during the scenarios.  This should take about 10-15 minutes.  During this time we will briefly cover some of the clinically important aspects and ideas when treating patients with significant head injuries.</a:t>
            </a:r>
          </a:p>
          <a:p>
            <a:endParaRPr lang="en-GB" smtClean="0">
              <a:ea typeface="ＭＳ Ｐゴシック" pitchFamily="-83" charset="-128"/>
              <a:cs typeface="ＭＳ Ｐゴシック" pitchFamily="-83" charset="-128"/>
            </a:endParaRPr>
          </a:p>
          <a:p>
            <a:r>
              <a:rPr lang="en-GB" smtClean="0">
                <a:ea typeface="ＭＳ Ｐゴシック" pitchFamily="-83" charset="-128"/>
                <a:cs typeface="ＭＳ Ｐゴシック" pitchFamily="-83" charset="-128"/>
              </a:rPr>
              <a:t>We will then introduce the concepts of teamwork with a focus on leadership/followership, communication and our 7 non-technical team tasks.  As experienced clinicians the overall management of the patient is our priority.  To accomplish this we need to work well as a team, have clear leadership and fantastic communication.</a:t>
            </a:r>
          </a:p>
        </p:txBody>
      </p:sp>
      <p:sp>
        <p:nvSpPr>
          <p:cNvPr id="27652" name="Date Placeholder 3"/>
          <p:cNvSpPr>
            <a:spLocks noGrp="1"/>
          </p:cNvSpPr>
          <p:nvPr>
            <p:ph type="dt" sz="quarter" idx="1"/>
          </p:nvPr>
        </p:nvSpPr>
        <p:spPr bwMode="auto">
          <a:noFill/>
          <a:ln>
            <a:miter lim="800000"/>
            <a:headEnd/>
            <a:tailEnd/>
          </a:ln>
        </p:spPr>
        <p:txBody>
          <a:bodyPr/>
          <a:lstStyle/>
          <a:p>
            <a:fld id="{56B6674F-1BC8-304F-B181-79623B283F58}"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5" name="Footer Placeholder 4"/>
          <p:cNvSpPr>
            <a:spLocks noGrp="1"/>
          </p:cNvSpPr>
          <p:nvPr>
            <p:ph type="ftr" sz="quarter" idx="4"/>
          </p:nvPr>
        </p:nvSpPr>
        <p:spPr/>
        <p:txBody>
          <a:bodyPr/>
          <a:lstStyle/>
          <a:p>
            <a:pPr>
              <a:defRPr/>
            </a:pPr>
            <a:r>
              <a:rPr lang="en-AU" dirty="0" smtClean="0"/>
              <a:t>Copyright statement</a:t>
            </a:r>
            <a:endParaRPr lang="en-AU" dirty="0"/>
          </a:p>
        </p:txBody>
      </p:sp>
      <p:sp>
        <p:nvSpPr>
          <p:cNvPr id="27654" name="Slide Number Placeholder 5"/>
          <p:cNvSpPr>
            <a:spLocks noGrp="1"/>
          </p:cNvSpPr>
          <p:nvPr>
            <p:ph type="sldNum" sz="quarter" idx="5"/>
          </p:nvPr>
        </p:nvSpPr>
        <p:spPr bwMode="auto">
          <a:noFill/>
          <a:ln>
            <a:miter lim="800000"/>
            <a:headEnd/>
            <a:tailEnd/>
          </a:ln>
        </p:spPr>
        <p:txBody>
          <a:bodyPr/>
          <a:lstStyle/>
          <a:p>
            <a:fld id="{BDFC65F1-4FE9-5747-9AC9-9CE261DE9116}" type="slidenum">
              <a:rPr lang="en-AU" smtClean="0">
                <a:latin typeface="Calibri" pitchFamily="-83" charset="0"/>
                <a:ea typeface="Arial" pitchFamily="-83" charset="0"/>
                <a:cs typeface="Arial" pitchFamily="-83" charset="0"/>
              </a:rPr>
              <a:pPr/>
              <a:t>6</a:t>
            </a:fld>
            <a:endParaRPr lang="en-AU" smtClean="0">
              <a:latin typeface="Calibri" pitchFamily="-83" charset="0"/>
              <a:ea typeface="Arial" pitchFamily="-83" charset="0"/>
              <a:cs typeface="Arial" pitchFamily="-83"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GB" dirty="0" smtClean="0"/>
              <a:t>A head injured patient may have other injuries as well as a head injury.  The condition, cause, complications and co-</a:t>
            </a:r>
            <a:r>
              <a:rPr lang="en-GB" dirty="0" err="1" smtClean="0"/>
              <a:t>mordbities</a:t>
            </a:r>
            <a:r>
              <a:rPr lang="en-GB" dirty="0" smtClean="0"/>
              <a:t> should be considered as in all emergency department presentations.</a:t>
            </a:r>
          </a:p>
          <a:p>
            <a:pPr>
              <a:defRPr/>
            </a:pPr>
            <a:r>
              <a:rPr lang="en-GB" dirty="0" smtClean="0"/>
              <a:t>It is therefore important that we still use the same approach that we use for any other trauma patient – DRS-AcBCDE (DEFG)</a:t>
            </a:r>
          </a:p>
          <a:p>
            <a:pPr>
              <a:defRPr/>
            </a:pPr>
            <a:endParaRPr lang="en-GB" dirty="0" smtClean="0"/>
          </a:p>
          <a:p>
            <a:pPr>
              <a:defRPr/>
            </a:pPr>
            <a:r>
              <a:rPr lang="en-GB" dirty="0" smtClean="0"/>
              <a:t>D – Danger – make sure that you and your team are safe to approach the patient (chemicals, glass, weapons, people, etc).</a:t>
            </a:r>
            <a:r>
              <a:rPr lang="en-AU" dirty="0" smtClean="0"/>
              <a:t> This is an issue most commonly with the violent or aggressive patient in the emergency department – note that this could be a sign of a significant head injury also. Remember you and your team’s PPE also.</a:t>
            </a:r>
            <a:endParaRPr lang="en-GB" dirty="0" smtClean="0"/>
          </a:p>
          <a:p>
            <a:pPr>
              <a:defRPr/>
            </a:pPr>
            <a:r>
              <a:rPr lang="en-GB" dirty="0" smtClean="0"/>
              <a:t>R – Response – Check the responsiveness of the patient.  In this modern society of ours trauma is often linked with alcohol and or drug consumption.  This quick assessment of responsiveness will also give you an idea of the patient’s GCS or AVPU score and possible the perfusion to their brain!</a:t>
            </a:r>
          </a:p>
          <a:p>
            <a:pPr>
              <a:defRPr/>
            </a:pPr>
            <a:r>
              <a:rPr lang="en-GB" dirty="0" smtClean="0"/>
              <a:t>S – Shout for Help – if the trauma team has not been called, perhaps now would be a good time to activate them.  It is also a trigger for the team and especially the team leader to think about other specialities, equipment, personnel that may be needed to treat this patient effectively.</a:t>
            </a:r>
          </a:p>
          <a:p>
            <a:pPr>
              <a:defRPr/>
            </a:pPr>
            <a:endParaRPr lang="en-GB" dirty="0" smtClean="0"/>
          </a:p>
          <a:p>
            <a:pPr>
              <a:defRPr/>
            </a:pPr>
            <a:r>
              <a:rPr lang="en-GB" dirty="0" smtClean="0"/>
              <a:t>As well as having a significant head injury, your patient may also be bleeding profusely from another site of injury.  If the bleeding is going to kill the patient in the next few minutes (if it is not stopped) then this needs to be dealt with immediately.</a:t>
            </a:r>
          </a:p>
          <a:p>
            <a:pPr>
              <a:defRPr/>
            </a:pPr>
            <a:endParaRPr lang="en-GB" dirty="0" smtClean="0"/>
          </a:p>
          <a:p>
            <a:pPr>
              <a:defRPr/>
            </a:pPr>
            <a:r>
              <a:rPr lang="en-GB" dirty="0" smtClean="0"/>
              <a:t>A – Airway – Assess the airway as you would any other trauma patient.  Look, listen and feel.  Talk to them!  Is the airway patent, in danger of compromise?  Are there injuries around the airway that may affect it?  Is the responsiveness of the patient going to influence the patency of the airway? The neck is a part of the airway so remember to examine it well – </a:t>
            </a:r>
            <a:r>
              <a:rPr lang="en-GB" b="1" dirty="0" smtClean="0"/>
              <a:t>T</a:t>
            </a:r>
            <a:r>
              <a:rPr lang="en-GB" dirty="0" smtClean="0"/>
              <a:t>rachea, </a:t>
            </a:r>
            <a:r>
              <a:rPr lang="en-GB" b="1" dirty="0" smtClean="0"/>
              <a:t>W</a:t>
            </a:r>
            <a:r>
              <a:rPr lang="en-GB" dirty="0" smtClean="0"/>
              <a:t>ounds, </a:t>
            </a:r>
            <a:r>
              <a:rPr lang="en-GB" b="1" dirty="0" smtClean="0"/>
              <a:t>E</a:t>
            </a:r>
            <a:r>
              <a:rPr lang="en-GB" dirty="0" smtClean="0"/>
              <a:t>mphysema, </a:t>
            </a:r>
            <a:r>
              <a:rPr lang="en-GB" b="1" dirty="0" smtClean="0"/>
              <a:t>L</a:t>
            </a:r>
            <a:r>
              <a:rPr lang="en-GB" dirty="0" smtClean="0"/>
              <a:t>acerations, </a:t>
            </a:r>
            <a:r>
              <a:rPr lang="en-GB" b="1" dirty="0" smtClean="0"/>
              <a:t>V</a:t>
            </a:r>
            <a:r>
              <a:rPr lang="en-GB" dirty="0" smtClean="0"/>
              <a:t>eins and </a:t>
            </a:r>
            <a:r>
              <a:rPr lang="en-GB" b="1" dirty="0" smtClean="0"/>
              <a:t>E</a:t>
            </a:r>
            <a:r>
              <a:rPr lang="en-GB" dirty="0" smtClean="0"/>
              <a:t>very time you reassess!</a:t>
            </a:r>
          </a:p>
          <a:p>
            <a:pPr>
              <a:defRPr/>
            </a:pPr>
            <a:r>
              <a:rPr lang="en-GB" dirty="0" smtClean="0"/>
              <a:t>c – C-spine – Head injured patients are at risk of cervical spine injury.  Depending upon the mechanism of injury (with motor vehicle accident victims being at higher risk) 4-9% of patients with moderate to severe head injuries will have an associated cervical spine injury.  Of these just over half have a spinal cord injury!</a:t>
            </a:r>
            <a:r>
              <a:rPr lang="en-GB" baseline="30000" dirty="0" smtClean="0"/>
              <a:t>1</a:t>
            </a:r>
            <a:endParaRPr lang="en-GB" dirty="0" smtClean="0"/>
          </a:p>
          <a:p>
            <a:pPr>
              <a:defRPr/>
            </a:pPr>
            <a:r>
              <a:rPr lang="en-GB" dirty="0" smtClean="0"/>
              <a:t>B – Breathing – Adequacy of breathing must be assessed.  Saturations will give an idea of oxygenation but may not give you the entire picture on adequacy of ventilation.  Clinical assessment and an arterial blood gas may be invaluable!  It may be that a higher carbon dioxide level may exacerbate a rising intracranial pressure by causing cerebral vasodilatation.  Artificial ventilation may be indicated to control the CO</a:t>
            </a:r>
            <a:r>
              <a:rPr lang="en-GB" baseline="-25000" dirty="0" smtClean="0"/>
              <a:t>2</a:t>
            </a:r>
            <a:r>
              <a:rPr lang="en-GB" dirty="0" smtClean="0"/>
              <a:t> and thus aid in decreasing the pressure in the head.</a:t>
            </a:r>
          </a:p>
          <a:p>
            <a:pPr>
              <a:defRPr/>
            </a:pPr>
            <a:r>
              <a:rPr lang="en-GB" dirty="0" smtClean="0"/>
              <a:t>C – Circulation – Patients with a moderate to severe head injury require a good perfusion pressure to the brain to minimise secondary brain injury.  Hypotension should be avoided and a systolic blood pressure of at least 90mmHg should be maintained</a:t>
            </a:r>
            <a:r>
              <a:rPr lang="en-GB" baseline="30000" dirty="0" smtClean="0"/>
              <a:t>2</a:t>
            </a:r>
            <a:r>
              <a:rPr lang="en-GB" dirty="0" smtClean="0"/>
              <a:t>.</a:t>
            </a:r>
          </a:p>
          <a:p>
            <a:pPr>
              <a:defRPr/>
            </a:pPr>
            <a:r>
              <a:rPr lang="en-GB" dirty="0" smtClean="0"/>
              <a:t>D – Disability – Trauma head injury patients is where the Glasgow Coma Scale was validated as an assessment and prognostic tool.  AVPU is still a quick and useful assessment tool.  A score of P will correlate to a GCS around 8/15.  GCS is useful as it can give you an idea of the severity of the head injury:  Mild – 14 to 15, Moderate – 9 to 13 and Severe – 3 to 8.  </a:t>
            </a:r>
            <a:r>
              <a:rPr lang="en-GB" dirty="0" err="1" smtClean="0"/>
              <a:t>Prognostically</a:t>
            </a:r>
            <a:r>
              <a:rPr lang="en-GB" dirty="0" smtClean="0"/>
              <a:t> the lower the GCS the worse the outcome is likely to be – especially a low motor score</a:t>
            </a:r>
            <a:r>
              <a:rPr lang="en-GB" baseline="30000" dirty="0" smtClean="0"/>
              <a:t>2</a:t>
            </a:r>
            <a:r>
              <a:rPr lang="en-GB" dirty="0" smtClean="0"/>
              <a:t>.  Pupils will play an important part of the assessment of disability.  Unequal pupils may point to a rising intracerebral pressure with pressure on the third cranial nerve as the brain is pushed down towards the foramen magnum.  This could cause one pupil to be dilated and unreactive when compared with the other.  Absent pupillary reflexes after systemic resuscitation is also a poor prognostic indicator.</a:t>
            </a:r>
          </a:p>
          <a:p>
            <a:pPr>
              <a:defRPr/>
            </a:pPr>
            <a:r>
              <a:rPr lang="en-GB" dirty="0" smtClean="0"/>
              <a:t>E – Exposure – Having a look at all of the patient is important so that things are not missed.  In trauma patients this is facilitated with an early logroll and removal of the patient’s clothing.  Again we must remember that we need to maintain the patient’s dignity (even if they are unconscious) and also to maintain the patient’s temperature.  Hypothermia is a killer in trauma!</a:t>
            </a:r>
          </a:p>
          <a:p>
            <a:pPr>
              <a:defRPr/>
            </a:pPr>
            <a:r>
              <a:rPr lang="en-GB" dirty="0" smtClean="0"/>
              <a:t>DEFG – Don’t Ever Forget Glucose – Checking the BSL is a quick and easy test that may point to an easily reversible cause for a low GCS.  Patients may have co-morbidities which can affect their response to trauma and one of these could be diabetes.  If alcohol is involved then a resulting low blood sugar may complicate the picture.</a:t>
            </a:r>
          </a:p>
        </p:txBody>
      </p:sp>
      <p:sp>
        <p:nvSpPr>
          <p:cNvPr id="29700" name="Date Placeholder 3"/>
          <p:cNvSpPr>
            <a:spLocks noGrp="1"/>
          </p:cNvSpPr>
          <p:nvPr>
            <p:ph type="dt" sz="quarter" idx="1"/>
          </p:nvPr>
        </p:nvSpPr>
        <p:spPr bwMode="auto">
          <a:noFill/>
          <a:ln>
            <a:miter lim="800000"/>
            <a:headEnd/>
            <a:tailEnd/>
          </a:ln>
        </p:spPr>
        <p:txBody>
          <a:bodyPr/>
          <a:lstStyle/>
          <a:p>
            <a:fld id="{665F8714-13A4-DA45-A993-57718FDDC918}"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5" name="Footer Placeholder 4"/>
          <p:cNvSpPr>
            <a:spLocks noGrp="1"/>
          </p:cNvSpPr>
          <p:nvPr>
            <p:ph type="ftr" sz="quarter" idx="4"/>
          </p:nvPr>
        </p:nvSpPr>
        <p:spPr/>
        <p:txBody>
          <a:bodyPr/>
          <a:lstStyle/>
          <a:p>
            <a:pPr>
              <a:defRPr/>
            </a:pPr>
            <a:r>
              <a:rPr lang="en-AU" dirty="0" smtClean="0"/>
              <a:t>Copyright statement</a:t>
            </a:r>
            <a:endParaRPr lang="en-AU" dirty="0"/>
          </a:p>
        </p:txBody>
      </p:sp>
      <p:sp>
        <p:nvSpPr>
          <p:cNvPr id="29702" name="Slide Number Placeholder 5"/>
          <p:cNvSpPr>
            <a:spLocks noGrp="1"/>
          </p:cNvSpPr>
          <p:nvPr>
            <p:ph type="sldNum" sz="quarter" idx="5"/>
          </p:nvPr>
        </p:nvSpPr>
        <p:spPr bwMode="auto">
          <a:noFill/>
          <a:ln>
            <a:miter lim="800000"/>
            <a:headEnd/>
            <a:tailEnd/>
          </a:ln>
        </p:spPr>
        <p:txBody>
          <a:bodyPr/>
          <a:lstStyle/>
          <a:p>
            <a:fld id="{3B3CFBD7-0C22-8D40-ABE9-BBB506D44012}" type="slidenum">
              <a:rPr lang="en-AU" smtClean="0">
                <a:latin typeface="Calibri" pitchFamily="-83" charset="0"/>
                <a:ea typeface="Arial" pitchFamily="-83" charset="0"/>
                <a:cs typeface="Arial" pitchFamily="-83" charset="0"/>
              </a:rPr>
              <a:pPr/>
              <a:t>7</a:t>
            </a:fld>
            <a:endParaRPr lang="en-AU" smtClean="0">
              <a:latin typeface="Calibri" pitchFamily="-83" charset="0"/>
              <a:ea typeface="Arial" pitchFamily="-83" charset="0"/>
              <a:cs typeface="Arial" pitchFamily="-83"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GB" dirty="0" smtClean="0"/>
              <a:t>Investigations for the trauma patient will depend upon the mechanism of injury, co-morbidities, the patient and the emergency department that you are in.</a:t>
            </a:r>
          </a:p>
          <a:p>
            <a:pPr>
              <a:defRPr/>
            </a:pPr>
            <a:r>
              <a:rPr lang="en-GB" dirty="0" smtClean="0"/>
              <a:t>Bloods will need to be taken and patients with moderate to severe head injuries should have full blood count, electrolytes-urea and creatinine, liver function tests, calcium-magnesium-phosphate, coagulation studies and group and hold or save samples sent to the laboratory as routine.  Good communication with the laboratories will be useful for rapid assessment of these samples and the preparation and delivery of blood products, if they are required.</a:t>
            </a:r>
          </a:p>
          <a:p>
            <a:pPr>
              <a:defRPr/>
            </a:pPr>
            <a:endParaRPr lang="en-GB" dirty="0" smtClean="0"/>
          </a:p>
          <a:p>
            <a:pPr>
              <a:defRPr/>
            </a:pPr>
            <a:r>
              <a:rPr lang="en-AU" dirty="0" smtClean="0"/>
              <a:t>We will concentrate on the radiological side of the investigations and focus more on those specifically looking at head injured patients.  Head injury patients may well require the full trauma series of X-rays to be taken in the resuscitation bay.  This may be recommended in patients who cannot give a detailed history as to the mechanism of injury.  It is easy to miss other life threatening injuries if the team is focusing upon the head injury and vice versa.  The use of C-spine imaging in moderate to severe head injured patients is required due to the high incidence of </a:t>
            </a:r>
            <a:r>
              <a:rPr lang="en-AU" dirty="0" err="1" smtClean="0"/>
              <a:t>c</a:t>
            </a:r>
            <a:r>
              <a:rPr lang="en-AU" dirty="0" smtClean="0"/>
              <a:t>-spine injury, in these patients if a CT brain is to be performed a C spine CT should be performed. A lateral C-spine X-ray may be helpful if the patient is going direct to theatre for other reasons prior to CT scanning.    Again the appropriateness of the rest of the series of X-rays will depend upon the patient and the mechanism of injury.</a:t>
            </a:r>
          </a:p>
          <a:p>
            <a:pPr>
              <a:defRPr/>
            </a:pPr>
            <a:endParaRPr lang="en-GB" dirty="0" smtClean="0"/>
          </a:p>
          <a:p>
            <a:pPr>
              <a:defRPr/>
            </a:pPr>
            <a:r>
              <a:rPr lang="en-GB" dirty="0" smtClean="0"/>
              <a:t>All patients with a moderate to severe head injury should have a CT scan of their head</a:t>
            </a:r>
            <a:r>
              <a:rPr lang="en-GB" baseline="30000" dirty="0" smtClean="0"/>
              <a:t>2</a:t>
            </a:r>
            <a:r>
              <a:rPr lang="en-GB" dirty="0" smtClean="0"/>
              <a:t>.  This should be done as early as practicable looking for neurosurgically correctable intracranial haematomas.  As there is a strong correlation with head injuries and C-spine injuries, if there is any chance of a cervical spine injury then the CT scan should also include the cervical spine.</a:t>
            </a:r>
          </a:p>
          <a:p>
            <a:pPr>
              <a:defRPr/>
            </a:pPr>
            <a:endParaRPr lang="en-GB" dirty="0" smtClean="0"/>
          </a:p>
          <a:p>
            <a:pPr>
              <a:defRPr/>
            </a:pPr>
            <a:r>
              <a:rPr lang="en-GB" dirty="0" smtClean="0"/>
              <a:t>FAST scanning should also be undertaken as appropriate to the skills of the trauma team.</a:t>
            </a:r>
          </a:p>
          <a:p>
            <a:pPr>
              <a:defRPr/>
            </a:pPr>
            <a:endParaRPr lang="en-GB" dirty="0" smtClean="0"/>
          </a:p>
          <a:p>
            <a:pPr>
              <a:defRPr/>
            </a:pPr>
            <a:r>
              <a:rPr lang="en-GB" dirty="0" smtClean="0"/>
              <a:t>Disposition of the patient with a moderate to severe head injury will largely depend upon the hospital’s resources and the progress of the patient.  Patients with moderate head injury (GCS 9-13) will either improve (80% of patients) or deteriorate into the severe head injury category (GCS 3-8).  The improving 80% should be treated as complicated mild head injuries and this treatment will depend upon your hospital’s protocols/resources and the NSW guidelines</a:t>
            </a:r>
            <a:r>
              <a:rPr lang="en-GB" baseline="30000" dirty="0" smtClean="0"/>
              <a:t>2</a:t>
            </a:r>
            <a:r>
              <a:rPr lang="en-GB" dirty="0" smtClean="0"/>
              <a:t>. </a:t>
            </a:r>
          </a:p>
          <a:p>
            <a:pPr>
              <a:defRPr/>
            </a:pPr>
            <a:endParaRPr lang="en-GB" dirty="0" smtClean="0"/>
          </a:p>
          <a:p>
            <a:pPr>
              <a:defRPr/>
            </a:pPr>
            <a:r>
              <a:rPr lang="en-GB" dirty="0" smtClean="0"/>
              <a:t>Patients with severe head injuries should be treated in a unit that has the resources to manage all the likely complications and should therefore be transferred to a neurosurgical unit.  Patients with moderate head injuries should certainly be transferred if:</a:t>
            </a:r>
          </a:p>
          <a:p>
            <a:pPr lvl="1">
              <a:buFont typeface="Arial"/>
              <a:buChar char="•"/>
              <a:defRPr/>
            </a:pPr>
            <a:r>
              <a:rPr lang="en-GB" dirty="0" smtClean="0"/>
              <a:t> Clinical deterioration</a:t>
            </a:r>
          </a:p>
          <a:p>
            <a:pPr lvl="1">
              <a:buFont typeface="Arial"/>
              <a:buChar char="•"/>
              <a:defRPr/>
            </a:pPr>
            <a:r>
              <a:rPr lang="en-GB" dirty="0" smtClean="0"/>
              <a:t> Abnormal CT scan</a:t>
            </a:r>
          </a:p>
          <a:p>
            <a:pPr lvl="1">
              <a:buFont typeface="Arial"/>
              <a:buChar char="•"/>
              <a:defRPr/>
            </a:pPr>
            <a:r>
              <a:rPr lang="en-GB" dirty="0" smtClean="0"/>
              <a:t> Normal CT scan but not improving clinically</a:t>
            </a:r>
          </a:p>
          <a:p>
            <a:pPr lvl="1">
              <a:buFont typeface="Arial"/>
              <a:buChar char="•"/>
              <a:defRPr/>
            </a:pPr>
            <a:r>
              <a:rPr lang="en-GB" dirty="0" smtClean="0"/>
              <a:t> CT scanning is not available</a:t>
            </a:r>
          </a:p>
          <a:p>
            <a:pPr lvl="1">
              <a:buFont typeface="Arial"/>
              <a:buChar char="•"/>
              <a:defRPr/>
            </a:pPr>
            <a:endParaRPr lang="en-GB" dirty="0" smtClean="0"/>
          </a:p>
          <a:p>
            <a:pPr>
              <a:buFont typeface="Arial"/>
              <a:buNone/>
              <a:defRPr/>
            </a:pPr>
            <a:r>
              <a:rPr lang="en-GB" dirty="0" smtClean="0"/>
              <a:t>Transfer of patients to a hospital with a CT scanner but not neurosurgical capabilities should be avoided</a:t>
            </a:r>
            <a:r>
              <a:rPr lang="en-GB" baseline="30000" dirty="0" smtClean="0"/>
              <a:t>2</a:t>
            </a:r>
            <a:r>
              <a:rPr lang="en-GB" dirty="0" smtClean="0"/>
              <a:t>.</a:t>
            </a:r>
          </a:p>
          <a:p>
            <a:pPr>
              <a:buFont typeface="Arial"/>
              <a:buNone/>
              <a:defRPr/>
            </a:pPr>
            <a:endParaRPr lang="en-GB" dirty="0" smtClean="0"/>
          </a:p>
          <a:p>
            <a:pPr>
              <a:buFont typeface="Arial"/>
              <a:buNone/>
              <a:defRPr/>
            </a:pPr>
            <a:r>
              <a:rPr lang="en-GB" dirty="0" smtClean="0"/>
              <a:t>Management is aimed at avoiding secondary brain injury and expediting neurosurgical care.</a:t>
            </a:r>
          </a:p>
          <a:p>
            <a:pPr>
              <a:buFont typeface="Arial"/>
              <a:buNone/>
              <a:defRPr/>
            </a:pPr>
            <a:r>
              <a:rPr lang="en-GB" dirty="0" smtClean="0"/>
              <a:t>Other recommended treatments include:</a:t>
            </a:r>
          </a:p>
          <a:p>
            <a:pPr lvl="1">
              <a:buFont typeface="Arial"/>
              <a:buChar char="•"/>
              <a:defRPr/>
            </a:pPr>
            <a:r>
              <a:rPr lang="en-GB" dirty="0" smtClean="0"/>
              <a:t> Avoid hypoxaemia – maintain oxygen saturations above 90%.</a:t>
            </a:r>
          </a:p>
          <a:p>
            <a:pPr lvl="1">
              <a:buFont typeface="Arial"/>
              <a:buChar char="•"/>
              <a:defRPr/>
            </a:pPr>
            <a:r>
              <a:rPr lang="en-GB" dirty="0" smtClean="0"/>
              <a:t> Avoid hypotension – maintain the BP above 90mmHg systolic.</a:t>
            </a:r>
          </a:p>
          <a:p>
            <a:pPr lvl="1">
              <a:buFont typeface="Arial"/>
              <a:buChar char="•"/>
              <a:defRPr/>
            </a:pPr>
            <a:r>
              <a:rPr lang="en-GB" dirty="0" smtClean="0"/>
              <a:t> Posturing with 30</a:t>
            </a:r>
            <a:r>
              <a:rPr lang="en-GB" baseline="30000" dirty="0" smtClean="0"/>
              <a:t>o</a:t>
            </a:r>
            <a:r>
              <a:rPr lang="en-GB" dirty="0" smtClean="0"/>
              <a:t> head up to allow good venous drainage of the head (as long as other injuries allow)</a:t>
            </a:r>
          </a:p>
          <a:p>
            <a:pPr lvl="2">
              <a:buFont typeface="Arial"/>
              <a:buChar char="•"/>
              <a:defRPr/>
            </a:pPr>
            <a:r>
              <a:rPr lang="en-GB" dirty="0" smtClean="0"/>
              <a:t> If you have an intubated and sedated patient can the C-spine collar be loosened and blocks applied to aid venous drainage from the brain and head? The ETT may be taped in rather than tight ties.</a:t>
            </a:r>
          </a:p>
          <a:p>
            <a:pPr lvl="1">
              <a:buFont typeface="Arial"/>
              <a:buChar char="•"/>
              <a:defRPr/>
            </a:pPr>
            <a:r>
              <a:rPr lang="en-GB" dirty="0" smtClean="0"/>
              <a:t> Seek early neurosurgical opinion.</a:t>
            </a:r>
          </a:p>
          <a:p>
            <a:pPr lvl="1">
              <a:buFont typeface="Arial"/>
              <a:buChar char="•"/>
              <a:defRPr/>
            </a:pPr>
            <a:r>
              <a:rPr lang="en-GB" dirty="0" smtClean="0"/>
              <a:t>Maintain </a:t>
            </a:r>
          </a:p>
          <a:p>
            <a:pPr lvl="2">
              <a:buFont typeface="Arial"/>
              <a:buChar char="•"/>
              <a:defRPr/>
            </a:pPr>
            <a:r>
              <a:rPr lang="en-GB" dirty="0" err="1" smtClean="0"/>
              <a:t>normoglycaemia</a:t>
            </a:r>
            <a:r>
              <a:rPr lang="en-GB" dirty="0" smtClean="0"/>
              <a:t>, </a:t>
            </a:r>
          </a:p>
          <a:p>
            <a:pPr lvl="2">
              <a:buFont typeface="Arial"/>
              <a:buChar char="•"/>
              <a:defRPr/>
            </a:pPr>
            <a:r>
              <a:rPr lang="en-GB" dirty="0" err="1" smtClean="0"/>
              <a:t>normothermia</a:t>
            </a:r>
            <a:r>
              <a:rPr lang="en-GB" dirty="0" smtClean="0"/>
              <a:t> and </a:t>
            </a:r>
          </a:p>
          <a:p>
            <a:pPr lvl="2">
              <a:buFont typeface="Arial"/>
              <a:buChar char="•"/>
              <a:defRPr/>
            </a:pPr>
            <a:r>
              <a:rPr lang="en-GB" dirty="0" err="1" smtClean="0"/>
              <a:t>Normocarbia</a:t>
            </a:r>
            <a:r>
              <a:rPr lang="en-GB" dirty="0" smtClean="0"/>
              <a:t>.</a:t>
            </a:r>
          </a:p>
          <a:p>
            <a:pPr lvl="1">
              <a:buFont typeface="Arial"/>
              <a:buChar char="•"/>
              <a:defRPr/>
            </a:pPr>
            <a:r>
              <a:rPr lang="en-GB" dirty="0" smtClean="0"/>
              <a:t>Prophylactic anticonvulsant therapy is optional and should be discussed with the neurosurgeon.</a:t>
            </a:r>
          </a:p>
          <a:p>
            <a:pPr lvl="1">
              <a:buFont typeface="Arial"/>
              <a:buChar char="•"/>
              <a:defRPr/>
            </a:pPr>
            <a:r>
              <a:rPr lang="en-GB" dirty="0" smtClean="0"/>
              <a:t> ICP monitoring is often useful.</a:t>
            </a:r>
          </a:p>
          <a:p>
            <a:pPr lvl="1">
              <a:buFont typeface="Arial"/>
              <a:buChar char="•"/>
              <a:defRPr/>
            </a:pPr>
            <a:r>
              <a:rPr lang="en-GB" dirty="0" smtClean="0"/>
              <a:t> ICU admission – preferably a neurosurgical ICU.</a:t>
            </a:r>
          </a:p>
          <a:p>
            <a:pPr lvl="1">
              <a:buFont typeface="Arial"/>
              <a:buChar char="•"/>
              <a:defRPr/>
            </a:pPr>
            <a:r>
              <a:rPr lang="en-GB" dirty="0" smtClean="0"/>
              <a:t> Brain injury rehabilitation consultation.</a:t>
            </a:r>
          </a:p>
          <a:p>
            <a:pPr lvl="1">
              <a:buFont typeface="Arial"/>
              <a:buChar char="•"/>
              <a:defRPr/>
            </a:pPr>
            <a:endParaRPr lang="en-GB" dirty="0" smtClean="0"/>
          </a:p>
          <a:p>
            <a:pPr>
              <a:buFont typeface="Arial"/>
              <a:buNone/>
              <a:defRPr/>
            </a:pPr>
            <a:r>
              <a:rPr lang="en-GB" dirty="0" smtClean="0"/>
              <a:t>In a deteriorating patient other therapies can be considered:</a:t>
            </a:r>
          </a:p>
          <a:p>
            <a:pPr lvl="1">
              <a:buFont typeface="Arial"/>
              <a:buChar char="•"/>
              <a:defRPr/>
            </a:pPr>
            <a:r>
              <a:rPr lang="en-GB" dirty="0" smtClean="0"/>
              <a:t> Mannitol – 1mg/kg or 3% Hypertonic Saline </a:t>
            </a:r>
          </a:p>
          <a:p>
            <a:pPr lvl="1">
              <a:buFont typeface="Arial"/>
              <a:buChar char="•"/>
              <a:defRPr/>
            </a:pPr>
            <a:r>
              <a:rPr lang="en-GB" dirty="0" smtClean="0"/>
              <a:t> Hyperventilate to Pa CO</a:t>
            </a:r>
            <a:r>
              <a:rPr lang="en-GB" baseline="-25000" dirty="0" smtClean="0"/>
              <a:t>2</a:t>
            </a:r>
            <a:r>
              <a:rPr lang="en-GB" dirty="0" smtClean="0"/>
              <a:t> 30-35 mmHg (this is recommended for short term use only to decrease ICP in a deterioration.  There is a risk of causing too much cerebral vasoconstriction leading to brain hypoperfusion)</a:t>
            </a:r>
          </a:p>
          <a:p>
            <a:pPr lvl="1">
              <a:buFont typeface="Arial"/>
              <a:buChar char="•"/>
              <a:defRPr/>
            </a:pPr>
            <a:r>
              <a:rPr lang="en-GB" dirty="0" smtClean="0"/>
              <a:t> Repeat CT scanning</a:t>
            </a:r>
          </a:p>
        </p:txBody>
      </p:sp>
      <p:sp>
        <p:nvSpPr>
          <p:cNvPr id="31748" name="Date Placeholder 3"/>
          <p:cNvSpPr>
            <a:spLocks noGrp="1"/>
          </p:cNvSpPr>
          <p:nvPr>
            <p:ph type="dt" sz="quarter" idx="1"/>
          </p:nvPr>
        </p:nvSpPr>
        <p:spPr bwMode="auto">
          <a:noFill/>
          <a:ln>
            <a:miter lim="800000"/>
            <a:headEnd/>
            <a:tailEnd/>
          </a:ln>
        </p:spPr>
        <p:txBody>
          <a:bodyPr/>
          <a:lstStyle/>
          <a:p>
            <a:fld id="{13F2AF5B-7249-C54A-8552-DA3B36A91B52}"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5" name="Footer Placeholder 4"/>
          <p:cNvSpPr>
            <a:spLocks noGrp="1"/>
          </p:cNvSpPr>
          <p:nvPr>
            <p:ph type="ftr" sz="quarter" idx="4"/>
          </p:nvPr>
        </p:nvSpPr>
        <p:spPr/>
        <p:txBody>
          <a:bodyPr/>
          <a:lstStyle/>
          <a:p>
            <a:pPr>
              <a:defRPr/>
            </a:pPr>
            <a:r>
              <a:rPr lang="en-AU" dirty="0" smtClean="0"/>
              <a:t>Copyright statement</a:t>
            </a:r>
            <a:endParaRPr lang="en-AU" dirty="0"/>
          </a:p>
        </p:txBody>
      </p:sp>
      <p:sp>
        <p:nvSpPr>
          <p:cNvPr id="31750" name="Slide Number Placeholder 5"/>
          <p:cNvSpPr>
            <a:spLocks noGrp="1"/>
          </p:cNvSpPr>
          <p:nvPr>
            <p:ph type="sldNum" sz="quarter" idx="5"/>
          </p:nvPr>
        </p:nvSpPr>
        <p:spPr bwMode="auto">
          <a:noFill/>
          <a:ln>
            <a:miter lim="800000"/>
            <a:headEnd/>
            <a:tailEnd/>
          </a:ln>
        </p:spPr>
        <p:txBody>
          <a:bodyPr/>
          <a:lstStyle/>
          <a:p>
            <a:fld id="{5907B760-B2F7-E643-A50A-42C7069F3A50}" type="slidenum">
              <a:rPr lang="en-AU" smtClean="0">
                <a:latin typeface="Calibri" pitchFamily="-83" charset="0"/>
                <a:ea typeface="Arial" pitchFamily="-83" charset="0"/>
                <a:cs typeface="Arial" pitchFamily="-83" charset="0"/>
              </a:rPr>
              <a:pPr/>
              <a:t>8</a:t>
            </a:fld>
            <a:endParaRPr lang="en-AU" smtClean="0">
              <a:latin typeface="Calibri" pitchFamily="-83" charset="0"/>
              <a:ea typeface="Arial" pitchFamily="-83" charset="0"/>
              <a:cs typeface="Arial" pitchFamily="-83"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GB" dirty="0" smtClean="0"/>
              <a:t>There are multiday courses that focus on teamwork or communication or non-technical skills.  This slide highlights the  aspects of teamwork that we will be looking at during the scenario.  </a:t>
            </a:r>
          </a:p>
          <a:p>
            <a:pPr>
              <a:defRPr/>
            </a:pPr>
            <a:endParaRPr lang="en-GB" dirty="0" smtClean="0"/>
          </a:p>
          <a:p>
            <a:pPr>
              <a:defRPr/>
            </a:pPr>
            <a:r>
              <a:rPr lang="en-GB" dirty="0" smtClean="0"/>
              <a:t>These 7 non-technical team tasks give one structure that can be used to look at how a team functions.  You may notice that one thing that is not explicitly there is situational awareness.  There has been a lot in the medical, patient safety, medical education and simulation literature about situational awareness and it is an extremely important concept to keep a hold of during any stressful event.  It is very easy to lose situational awareness and this can lead to significant patient morbidity and even mortality.  We will have a quick run through these 7 tasks and hopefully you will see that situational awareness is a part of many of the tasks.  You may also notice that many of the tasks overlap with others and that communication is a common thread throughout all of the tasks.</a:t>
            </a:r>
          </a:p>
          <a:p>
            <a:pPr>
              <a:defRPr/>
            </a:pPr>
            <a:endParaRPr lang="en-GB" dirty="0" smtClean="0"/>
          </a:p>
          <a:p>
            <a:pPr>
              <a:defRPr/>
            </a:pPr>
            <a:r>
              <a:rPr lang="en-GB" dirty="0" smtClean="0"/>
              <a:t>Assemble the correct team</a:t>
            </a:r>
          </a:p>
          <a:p>
            <a:pPr>
              <a:defRPr/>
            </a:pPr>
            <a:r>
              <a:rPr lang="en-GB" dirty="0" smtClean="0"/>
              <a:t>In many instances this may be as simple as putting out the trauma team call.  If there is no such mechanism in your hospital, a list of people you would like to be on your trauma team may be a useful laminated sheet to keep by your resus phones.  It is also important that the staff within your ED are aware of the arrival of a trauma patient or patients.  In this way the department can allocate staff appropriately to the patient arriving and also maintain good care to the rest of the patients in your department.</a:t>
            </a:r>
          </a:p>
          <a:p>
            <a:pPr>
              <a:defRPr/>
            </a:pPr>
            <a:endParaRPr lang="en-GB" dirty="0" smtClean="0"/>
          </a:p>
          <a:p>
            <a:pPr>
              <a:defRPr/>
            </a:pPr>
            <a:r>
              <a:rPr lang="en-GB" dirty="0" smtClean="0"/>
              <a:t>Plan and prepare</a:t>
            </a:r>
          </a:p>
          <a:p>
            <a:pPr>
              <a:defRPr/>
            </a:pPr>
            <a:r>
              <a:rPr lang="en-GB" dirty="0" smtClean="0"/>
              <a:t>Just like many things in life – prior planning prevents………poor performance.  If you receive a call to the department before the trauma arrives (bat phone) this gives you time to assemble your team and for you all to plan for the upcoming event.  Make sure that people are happy with their roles and they know what their roles involve, make sure that all the equipment that you may be needing is available and prepared.  You may even have time to have a talk through how the trauma will run and what you expect to happen and what to look out for.</a:t>
            </a:r>
          </a:p>
          <a:p>
            <a:pPr>
              <a:defRPr/>
            </a:pPr>
            <a:endParaRPr lang="en-GB" dirty="0" smtClean="0"/>
          </a:p>
          <a:p>
            <a:pPr>
              <a:defRPr/>
            </a:pPr>
            <a:r>
              <a:rPr lang="en-GB" dirty="0" smtClean="0"/>
              <a:t>Manage resources</a:t>
            </a:r>
          </a:p>
          <a:p>
            <a:pPr>
              <a:defRPr/>
            </a:pPr>
            <a:r>
              <a:rPr lang="en-GB" dirty="0" smtClean="0"/>
              <a:t>If a head injured patient is arriving through the door and they have a GCS below 9 then it may be worth communicating this with the radiology department or even the neurosurgical department.  The radiology department may then be able to reorganise scans so that the scanner that is closest to the ED is free for the trauma patient.  The laboratories can be pre-warned as well as blood bank.  Other specialised teams can be informed and equipment readied as appropriate for the patient you are receiving/have received.</a:t>
            </a:r>
          </a:p>
          <a:p>
            <a:pPr>
              <a:defRPr/>
            </a:pPr>
            <a:endParaRPr lang="en-GB" dirty="0" smtClean="0"/>
          </a:p>
          <a:p>
            <a:pPr>
              <a:defRPr/>
            </a:pPr>
            <a:r>
              <a:rPr lang="en-GB" dirty="0" smtClean="0"/>
              <a:t>Manage people</a:t>
            </a:r>
          </a:p>
          <a:p>
            <a:pPr>
              <a:defRPr/>
            </a:pPr>
            <a:r>
              <a:rPr lang="en-GB" dirty="0" smtClean="0"/>
              <a:t>This is not only about allocating tasks but keeping in mind the team’s emotional needs as well.  Are the team happy with the roles that they have and how to run the trauma?  Do the team and the team leader have the same idea about the patient and their potential journey and potential problems?  Do the team feel as if they can voice their concerns and opinions?  If it is possible to emphasise this before the patient arrives then it can help to lift some of the stress on the team.</a:t>
            </a:r>
          </a:p>
          <a:p>
            <a:pPr>
              <a:defRPr/>
            </a:pPr>
            <a:endParaRPr lang="en-GB" dirty="0" smtClean="0"/>
          </a:p>
          <a:p>
            <a:pPr>
              <a:defRPr/>
            </a:pPr>
            <a:r>
              <a:rPr lang="en-GB" dirty="0" smtClean="0"/>
              <a:t>Communication</a:t>
            </a:r>
          </a:p>
          <a:p>
            <a:pPr>
              <a:defRPr/>
            </a:pPr>
            <a:r>
              <a:rPr lang="en-GB" dirty="0" smtClean="0"/>
              <a:t>One of the cornerstones of teamwork.  Communication should be clear, concise, help to make the team cohesive, calm and effective.  Closed loop communication is a tool that can be used to tick some of these boxes.  Use of names and eye contact are also important.</a:t>
            </a:r>
          </a:p>
          <a:p>
            <a:pPr>
              <a:defRPr/>
            </a:pPr>
            <a:endParaRPr lang="en-GB" dirty="0" smtClean="0"/>
          </a:p>
          <a:p>
            <a:pPr>
              <a:defRPr/>
            </a:pPr>
            <a:r>
              <a:rPr lang="en-GB" dirty="0" smtClean="0"/>
              <a:t>Monitor and evaluate</a:t>
            </a:r>
          </a:p>
          <a:p>
            <a:pPr>
              <a:defRPr/>
            </a:pPr>
            <a:r>
              <a:rPr lang="en-GB" dirty="0" smtClean="0"/>
              <a:t>This relates not only to the patient but to the team, the situation, how things are progressing and to how the team is functioning.  Multiple summaries of what has happened, what is happening now, what the differential diagnoses are and plans on how to proceed are important to keep the whole team informed and involved.  It can also allow team members to voice opinions and concerns.</a:t>
            </a:r>
          </a:p>
          <a:p>
            <a:pPr>
              <a:defRPr/>
            </a:pPr>
            <a:endParaRPr lang="en-GB" dirty="0" smtClean="0"/>
          </a:p>
          <a:p>
            <a:pPr>
              <a:defRPr/>
            </a:pPr>
            <a:r>
              <a:rPr lang="en-GB" dirty="0" smtClean="0"/>
              <a:t>Support the team</a:t>
            </a:r>
          </a:p>
          <a:p>
            <a:pPr>
              <a:defRPr/>
            </a:pPr>
            <a:r>
              <a:rPr lang="en-GB" dirty="0" smtClean="0"/>
              <a:t>Important for the leader and the team members to do this.  Acknowledge work and effort, acknowledge that there may be stress, encourage involvement and ideas.  It can be difficult to keep an eye on every aspect of the trauma, as the team leader, do not assume that other people have noticed what you have – speak.</a:t>
            </a:r>
            <a:endParaRPr lang="en-GB" dirty="0"/>
          </a:p>
        </p:txBody>
      </p:sp>
      <p:sp>
        <p:nvSpPr>
          <p:cNvPr id="33796" name="Date Placeholder 3"/>
          <p:cNvSpPr>
            <a:spLocks noGrp="1"/>
          </p:cNvSpPr>
          <p:nvPr>
            <p:ph type="dt" sz="quarter" idx="1"/>
          </p:nvPr>
        </p:nvSpPr>
        <p:spPr bwMode="auto">
          <a:noFill/>
          <a:ln>
            <a:miter lim="800000"/>
            <a:headEnd/>
            <a:tailEnd/>
          </a:ln>
        </p:spPr>
        <p:txBody>
          <a:bodyPr/>
          <a:lstStyle/>
          <a:p>
            <a:fld id="{88B3CA6F-882A-0944-9E58-A87308292E01}"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5" name="Footer Placeholder 4"/>
          <p:cNvSpPr>
            <a:spLocks noGrp="1"/>
          </p:cNvSpPr>
          <p:nvPr>
            <p:ph type="ftr" sz="quarter" idx="4"/>
          </p:nvPr>
        </p:nvSpPr>
        <p:spPr/>
        <p:txBody>
          <a:bodyPr/>
          <a:lstStyle/>
          <a:p>
            <a:pPr>
              <a:defRPr/>
            </a:pPr>
            <a:r>
              <a:rPr lang="en-AU" dirty="0" smtClean="0"/>
              <a:t>Copyright statement</a:t>
            </a:r>
            <a:endParaRPr lang="en-AU" dirty="0"/>
          </a:p>
        </p:txBody>
      </p:sp>
      <p:sp>
        <p:nvSpPr>
          <p:cNvPr id="33798" name="Slide Number Placeholder 5"/>
          <p:cNvSpPr>
            <a:spLocks noGrp="1"/>
          </p:cNvSpPr>
          <p:nvPr>
            <p:ph type="sldNum" sz="quarter" idx="5"/>
          </p:nvPr>
        </p:nvSpPr>
        <p:spPr bwMode="auto">
          <a:noFill/>
          <a:ln>
            <a:miter lim="800000"/>
            <a:headEnd/>
            <a:tailEnd/>
          </a:ln>
        </p:spPr>
        <p:txBody>
          <a:bodyPr/>
          <a:lstStyle/>
          <a:p>
            <a:fld id="{F1F320C0-90E3-414D-A88A-848B212594CA}" type="slidenum">
              <a:rPr lang="en-AU" smtClean="0">
                <a:latin typeface="Calibri" pitchFamily="-83" charset="0"/>
                <a:ea typeface="Arial" pitchFamily="-83" charset="0"/>
                <a:cs typeface="Arial" pitchFamily="-83" charset="0"/>
              </a:rPr>
              <a:pPr/>
              <a:t>9</a:t>
            </a:fld>
            <a:endParaRPr lang="en-AU" smtClean="0">
              <a:latin typeface="Calibri" pitchFamily="-83" charset="0"/>
              <a:ea typeface="Arial" pitchFamily="-83" charset="0"/>
              <a:cs typeface="Arial" pitchFamily="-83"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atin typeface="+mj-lt"/>
              </a:defRPr>
            </a:lvl1pPr>
          </a:lstStyle>
          <a:p>
            <a:r>
              <a:rPr lang="en-US" smtClean="0"/>
              <a:t>Click to edit Master title style</a:t>
            </a:r>
            <a:endParaRPr lang="en-AU"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8011275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425D5AA1-8915-4B03-B47B-7518CA7325B6}" type="datetime6">
              <a:rPr lang="en-AU" smtClean="0"/>
              <a:pPr>
                <a:defRPr/>
              </a:pPr>
              <a:t>December 12</a:t>
            </a:fld>
            <a:endParaRPr lang="en-AU"/>
          </a:p>
        </p:txBody>
      </p:sp>
      <p:sp>
        <p:nvSpPr>
          <p:cNvPr id="5" name="Footer Placeholder 4"/>
          <p:cNvSpPr>
            <a:spLocks noGrp="1"/>
          </p:cNvSpPr>
          <p:nvPr>
            <p:ph type="ftr" sz="quarter" idx="11"/>
          </p:nvPr>
        </p:nvSpPr>
        <p:spPr/>
        <p:txBody>
          <a:bodyPr/>
          <a:lstStyle>
            <a:lvl1pPr>
              <a:defRPr/>
            </a:lvl1pPr>
          </a:lstStyle>
          <a:p>
            <a:pPr>
              <a:defRPr/>
            </a:pPr>
            <a:r>
              <a:rPr lang="en-AU" smtClean="0"/>
              <a:t>© Health Workforce Australia</a:t>
            </a:r>
            <a:endParaRPr lang="en-AU"/>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B394801-3E85-4225-9AC4-2B0A7194C525}"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636912"/>
            <a:ext cx="7772400" cy="1362075"/>
          </a:xfrm>
        </p:spPr>
        <p:txBody>
          <a:bodyPr anchor="t">
            <a:noAutofit/>
          </a:bodyPr>
          <a:lstStyle>
            <a:lvl1pPr algn="l">
              <a:defRPr lang="en-AU" dirty="0"/>
            </a:lvl1pPr>
          </a:lstStyle>
          <a:p>
            <a:r>
              <a:rPr lang="en-US" dirty="0" smtClean="0"/>
              <a:t>Click to edit Master title style</a:t>
            </a:r>
            <a:endParaRPr lang="en-AU" dirty="0"/>
          </a:p>
        </p:txBody>
      </p:sp>
      <p:sp>
        <p:nvSpPr>
          <p:cNvPr id="3" name="Text Placeholder 2"/>
          <p:cNvSpPr>
            <a:spLocks noGrp="1"/>
          </p:cNvSpPr>
          <p:nvPr>
            <p:ph type="body" idx="1"/>
          </p:nvPr>
        </p:nvSpPr>
        <p:spPr>
          <a:xfrm>
            <a:off x="685800" y="4221088"/>
            <a:ext cx="7772400" cy="1500187"/>
          </a:xfrm>
        </p:spPr>
        <p:txBody>
          <a:bodyPr anchor="b">
            <a:normAutofit/>
          </a:bodyPr>
          <a:lstStyle>
            <a:lvl1pPr marL="0" indent="0">
              <a:buNone/>
              <a:defRPr sz="3200">
                <a:solidFill>
                  <a:schemeClr val="tx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4EC5D065-0F91-4BAD-B3B1-D456AFDC8FD8}" type="datetime6">
              <a:rPr lang="en-AU" smtClean="0"/>
              <a:pPr/>
              <a:t>December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407969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atin typeface="+mj-lt"/>
              </a:defRPr>
            </a:lvl1pPr>
          </a:lstStyle>
          <a:p>
            <a:r>
              <a:rPr lang="en-US" smtClean="0"/>
              <a:t>Click to edit Master title style</a:t>
            </a:r>
            <a:endParaRPr lang="en-AU"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Tree>
    <p:extLst>
      <p:ext uri="{BB962C8B-B14F-4D97-AF65-F5344CB8AC3E}">
        <p14:creationId xmlns:p14="http://schemas.microsoft.com/office/powerpoint/2010/main" val="60668302"/>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F3CEC9F-E64B-40C4-A6C4-633C98CE1BBD}" type="datetime6">
              <a:rPr lang="en-AU" smtClean="0"/>
              <a:pPr/>
              <a:t>December 12</a:t>
            </a:fld>
            <a:endParaRPr lang="en-AU" dirty="0"/>
          </a:p>
        </p:txBody>
      </p:sp>
      <p:sp>
        <p:nvSpPr>
          <p:cNvPr id="4" name="Footer Placeholder 3"/>
          <p:cNvSpPr>
            <a:spLocks noGrp="1"/>
          </p:cNvSpPr>
          <p:nvPr>
            <p:ph type="ftr" sz="quarter" idx="11"/>
          </p:nvPr>
        </p:nvSpPr>
        <p:spPr/>
        <p:txBody>
          <a:bodyPr/>
          <a:lstStyle/>
          <a:p>
            <a:r>
              <a:rPr lang="en-AU" dirty="0" smtClean="0"/>
              <a:t>© Health Workforce Australia</a:t>
            </a:r>
            <a:endParaRPr lang="en-AU" dirty="0"/>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dirty="0"/>
          </a:p>
        </p:txBody>
      </p:sp>
    </p:spTree>
    <p:extLst>
      <p:ext uri="{BB962C8B-B14F-4D97-AF65-F5344CB8AC3E}">
        <p14:creationId xmlns:p14="http://schemas.microsoft.com/office/powerpoint/2010/main" val="250124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62DF0806-2E1C-4497-BB6A-6D84A76AE411}" type="datetime6">
              <a:rPr lang="en-AU" smtClean="0"/>
              <a:pPr/>
              <a:t>December 12</a:t>
            </a:fld>
            <a:endParaRPr lang="en-AU" dirty="0"/>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dirty="0" smtClean="0"/>
              <a:t>© Health Workforce Australia</a:t>
            </a:r>
            <a:endParaRPr lang="en-AU" dirty="0"/>
          </a:p>
        </p:txBody>
      </p:sp>
    </p:spTree>
    <p:extLst>
      <p:ext uri="{BB962C8B-B14F-4D97-AF65-F5344CB8AC3E}">
        <p14:creationId xmlns:p14="http://schemas.microsoft.com/office/powerpoint/2010/main" val="2593015279"/>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Title 6"/>
          <p:cNvSpPr>
            <a:spLocks noGrp="1"/>
          </p:cNvSpPr>
          <p:nvPr>
            <p:ph type="title"/>
          </p:nvPr>
        </p:nvSpPr>
        <p:spPr/>
        <p:txBody>
          <a:bodyPr/>
          <a:lstStyle/>
          <a:p>
            <a:r>
              <a:rPr lang="en-US" smtClean="0"/>
              <a:t>Click to edit Master title style</a:t>
            </a:r>
            <a:endParaRPr lang="en-AU"/>
          </a:p>
        </p:txBody>
      </p:sp>
      <p:sp>
        <p:nvSpPr>
          <p:cNvPr id="4" name="Date Placeholder 3"/>
          <p:cNvSpPr>
            <a:spLocks noGrp="1"/>
          </p:cNvSpPr>
          <p:nvPr>
            <p:ph type="dt" sz="half" idx="10"/>
          </p:nvPr>
        </p:nvSpPr>
        <p:spPr>
          <a:xfrm>
            <a:off x="107503" y="6453336"/>
            <a:ext cx="1166815" cy="266497"/>
          </a:xfrm>
          <a:prstGeom prst="rect">
            <a:avLst/>
          </a:prstGeom>
        </p:spPr>
        <p:txBody>
          <a:bodyPr/>
          <a:lstStyle>
            <a:lvl1pPr>
              <a:defRPr>
                <a:solidFill>
                  <a:schemeClr val="bg1"/>
                </a:solidFill>
              </a:defRPr>
            </a:lvl1pPr>
          </a:lstStyle>
          <a:p>
            <a:fld id="{62DF0806-2E1C-4497-BB6A-6D84A76AE411}" type="datetime6">
              <a:rPr lang="en-AU" smtClean="0"/>
              <a:pPr/>
              <a:t>December 12</a:t>
            </a:fld>
            <a:endParaRPr lang="en-AU"/>
          </a:p>
        </p:txBody>
      </p:sp>
      <p:sp>
        <p:nvSpPr>
          <p:cNvPr id="5" name="Footer Placeholder 4"/>
          <p:cNvSpPr>
            <a:spLocks noGrp="1"/>
          </p:cNvSpPr>
          <p:nvPr>
            <p:ph type="ftr" sz="quarter" idx="11"/>
          </p:nvPr>
        </p:nvSpPr>
        <p:spPr>
          <a:xfrm>
            <a:off x="7149008" y="6499267"/>
            <a:ext cx="1671464" cy="182562"/>
          </a:xfrm>
          <a:prstGeom prst="rect">
            <a:avLst/>
          </a:prstGeom>
        </p:spPr>
        <p:txBody>
          <a:bodyPr/>
          <a:lstStyle>
            <a:lvl1pPr>
              <a:defRPr>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246719458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lvl1pPr marL="457200" indent="-457200">
              <a:buFont typeface="Wingdings" pitchFamily="2" charset="2"/>
              <a:buChar char="§"/>
              <a:defRPr/>
            </a:lvl1pPr>
            <a:lvl2pPr marL="914400" indent="-457200">
              <a:buFont typeface="Wingdings" pitchFamily="2" charset="2"/>
              <a:buChar char="§"/>
              <a:defRPr/>
            </a:lvl2pPr>
            <a:lvl3pPr marL="1257300" indent="-342900">
              <a:buFont typeface="Wingdings" pitchFamily="2" charset="2"/>
              <a:buChar char="§"/>
              <a:defRPr/>
            </a:lvl3pPr>
            <a:lvl4pPr marL="1714500" indent="-342900">
              <a:buFont typeface="Wingdings" pitchFamily="2" charset="2"/>
              <a:buChar char="§"/>
              <a:defRPr/>
            </a:lvl4pPr>
            <a:lvl5pPr marL="2171700" indent="-342900">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10"/>
          </p:nvPr>
        </p:nvSpPr>
        <p:spPr/>
        <p:txBody>
          <a:bodyPr/>
          <a:lstStyle/>
          <a:p>
            <a:fld id="{33CFAD90-15B5-4C22-A155-7A69B4B67517}" type="datetime6">
              <a:rPr lang="en-AU" smtClean="0"/>
              <a:pPr/>
              <a:t>December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
        <p:nvSpPr>
          <p:cNvPr id="6" name="Slide Number Placeholder 5"/>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028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695BF4E5-C390-4BBE-BD5D-6CD5BF21D763}" type="datetime6">
              <a:rPr lang="en-AU" smtClean="0"/>
              <a:pPr/>
              <a:t>December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6340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3E79B29-96FA-4BC6-A6BD-8A30761AF43A}" type="datetime6">
              <a:rPr lang="en-AU" smtClean="0"/>
              <a:pPr/>
              <a:t>December 12</a:t>
            </a:fld>
            <a:endParaRPr lang="en-AU"/>
          </a:p>
        </p:txBody>
      </p:sp>
      <p:sp>
        <p:nvSpPr>
          <p:cNvPr id="8" name="Footer Placeholder 7"/>
          <p:cNvSpPr>
            <a:spLocks noGrp="1"/>
          </p:cNvSpPr>
          <p:nvPr>
            <p:ph type="ftr" sz="quarter" idx="11"/>
          </p:nvPr>
        </p:nvSpPr>
        <p:spPr/>
        <p:txBody>
          <a:bodyPr/>
          <a:lstStyle/>
          <a:p>
            <a:r>
              <a:rPr lang="en-AU" smtClean="0"/>
              <a:t>© Health Workforce Australia</a:t>
            </a:r>
            <a:endParaRPr lang="en-AU"/>
          </a:p>
        </p:txBody>
      </p:sp>
      <p:sp>
        <p:nvSpPr>
          <p:cNvPr id="9" name="Slide Number Placeholder 8"/>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126910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F3CEC9F-E64B-40C4-A6C4-633C98CE1BBD}" type="datetime6">
              <a:rPr lang="en-AU" smtClean="0"/>
              <a:pPr/>
              <a:t>December 12</a:t>
            </a:fld>
            <a:endParaRPr lang="en-AU"/>
          </a:p>
        </p:txBody>
      </p:sp>
      <p:sp>
        <p:nvSpPr>
          <p:cNvPr id="4" name="Footer Placeholder 3"/>
          <p:cNvSpPr>
            <a:spLocks noGrp="1"/>
          </p:cNvSpPr>
          <p:nvPr>
            <p:ph type="ftr" sz="quarter" idx="11"/>
          </p:nvPr>
        </p:nvSpPr>
        <p:spPr/>
        <p:txBody>
          <a:bodyPr/>
          <a:lstStyle/>
          <a:p>
            <a:r>
              <a:rPr lang="en-AU" smtClean="0"/>
              <a:t>© Health Workforce Australia</a:t>
            </a:r>
            <a:endParaRPr lang="en-AU"/>
          </a:p>
        </p:txBody>
      </p:sp>
      <p:sp>
        <p:nvSpPr>
          <p:cNvPr id="5" name="Slide Number Placeholder 4"/>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262837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C01A85-D22F-4771-867E-C58BF9F08D1A}" type="datetime6">
              <a:rPr lang="en-AU" smtClean="0"/>
              <a:pPr/>
              <a:t>December 12</a:t>
            </a:fld>
            <a:endParaRPr lang="en-AU"/>
          </a:p>
        </p:txBody>
      </p:sp>
      <p:sp>
        <p:nvSpPr>
          <p:cNvPr id="3" name="Footer Placeholder 2"/>
          <p:cNvSpPr>
            <a:spLocks noGrp="1"/>
          </p:cNvSpPr>
          <p:nvPr>
            <p:ph type="ftr" sz="quarter" idx="11"/>
          </p:nvPr>
        </p:nvSpPr>
        <p:spPr/>
        <p:txBody>
          <a:bodyPr/>
          <a:lstStyle/>
          <a:p>
            <a:r>
              <a:rPr lang="en-AU" smtClean="0"/>
              <a:t>© Health Workforce Australia</a:t>
            </a:r>
            <a:endParaRPr lang="en-AU"/>
          </a:p>
        </p:txBody>
      </p:sp>
      <p:sp>
        <p:nvSpPr>
          <p:cNvPr id="4" name="Slide Number Placeholder 3"/>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349014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525344"/>
            <a:ext cx="730424" cy="268139"/>
          </a:xfrm>
        </p:spPr>
        <p:txBody>
          <a:bodyPr/>
          <a:lstStyle/>
          <a:p>
            <a:fld id="{2B0E54AF-5549-48CA-ACA5-FF5735C66C8D}" type="datetime6">
              <a:rPr lang="en-AU" smtClean="0"/>
              <a:pPr/>
              <a:t>December 12</a:t>
            </a:fld>
            <a:endParaRPr lang="en-AU"/>
          </a:p>
        </p:txBody>
      </p:sp>
      <p:sp>
        <p:nvSpPr>
          <p:cNvPr id="6" name="Footer Placeholder 5"/>
          <p:cNvSpPr>
            <a:spLocks noGrp="1"/>
          </p:cNvSpPr>
          <p:nvPr>
            <p:ph type="ftr" sz="quarter" idx="11"/>
          </p:nvPr>
        </p:nvSpPr>
        <p:spPr>
          <a:xfrm>
            <a:off x="6804248" y="6453336"/>
            <a:ext cx="1959496" cy="365125"/>
          </a:xfrm>
        </p:spPr>
        <p:txBody>
          <a:bodyPr/>
          <a:lstStyle/>
          <a:p>
            <a:r>
              <a:rPr lang="en-AU" smtClean="0"/>
              <a:t>© Health Workforce Australia</a:t>
            </a:r>
            <a:endParaRPr lang="en-AU" dirty="0"/>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2264970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CF9FB2-7F90-46C2-8A27-DE0372FA1A37}" type="datetime6">
              <a:rPr lang="en-AU" smtClean="0"/>
              <a:pPr/>
              <a:t>December 12</a:t>
            </a:fld>
            <a:endParaRPr lang="en-AU"/>
          </a:p>
        </p:txBody>
      </p:sp>
      <p:sp>
        <p:nvSpPr>
          <p:cNvPr id="6" name="Footer Placeholder 5"/>
          <p:cNvSpPr>
            <a:spLocks noGrp="1"/>
          </p:cNvSpPr>
          <p:nvPr>
            <p:ph type="ftr" sz="quarter" idx="11"/>
          </p:nvPr>
        </p:nvSpPr>
        <p:spPr/>
        <p:txBody>
          <a:bodyPr/>
          <a:lstStyle/>
          <a:p>
            <a:r>
              <a:rPr lang="en-AU" smtClean="0"/>
              <a:t>© Health Workforce Australia</a:t>
            </a:r>
            <a:endParaRPr lang="en-AU"/>
          </a:p>
        </p:txBody>
      </p:sp>
      <p:sp>
        <p:nvSpPr>
          <p:cNvPr id="7" name="Slide Number Placeholder 6"/>
          <p:cNvSpPr>
            <a:spLocks noGrp="1"/>
          </p:cNvSpPr>
          <p:nvPr>
            <p:ph type="sldNum" sz="quarter" idx="12"/>
          </p:nvPr>
        </p:nvSpPr>
        <p:spPr>
          <a:xfrm>
            <a:off x="3851920" y="6381328"/>
            <a:ext cx="2170584" cy="365125"/>
          </a:xfrm>
          <a:prstGeom prst="rect">
            <a:avLst/>
          </a:prstGeom>
        </p:spPr>
        <p:txBody>
          <a:bodyPr/>
          <a:lstStyle/>
          <a:p>
            <a:fld id="{7E679B03-B40E-4006-A639-1F22EE48916E}" type="slidenum">
              <a:rPr lang="en-AU" smtClean="0"/>
              <a:pPr/>
              <a:t>‹#›</a:t>
            </a:fld>
            <a:endParaRPr lang="en-AU"/>
          </a:p>
        </p:txBody>
      </p:sp>
    </p:spTree>
    <p:extLst>
      <p:ext uri="{BB962C8B-B14F-4D97-AF65-F5344CB8AC3E}">
        <p14:creationId xmlns:p14="http://schemas.microsoft.com/office/powerpoint/2010/main" val="33739731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4.jpe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theme" Target="../theme/theme2.xml"/><Relationship Id="rId11"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theme" Target="../theme/theme3.xml"/><Relationship Id="rId6" Type="http://schemas.openxmlformats.org/officeDocument/2006/relationships/image" Target="../media/image9.png"/><Relationship Id="rId1" Type="http://schemas.openxmlformats.org/officeDocument/2006/relationships/slideLayout" Target="../slideLayouts/slideLayout11.xml"/><Relationship Id="rId2"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dirty="0"/>
          </a:p>
        </p:txBody>
      </p:sp>
      <p:grpSp>
        <p:nvGrpSpPr>
          <p:cNvPr id="7" name="Group 6"/>
          <p:cNvGrpSpPr/>
          <p:nvPr/>
        </p:nvGrpSpPr>
        <p:grpSpPr>
          <a:xfrm>
            <a:off x="0" y="-180712"/>
            <a:ext cx="9144000" cy="1584176"/>
            <a:chOff x="0" y="-180712"/>
            <a:chExt cx="9144000" cy="1584176"/>
          </a:xfrm>
        </p:grpSpPr>
        <p:sp>
          <p:nvSpPr>
            <p:cNvPr id="8" name="Rectangle 7"/>
            <p:cNvSpPr/>
            <p:nvPr userDrawn="1"/>
          </p:nvSpPr>
          <p:spPr>
            <a:xfrm>
              <a:off x="0" y="0"/>
              <a:ext cx="9144000" cy="1196752"/>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933697">
              <a:off x="1341926" y="-180712"/>
              <a:ext cx="2655274" cy="1584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63487" y="286945"/>
              <a:ext cx="1689246" cy="765791"/>
            </a:xfrm>
            <a:prstGeom prst="rect">
              <a:avLst/>
            </a:prstGeom>
          </p:spPr>
        </p:pic>
      </p:grpSp>
      <p:sp>
        <p:nvSpPr>
          <p:cNvPr id="11" name="Rectangle 10"/>
          <p:cNvSpPr/>
          <p:nvPr/>
        </p:nvSpPr>
        <p:spPr>
          <a:xfrm>
            <a:off x="0" y="1217688"/>
            <a:ext cx="9144000" cy="4752528"/>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7" name="Group 16"/>
          <p:cNvGrpSpPr/>
          <p:nvPr/>
        </p:nvGrpSpPr>
        <p:grpSpPr>
          <a:xfrm>
            <a:off x="7236296" y="6136003"/>
            <a:ext cx="1715979" cy="549583"/>
            <a:chOff x="6444208" y="6026035"/>
            <a:chExt cx="2508068" cy="802450"/>
          </a:xfrm>
        </p:grpSpPr>
        <p:pic>
          <p:nvPicPr>
            <p:cNvPr id="18" name="Pictur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948264" y="6026035"/>
              <a:ext cx="1547664" cy="283285"/>
            </a:xfrm>
            <a:prstGeom prst="rect">
              <a:avLst/>
            </a:prstGeom>
          </p:spPr>
        </p:pic>
        <p:pic>
          <p:nvPicPr>
            <p:cNvPr id="19" name="Picture 1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521698" y="6411675"/>
              <a:ext cx="844296" cy="310896"/>
            </a:xfrm>
            <a:prstGeom prst="rect">
              <a:avLst/>
            </a:prstGeom>
          </p:spPr>
        </p:pic>
        <p:pic>
          <p:nvPicPr>
            <p:cNvPr id="20" name="Picture 1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04448" y="6271960"/>
              <a:ext cx="347828" cy="556525"/>
            </a:xfrm>
            <a:prstGeom prst="rect">
              <a:avLst/>
            </a:prstGeom>
          </p:spPr>
        </p:pic>
        <p:pic>
          <p:nvPicPr>
            <p:cNvPr id="21" name="Picture 2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444208" y="6451193"/>
              <a:ext cx="791071" cy="288082"/>
            </a:xfrm>
            <a:prstGeom prst="rect">
              <a:avLst/>
            </a:prstGeom>
          </p:spPr>
        </p:pic>
      </p:grpSp>
      <p:grpSp>
        <p:nvGrpSpPr>
          <p:cNvPr id="6" name="Group 5"/>
          <p:cNvGrpSpPr/>
          <p:nvPr/>
        </p:nvGrpSpPr>
        <p:grpSpPr>
          <a:xfrm>
            <a:off x="275576" y="6136003"/>
            <a:ext cx="2856264" cy="469664"/>
            <a:chOff x="275576" y="6136003"/>
            <a:chExt cx="2856264" cy="469664"/>
          </a:xfrm>
        </p:grpSpPr>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75576" y="6334289"/>
              <a:ext cx="1102557" cy="271378"/>
            </a:xfrm>
            <a:prstGeom prst="rect">
              <a:avLst/>
            </a:prstGeom>
          </p:spPr>
        </p:pic>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469067" y="6333723"/>
              <a:ext cx="1518757" cy="271944"/>
            </a:xfrm>
            <a:prstGeom prst="rect">
              <a:avLst/>
            </a:prstGeom>
          </p:spPr>
        </p:pic>
        <p:sp>
          <p:nvSpPr>
            <p:cNvPr id="5" name="TextBox 4"/>
            <p:cNvSpPr txBox="1"/>
            <p:nvPr userDrawn="1"/>
          </p:nvSpPr>
          <p:spPr>
            <a:xfrm>
              <a:off x="491600" y="6136003"/>
              <a:ext cx="2640240" cy="180819"/>
            </a:xfrm>
            <a:prstGeom prst="rect">
              <a:avLst/>
            </a:prstGeom>
            <a:noFill/>
          </p:spPr>
          <p:txBody>
            <a:bodyPr wrap="square" rtlCol="0">
              <a:spAutoFit/>
            </a:bodyPr>
            <a:lstStyle/>
            <a:p>
              <a:pPr>
                <a:lnSpc>
                  <a:spcPct val="115000"/>
                </a:lnSpc>
                <a:spcAft>
                  <a:spcPts val="1000"/>
                </a:spcAft>
              </a:pPr>
              <a:r>
                <a:rPr lang="en-AU" sz="500" b="0" i="1" dirty="0" smtClean="0">
                  <a:effectLst/>
                  <a:latin typeface="Arial"/>
                  <a:ea typeface="Calibri"/>
                  <a:cs typeface="Times New Roman"/>
                </a:rPr>
                <a:t>This project was possible due to funding made available by Health Workforce Australia</a:t>
              </a:r>
              <a:endParaRPr lang="en-AU" sz="700" b="0" dirty="0">
                <a:effectLst/>
                <a:latin typeface="Arial"/>
                <a:ea typeface="Calibri"/>
                <a:cs typeface="Times New Roman"/>
              </a:endParaRPr>
            </a:p>
          </p:txBody>
        </p:sp>
      </p:grpSp>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31840" y="6333723"/>
            <a:ext cx="913777" cy="253592"/>
          </a:xfrm>
          <a:prstGeom prst="rect">
            <a:avLst/>
          </a:prstGeom>
        </p:spPr>
      </p:pic>
    </p:spTree>
    <p:extLst>
      <p:ext uri="{BB962C8B-B14F-4D97-AF65-F5344CB8AC3E}">
        <p14:creationId xmlns:p14="http://schemas.microsoft.com/office/powerpoint/2010/main" val="3186711214"/>
      </p:ext>
    </p:extLst>
  </p:cSld>
  <p:clrMap bg1="lt1" tx1="dk1" bg2="lt2" tx2="dk2" accent1="accent1" accent2="accent2" accent3="accent3" accent4="accent4" accent5="accent5" accent6="accent6" hlink="hlink" folHlink="folHlink"/>
  <p:sldLayoutIdLst>
    <p:sldLayoutId id="2147483659" r:id="rId1"/>
  </p:sldLayoutIdLst>
  <p:timing>
    <p:tnLst>
      <p:par>
        <p:cTn xmlns:p14="http://schemas.microsoft.com/office/powerpoint/2010/mai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Group 10"/>
          <p:cNvGrpSpPr/>
          <p:nvPr/>
        </p:nvGrpSpPr>
        <p:grpSpPr>
          <a:xfrm>
            <a:off x="0" y="6202280"/>
            <a:ext cx="9144000" cy="755112"/>
            <a:chOff x="375167" y="5924436"/>
            <a:chExt cx="9144000" cy="755112"/>
          </a:xfrm>
        </p:grpSpPr>
        <p:sp>
          <p:nvSpPr>
            <p:cNvPr id="8" name="Rectangle 7"/>
            <p:cNvSpPr/>
            <p:nvPr userDrawn="1"/>
          </p:nvSpPr>
          <p:spPr>
            <a:xfrm>
              <a:off x="375167" y="6002805"/>
              <a:ext cx="9144000"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Oval 8"/>
            <p:cNvSpPr/>
            <p:nvPr userDrawn="1"/>
          </p:nvSpPr>
          <p:spPr>
            <a:xfrm rot="20142868">
              <a:off x="1907885" y="5924436"/>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2078423" y="6144277"/>
              <a:ext cx="872890" cy="395710"/>
            </a:xfrm>
            <a:prstGeom prst="rect">
              <a:avLst/>
            </a:prstGeom>
          </p:spPr>
        </p:pic>
      </p:gr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525344"/>
            <a:ext cx="730424" cy="268139"/>
          </a:xfrm>
          <a:prstGeom prst="rect">
            <a:avLst/>
          </a:prstGeom>
        </p:spPr>
        <p:txBody>
          <a:bodyPr vert="horz" lIns="91440" tIns="45720" rIns="91440" bIns="45720" rtlCol="0" anchor="ctr"/>
          <a:lstStyle>
            <a:lvl1pPr algn="l">
              <a:defRPr sz="900">
                <a:solidFill>
                  <a:schemeClr val="bg1"/>
                </a:solidFill>
              </a:defRPr>
            </a:lvl1pPr>
          </a:lstStyle>
          <a:p>
            <a:fld id="{2021AB5D-8DB4-4EB1-81D2-74A4548EBD96}" type="datetime6">
              <a:rPr lang="en-AU" smtClean="0"/>
              <a:pPr/>
              <a:t>December 12</a:t>
            </a:fld>
            <a:endParaRPr lang="en-AU" dirty="0"/>
          </a:p>
        </p:txBody>
      </p:sp>
      <p:sp>
        <p:nvSpPr>
          <p:cNvPr id="5" name="Footer Placeholder 4"/>
          <p:cNvSpPr>
            <a:spLocks noGrp="1"/>
          </p:cNvSpPr>
          <p:nvPr>
            <p:ph type="ftr" sz="quarter" idx="3"/>
          </p:nvPr>
        </p:nvSpPr>
        <p:spPr>
          <a:xfrm>
            <a:off x="6804248" y="6453336"/>
            <a:ext cx="1959496"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4153451362"/>
      </p:ext>
    </p:extLst>
  </p:cSld>
  <p:clrMap bg1="lt1" tx1="dk1" bg2="lt2" tx2="dk2" accent1="accent1" accent2="accent2" accent3="accent3" accent4="accent4" accent5="accent5" accent6="accent6" hlink="hlink" folHlink="folHlink"/>
  <p:sldLayoutIdLst>
    <p:sldLayoutId id="2147483687" r:id="rId1"/>
    <p:sldLayoutId id="2147483690" r:id="rId2"/>
    <p:sldLayoutId id="2147483692" r:id="rId3"/>
    <p:sldLayoutId id="2147483693" r:id="rId4"/>
    <p:sldLayoutId id="2147483694" r:id="rId5"/>
    <p:sldLayoutId id="2147483695" r:id="rId6"/>
    <p:sldLayoutId id="2147483696" r:id="rId7"/>
    <p:sldLayoutId id="2147483697" r:id="rId8"/>
    <p:sldLayoutId id="2147483701" r:id="rId9"/>
  </p:sldLayoutIdLst>
  <p:hf sldNum="0" hdr="0"/>
  <p:txStyles>
    <p:titleStyle>
      <a:lvl1pPr algn="ctr" defTabSz="914400" rtl="0" eaLnBrk="1" latinLnBrk="0" hangingPunct="1">
        <a:spcBef>
          <a:spcPct val="0"/>
        </a:spcBef>
        <a:buNone/>
        <a:defRPr sz="4400" kern="1200">
          <a:solidFill>
            <a:schemeClr val="tx2">
              <a:lumMod val="50000"/>
            </a:schemeClr>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200" kern="120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Wingdings" pitchFamily="2" charset="2"/>
        <a:buChar char="§"/>
        <a:defRPr sz="2800" kern="1200">
          <a:solidFill>
            <a:schemeClr val="accent1">
              <a:lumMod val="75000"/>
            </a:schemeClr>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accent1">
              <a:lumMod val="75000"/>
            </a:schemeClr>
          </a:solidFill>
          <a:latin typeface="+mn-lt"/>
          <a:ea typeface="+mn-ea"/>
          <a:cs typeface="+mn-cs"/>
        </a:defRPr>
      </a:lvl3pPr>
      <a:lvl4pPr marL="1600200" indent="-228600" algn="l" defTabSz="914400" rtl="0" eaLnBrk="1" latinLnBrk="0" hangingPunct="1">
        <a:spcBef>
          <a:spcPct val="20000"/>
        </a:spcBef>
        <a:buFont typeface="Wingdings" pitchFamily="2" charset="2"/>
        <a:buChar char="§"/>
        <a:defRPr sz="2000" kern="1200">
          <a:solidFill>
            <a:schemeClr val="accent1">
              <a:lumMod val="75000"/>
            </a:schemeClr>
          </a:solidFill>
          <a:latin typeface="+mn-lt"/>
          <a:ea typeface="+mn-ea"/>
          <a:cs typeface="+mn-cs"/>
        </a:defRPr>
      </a:lvl4pPr>
      <a:lvl5pPr marL="2057400" indent="-228600" algn="l" defTabSz="914400" rtl="0" eaLnBrk="1" latinLnBrk="0" hangingPunct="1">
        <a:spcBef>
          <a:spcPct val="20000"/>
        </a:spcBef>
        <a:buFont typeface="Wingdings" pitchFamily="2" charset="2"/>
        <a:buChar char="§"/>
        <a:defRPr sz="2000" kern="1200">
          <a:solidFill>
            <a:schemeClr val="accent1">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
            <a:ext cx="9144000" cy="6259623"/>
          </a:xfrm>
          <a:prstGeom prst="rect">
            <a:avLst/>
          </a:prstGeom>
          <a:solidFill>
            <a:srgbClr val="77B2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6"/>
          <p:cNvSpPr/>
          <p:nvPr/>
        </p:nvSpPr>
        <p:spPr>
          <a:xfrm>
            <a:off x="-19574" y="6287008"/>
            <a:ext cx="9163573" cy="598376"/>
          </a:xfrm>
          <a:prstGeom prst="rect">
            <a:avLst/>
          </a:prstGeom>
          <a:solidFill>
            <a:srgbClr val="003F5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rot="20142868">
            <a:off x="1500223" y="6181254"/>
            <a:ext cx="1331252" cy="7551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0761" y="6401095"/>
            <a:ext cx="872890" cy="39571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1018456" cy="365125"/>
          </a:xfrm>
          <a:prstGeom prst="rect">
            <a:avLst/>
          </a:prstGeom>
        </p:spPr>
        <p:txBody>
          <a:bodyPr vert="horz" lIns="91440" tIns="45720" rIns="91440" bIns="45720" rtlCol="0" anchor="ctr"/>
          <a:lstStyle>
            <a:lvl1pPr algn="l">
              <a:defRPr sz="900">
                <a:solidFill>
                  <a:schemeClr val="bg1"/>
                </a:solidFill>
              </a:defRPr>
            </a:lvl1pPr>
          </a:lstStyle>
          <a:p>
            <a:fld id="{82C69519-CD4C-447F-82AD-EF14FEC907A9}" type="datetime6">
              <a:rPr lang="en-AU" smtClean="0"/>
              <a:pPr/>
              <a:t>December 12</a:t>
            </a:fld>
            <a:endParaRPr lang="en-AU" dirty="0"/>
          </a:p>
        </p:txBody>
      </p:sp>
      <p:sp>
        <p:nvSpPr>
          <p:cNvPr id="5" name="Footer Placeholder 4"/>
          <p:cNvSpPr>
            <a:spLocks noGrp="1"/>
          </p:cNvSpPr>
          <p:nvPr>
            <p:ph type="ftr" sz="quarter" idx="3"/>
          </p:nvPr>
        </p:nvSpPr>
        <p:spPr>
          <a:xfrm>
            <a:off x="6588224" y="6376247"/>
            <a:ext cx="2247528" cy="365125"/>
          </a:xfrm>
          <a:prstGeom prst="rect">
            <a:avLst/>
          </a:prstGeom>
        </p:spPr>
        <p:txBody>
          <a:bodyPr vert="horz" lIns="91440" tIns="45720" rIns="91440" bIns="45720" rtlCol="0" anchor="ctr"/>
          <a:lstStyle>
            <a:lvl1pPr algn="ctr">
              <a:defRPr sz="900">
                <a:solidFill>
                  <a:schemeClr val="bg1"/>
                </a:solidFill>
              </a:defRPr>
            </a:lvl1pPr>
          </a:lstStyle>
          <a:p>
            <a:r>
              <a:rPr lang="en-AU" smtClean="0"/>
              <a:t>© Health Workforce Australia</a:t>
            </a:r>
            <a:endParaRPr lang="en-AU" dirty="0"/>
          </a:p>
        </p:txBody>
      </p:sp>
    </p:spTree>
    <p:extLst>
      <p:ext uri="{BB962C8B-B14F-4D97-AF65-F5344CB8AC3E}">
        <p14:creationId xmlns:p14="http://schemas.microsoft.com/office/powerpoint/2010/main" val="349793760"/>
      </p:ext>
    </p:extLst>
  </p:cSld>
  <p:clrMap bg1="lt1" tx1="dk1" bg2="lt2" tx2="dk2" accent1="accent1" accent2="accent2" accent3="accent3" accent4="accent4" accent5="accent5" accent6="accent6" hlink="hlink" folHlink="folHlink"/>
  <p:sldLayoutIdLst>
    <p:sldLayoutId id="2147483691" r:id="rId1"/>
    <p:sldLayoutId id="2147483702" r:id="rId2"/>
    <p:sldLayoutId id="2147483703" r:id="rId3"/>
    <p:sldLayoutId id="2147483704" r:id="rId4"/>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ctrTitle"/>
          </p:nvPr>
        </p:nvSpPr>
        <p:spPr/>
        <p:txBody>
          <a:bodyPr>
            <a:normAutofit/>
          </a:bodyPr>
          <a:lstStyle/>
          <a:p>
            <a:pPr eaLnBrk="1" hangingPunct="1"/>
            <a:r>
              <a:rPr lang="en-AU" sz="3600" dirty="0" smtClean="0">
                <a:cs typeface="MS PGothic" pitchFamily="34" charset="-128"/>
              </a:rPr>
              <a:t>Trauma Triage</a:t>
            </a:r>
          </a:p>
        </p:txBody>
      </p:sp>
      <p:sp>
        <p:nvSpPr>
          <p:cNvPr id="94211" name="Subtitle 2"/>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AU" sz="2000" dirty="0" smtClean="0">
                <a:solidFill>
                  <a:srgbClr val="003F5E"/>
                </a:solidFill>
                <a:ea typeface="ＭＳ Ｐゴシック" pitchFamily="-1" charset="-128"/>
                <a:cs typeface="ＭＳ Ｐゴシック" pitchFamily="-1" charset="-128"/>
              </a:rPr>
              <a:t>Trauma  module T1</a:t>
            </a:r>
            <a:endParaRPr lang="en-AU" sz="2000" dirty="0" smtClean="0">
              <a:solidFill>
                <a:srgbClr val="003F5E"/>
              </a:solidFill>
              <a:cs typeface="MS PGothic" pitchFamily="34" charset="-128"/>
            </a:endParaRPr>
          </a:p>
          <a:p>
            <a:pPr eaLnBrk="1" hangingPunct="1"/>
            <a:endParaRPr lang="en-AU" dirty="0">
              <a:solidFill>
                <a:srgbClr val="898989"/>
              </a:solidFill>
              <a:ea typeface="ＭＳ Ｐゴシック" pitchFamily="-1" charset="-128"/>
              <a:cs typeface="ＭＳ Ｐゴシック" pitchFamily="-1" charset="-128"/>
            </a:endParaRPr>
          </a:p>
        </p:txBody>
      </p:sp>
    </p:spTree>
    <p:extLst>
      <p:ext uri="{BB962C8B-B14F-4D97-AF65-F5344CB8AC3E}">
        <p14:creationId xmlns:p14="http://schemas.microsoft.com/office/powerpoint/2010/main" val="87519104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ea typeface="ＭＳ Ｐゴシック" pitchFamily="-83" charset="-128"/>
                <a:cs typeface="ＭＳ Ｐゴシック" pitchFamily="-83" charset="-128"/>
              </a:rPr>
              <a:t>Scenario</a:t>
            </a:r>
          </a:p>
        </p:txBody>
      </p:sp>
      <p:sp>
        <p:nvSpPr>
          <p:cNvPr id="34819" name="Footer Placeholder 3"/>
          <p:cNvSpPr>
            <a:spLocks noGrp="1"/>
          </p:cNvSpPr>
          <p:nvPr>
            <p:ph type="ftr" sz="quarter" idx="11"/>
          </p:nvPr>
        </p:nvSpPr>
        <p:spPr bwMode="auto">
          <a:xfrm>
            <a:off x="6732588" y="6524625"/>
            <a:ext cx="2232025" cy="288925"/>
          </a:xfrm>
          <a:noFill/>
          <a:ln>
            <a:miter lim="800000"/>
            <a:headEnd/>
            <a:tailEnd/>
          </a:ln>
        </p:spPr>
        <p:txBody>
          <a:bodyPr/>
          <a:lstStyle/>
          <a:p>
            <a:pPr algn="l"/>
            <a:r>
              <a:rPr lang="en-AU">
                <a:latin typeface="Calibri" pitchFamily="-83" charset="0"/>
                <a:ea typeface="Arial" pitchFamily="-83" charset="0"/>
                <a:cs typeface="Arial" pitchFamily="-83" charset="0"/>
              </a:rPr>
              <a:t>© Health Workforce Australia</a:t>
            </a:r>
          </a:p>
        </p:txBody>
      </p:sp>
      <p:sp>
        <p:nvSpPr>
          <p:cNvPr id="34820" name="Date Placeholder 1"/>
          <p:cNvSpPr>
            <a:spLocks noGrp="1"/>
          </p:cNvSpPr>
          <p:nvPr>
            <p:ph type="dt" sz="quarter" idx="10"/>
          </p:nvPr>
        </p:nvSpPr>
        <p:spPr bwMode="auto">
          <a:xfrm>
            <a:off x="241300" y="6524625"/>
            <a:ext cx="730250" cy="268288"/>
          </a:xfrm>
          <a:noFill/>
          <a:ln>
            <a:miter lim="800000"/>
            <a:headEnd/>
            <a:tailEnd/>
          </a:ln>
        </p:spPr>
        <p:txBody>
          <a:bodyPr/>
          <a:lstStyle/>
          <a:p>
            <a:fld id="{16CD9A92-8A9A-974D-A697-051946920472}" type="datetime6">
              <a:rPr lang="en-AU">
                <a:latin typeface="Calibri" pitchFamily="-83" charset="0"/>
                <a:ea typeface="Arial" pitchFamily="-83" charset="0"/>
                <a:cs typeface="Arial" pitchFamily="-83" charset="0"/>
              </a:rPr>
              <a:pPr/>
              <a:t>December 12</a:t>
            </a:fld>
            <a:endParaRPr lang="en-AU">
              <a:latin typeface="Calibri" pitchFamily="-83" charset="0"/>
              <a:ea typeface="Arial" pitchFamily="-83" charset="0"/>
              <a:cs typeface="Arial" pitchFamily="-83" charset="0"/>
            </a:endParaRPr>
          </a:p>
        </p:txBody>
      </p:sp>
      <p:sp>
        <p:nvSpPr>
          <p:cNvPr id="34821" name="Content Placeholder 5"/>
          <p:cNvSpPr>
            <a:spLocks noGrp="1"/>
          </p:cNvSpPr>
          <p:nvPr>
            <p:ph idx="1"/>
          </p:nvPr>
        </p:nvSpPr>
        <p:spPr/>
        <p:txBody>
          <a:bodyPr/>
          <a:lstStyle/>
          <a:p>
            <a:r>
              <a:rPr lang="en-AU" smtClean="0">
                <a:ea typeface="ＭＳ Ｐゴシック" pitchFamily="-83" charset="-128"/>
                <a:cs typeface="ＭＳ Ｐゴシック" pitchFamily="-83" charset="-128"/>
              </a:rPr>
              <a:t>BAT CALL</a:t>
            </a:r>
          </a:p>
          <a:p>
            <a:r>
              <a:rPr lang="en-AU" smtClean="0">
                <a:ea typeface="ＭＳ Ｐゴシック" pitchFamily="-83" charset="-128"/>
                <a:cs typeface="ＭＳ Ｐゴシック" pitchFamily="-83" charset="-128"/>
              </a:rPr>
              <a:t>33 year old woman</a:t>
            </a:r>
          </a:p>
          <a:p>
            <a:r>
              <a:rPr lang="en-AU" smtClean="0">
                <a:ea typeface="ＭＳ Ｐゴシック" pitchFamily="-83" charset="-128"/>
                <a:cs typeface="ＭＳ Ｐゴシック" pitchFamily="-83" charset="-128"/>
              </a:rPr>
              <a:t>Alleged assault, head injury</a:t>
            </a:r>
          </a:p>
          <a:p>
            <a:r>
              <a:rPr lang="en-AU" smtClean="0">
                <a:ea typeface="ＭＳ Ｐゴシック" pitchFamily="-83" charset="-128"/>
                <a:cs typeface="ＭＳ Ｐゴシック" pitchFamily="-83" charset="-128"/>
              </a:rPr>
              <a:t>Sats 95%, RR16, HR 110, BP 125/75, GCS 14</a:t>
            </a:r>
          </a:p>
          <a:p>
            <a:r>
              <a:rPr lang="en-AU" smtClean="0">
                <a:ea typeface="ＭＳ Ｐゴシック" pitchFamily="-83" charset="-128"/>
                <a:cs typeface="ＭＳ Ｐゴシック" pitchFamily="-83" charset="-128"/>
              </a:rPr>
              <a:t>Collar, Oxygen, IVF</a:t>
            </a:r>
          </a:p>
          <a:p>
            <a:r>
              <a:rPr lang="en-AU" smtClean="0">
                <a:ea typeface="ＭＳ Ｐゴシック" pitchFamily="-83" charset="-128"/>
                <a:cs typeface="ＭＳ Ｐゴシック" pitchFamily="-83" charset="-128"/>
              </a:rPr>
              <a:t>ETA 2 mins</a:t>
            </a:r>
          </a:p>
          <a:p>
            <a:pPr eaLnBrk="1" hangingPunct="1"/>
            <a:endParaRPr lang="en-AU" smtClean="0">
              <a:ea typeface="ＭＳ Ｐゴシック" pitchFamily="-83" charset="-128"/>
              <a:cs typeface="ＭＳ Ｐゴシック" pitchFamily="-83" charset="-128"/>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AU">
                <a:ea typeface="ＭＳ Ｐゴシック" pitchFamily="-83" charset="-128"/>
                <a:cs typeface="ＭＳ Ｐゴシック" pitchFamily="-83" charset="-128"/>
              </a:rPr>
              <a:t>Summary</a:t>
            </a:r>
          </a:p>
        </p:txBody>
      </p:sp>
      <p:sp>
        <p:nvSpPr>
          <p:cNvPr id="36867" name="Content Placeholder 2"/>
          <p:cNvSpPr>
            <a:spLocks noGrp="1"/>
          </p:cNvSpPr>
          <p:nvPr>
            <p:ph idx="1"/>
          </p:nvPr>
        </p:nvSpPr>
        <p:spPr>
          <a:xfrm>
            <a:off x="228600" y="1219200"/>
            <a:ext cx="8686800" cy="4906963"/>
          </a:xfrm>
        </p:spPr>
        <p:txBody>
          <a:bodyPr/>
          <a:lstStyle/>
          <a:p>
            <a:pPr eaLnBrk="1" hangingPunct="1"/>
            <a:r>
              <a:rPr lang="en-AU" smtClean="0">
                <a:ea typeface="ＭＳ Ｐゴシック" pitchFamily="-83" charset="-128"/>
                <a:cs typeface="ＭＳ Ｐゴシック" pitchFamily="-83" charset="-128"/>
              </a:rPr>
              <a:t>Structured approach to the head injured patient</a:t>
            </a:r>
          </a:p>
          <a:p>
            <a:pPr lvl="1" eaLnBrk="1" hangingPunct="1"/>
            <a:r>
              <a:rPr lang="en-AU" smtClean="0"/>
              <a:t>High risk of other injuries</a:t>
            </a:r>
          </a:p>
          <a:p>
            <a:pPr lvl="1" eaLnBrk="1" hangingPunct="1"/>
            <a:r>
              <a:rPr lang="en-AU" smtClean="0"/>
              <a:t>Management of moderate to severe head injured patients</a:t>
            </a:r>
          </a:p>
          <a:p>
            <a:pPr lvl="1" eaLnBrk="1" hangingPunct="1"/>
            <a:r>
              <a:rPr lang="en-AU" smtClean="0"/>
              <a:t>Avoidance of secondary brain injury is a key component of clinical management</a:t>
            </a:r>
          </a:p>
          <a:p>
            <a:pPr lvl="1" eaLnBrk="1" hangingPunct="1"/>
            <a:r>
              <a:rPr lang="en-AU" smtClean="0"/>
              <a:t>Investigation of head injured patients</a:t>
            </a:r>
          </a:p>
          <a:p>
            <a:pPr eaLnBrk="1" hangingPunct="1"/>
            <a:r>
              <a:rPr lang="en-AU" smtClean="0">
                <a:ea typeface="ＭＳ Ｐゴシック" pitchFamily="-83" charset="-128"/>
                <a:cs typeface="ＭＳ Ｐゴシック" pitchFamily="-83" charset="-128"/>
              </a:rPr>
              <a:t>The 7 non-technical team tasks</a:t>
            </a:r>
          </a:p>
          <a:p>
            <a:pPr lvl="1" eaLnBrk="1" hangingPunct="1">
              <a:buFont typeface="Arial" pitchFamily="-83" charset="0"/>
              <a:buNone/>
            </a:pPr>
            <a:endParaRPr lang="en-AU" smtClean="0"/>
          </a:p>
          <a:p>
            <a:pPr eaLnBrk="1" hangingPunct="1"/>
            <a:endParaRPr lang="en-AU" smtClean="0">
              <a:ea typeface="ＭＳ Ｐゴシック" pitchFamily="-83" charset="-128"/>
              <a:cs typeface="ＭＳ Ｐゴシック" pitchFamily="-83" charset="-128"/>
            </a:endParaRPr>
          </a:p>
        </p:txBody>
      </p:sp>
      <p:sp>
        <p:nvSpPr>
          <p:cNvPr id="36868" name="Date Placeholder 3"/>
          <p:cNvSpPr>
            <a:spLocks noGrp="1"/>
          </p:cNvSpPr>
          <p:nvPr>
            <p:ph type="dt" sz="quarter" idx="10"/>
          </p:nvPr>
        </p:nvSpPr>
        <p:spPr bwMode="auto">
          <a:noFill/>
          <a:ln>
            <a:miter lim="800000"/>
            <a:headEnd/>
            <a:tailEnd/>
          </a:ln>
        </p:spPr>
        <p:txBody>
          <a:bodyPr/>
          <a:lstStyle/>
          <a:p>
            <a:fld id="{871019FF-57CA-404C-ABC5-C1AC9A325824}" type="datetime6">
              <a:rPr lang="en-AU">
                <a:latin typeface="Calibri" pitchFamily="-83" charset="0"/>
                <a:ea typeface="Arial" pitchFamily="-83" charset="0"/>
                <a:cs typeface="Arial" pitchFamily="-83" charset="0"/>
              </a:rPr>
              <a:pPr/>
              <a:t>December 12</a:t>
            </a:fld>
            <a:endParaRPr lang="en-AU">
              <a:latin typeface="Calibri" pitchFamily="-83" charset="0"/>
              <a:ea typeface="Arial" pitchFamily="-83" charset="0"/>
              <a:cs typeface="Arial" pitchFamily="-83" charset="0"/>
            </a:endParaRPr>
          </a:p>
        </p:txBody>
      </p:sp>
      <p:sp>
        <p:nvSpPr>
          <p:cNvPr id="36869" name="Footer Placeholder 4"/>
          <p:cNvSpPr>
            <a:spLocks noGrp="1"/>
          </p:cNvSpPr>
          <p:nvPr>
            <p:ph type="ftr" sz="quarter" idx="11"/>
          </p:nvPr>
        </p:nvSpPr>
        <p:spPr bwMode="auto">
          <a:noFill/>
          <a:ln>
            <a:miter lim="800000"/>
            <a:headEnd/>
            <a:tailEnd/>
          </a:ln>
        </p:spPr>
        <p:txBody>
          <a:bodyPr/>
          <a:lstStyle/>
          <a:p>
            <a:r>
              <a:rPr lang="en-AU">
                <a:latin typeface="Calibri" pitchFamily="-83" charset="0"/>
                <a:ea typeface="Arial" pitchFamily="-83" charset="0"/>
                <a:cs typeface="Arial" pitchFamily="-83" charset="0"/>
              </a:rPr>
              <a:t>© Health Workforce Australia</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smtClean="0">
                <a:ea typeface="ＭＳ Ｐゴシック" pitchFamily="-83" charset="-128"/>
                <a:cs typeface="ＭＳ Ｐゴシック" pitchFamily="-83" charset="-128"/>
              </a:rPr>
              <a:t>References</a:t>
            </a:r>
          </a:p>
        </p:txBody>
      </p:sp>
      <p:sp>
        <p:nvSpPr>
          <p:cNvPr id="38915" name="Content Placeholder 2"/>
          <p:cNvSpPr>
            <a:spLocks noGrp="1"/>
          </p:cNvSpPr>
          <p:nvPr>
            <p:ph idx="1"/>
          </p:nvPr>
        </p:nvSpPr>
        <p:spPr/>
        <p:txBody>
          <a:bodyPr/>
          <a:lstStyle/>
          <a:p>
            <a:pPr marL="514350" indent="-514350">
              <a:buFont typeface="Calibri" pitchFamily="-83" charset="0"/>
              <a:buAutoNum type="arabicPeriod"/>
            </a:pPr>
            <a:r>
              <a:rPr lang="en-GB" sz="2000" dirty="0" smtClean="0">
                <a:solidFill>
                  <a:schemeClr val="tx2"/>
                </a:solidFill>
                <a:ea typeface="ＭＳ Ｐゴシック" pitchFamily="-83" charset="-128"/>
                <a:cs typeface="ＭＳ Ｐゴシック" pitchFamily="-83" charset="-128"/>
              </a:rPr>
              <a:t>Holly LT, Kelly DF, </a:t>
            </a:r>
            <a:r>
              <a:rPr lang="en-GB" sz="2000" dirty="0" err="1" smtClean="0">
                <a:solidFill>
                  <a:schemeClr val="tx2"/>
                </a:solidFill>
                <a:ea typeface="ＭＳ Ｐゴシック" pitchFamily="-83" charset="-128"/>
                <a:cs typeface="ＭＳ Ｐゴシック" pitchFamily="-83" charset="-128"/>
              </a:rPr>
              <a:t>Counelis</a:t>
            </a:r>
            <a:r>
              <a:rPr lang="en-GB" sz="2000" dirty="0" smtClean="0">
                <a:solidFill>
                  <a:schemeClr val="tx2"/>
                </a:solidFill>
                <a:ea typeface="ＭＳ Ｐゴシック" pitchFamily="-83" charset="-128"/>
                <a:cs typeface="ＭＳ Ｐゴシック" pitchFamily="-83" charset="-128"/>
              </a:rPr>
              <a:t> GJ, </a:t>
            </a:r>
            <a:r>
              <a:rPr lang="en-GB" sz="2000" dirty="0" err="1" smtClean="0">
                <a:solidFill>
                  <a:schemeClr val="tx2"/>
                </a:solidFill>
                <a:ea typeface="ＭＳ Ｐゴシック" pitchFamily="-83" charset="-128"/>
                <a:cs typeface="ＭＳ Ｐゴシック" pitchFamily="-83" charset="-128"/>
              </a:rPr>
              <a:t>Blinman</a:t>
            </a:r>
            <a:r>
              <a:rPr lang="en-GB" sz="2000" dirty="0" smtClean="0">
                <a:solidFill>
                  <a:schemeClr val="tx2"/>
                </a:solidFill>
                <a:ea typeface="ＭＳ Ｐゴシック" pitchFamily="-83" charset="-128"/>
                <a:cs typeface="ＭＳ Ｐゴシック" pitchFamily="-83" charset="-128"/>
              </a:rPr>
              <a:t> T, McArthur DL, </a:t>
            </a:r>
            <a:r>
              <a:rPr lang="en-GB" sz="2000" dirty="0" err="1" smtClean="0">
                <a:solidFill>
                  <a:schemeClr val="tx2"/>
                </a:solidFill>
                <a:ea typeface="ＭＳ Ｐゴシック" pitchFamily="-83" charset="-128"/>
                <a:cs typeface="ＭＳ Ｐゴシック" pitchFamily="-83" charset="-128"/>
              </a:rPr>
              <a:t>Cryer</a:t>
            </a:r>
            <a:r>
              <a:rPr lang="en-GB" sz="2000" dirty="0" smtClean="0">
                <a:solidFill>
                  <a:schemeClr val="tx2"/>
                </a:solidFill>
                <a:ea typeface="ＭＳ Ｐゴシック" pitchFamily="-83" charset="-128"/>
                <a:cs typeface="ＭＳ Ｐゴシック" pitchFamily="-83" charset="-128"/>
              </a:rPr>
              <a:t> HG.  Cervical spine trauma associated with moderate and severe head injury: incidence, risk factors, and injury characteristics. J </a:t>
            </a:r>
            <a:r>
              <a:rPr lang="en-GB" sz="2000" dirty="0" err="1" smtClean="0">
                <a:solidFill>
                  <a:schemeClr val="tx2"/>
                </a:solidFill>
                <a:ea typeface="ＭＳ Ｐゴシック" pitchFamily="-83" charset="-128"/>
                <a:cs typeface="ＭＳ Ｐゴシック" pitchFamily="-83" charset="-128"/>
              </a:rPr>
              <a:t>Neurosurg</a:t>
            </a:r>
            <a:r>
              <a:rPr lang="en-GB" sz="2000" dirty="0" smtClean="0">
                <a:solidFill>
                  <a:schemeClr val="tx2"/>
                </a:solidFill>
                <a:ea typeface="ＭＳ Ｐゴシック" pitchFamily="-83" charset="-128"/>
                <a:cs typeface="ＭＳ Ｐゴシック" pitchFamily="-83" charset="-128"/>
              </a:rPr>
              <a:t>. 2002 Apr; 96(3 </a:t>
            </a:r>
            <a:r>
              <a:rPr lang="en-GB" sz="2000" dirty="0" err="1" smtClean="0">
                <a:solidFill>
                  <a:schemeClr val="tx2"/>
                </a:solidFill>
                <a:ea typeface="ＭＳ Ｐゴシック" pitchFamily="-83" charset="-128"/>
                <a:cs typeface="ＭＳ Ｐゴシック" pitchFamily="-83" charset="-128"/>
              </a:rPr>
              <a:t>Suppl</a:t>
            </a:r>
            <a:r>
              <a:rPr lang="en-GB" sz="2000" dirty="0" smtClean="0">
                <a:solidFill>
                  <a:schemeClr val="tx2"/>
                </a:solidFill>
                <a:ea typeface="ＭＳ Ｐゴシック" pitchFamily="-83" charset="-128"/>
                <a:cs typeface="ＭＳ Ｐゴシック" pitchFamily="-83" charset="-128"/>
              </a:rPr>
              <a:t>): 285-91</a:t>
            </a:r>
          </a:p>
          <a:p>
            <a:pPr marL="514350" indent="-514350">
              <a:buFont typeface="Calibri" pitchFamily="-83" charset="0"/>
              <a:buAutoNum type="arabicPeriod"/>
            </a:pPr>
            <a:r>
              <a:rPr lang="en-GB" sz="2000" dirty="0" smtClean="0">
                <a:solidFill>
                  <a:schemeClr val="tx2"/>
                </a:solidFill>
                <a:ea typeface="ＭＳ Ｐゴシック" pitchFamily="-83" charset="-128"/>
                <a:cs typeface="ＭＳ Ｐゴシック" pitchFamily="-83" charset="-128"/>
              </a:rPr>
              <a:t>Reed D. Adult Trauma Clinical Practice Guidelines, Initial Management of Closed Head Injury in Adults; 2</a:t>
            </a:r>
            <a:r>
              <a:rPr lang="en-GB" sz="2000" baseline="30000" dirty="0" smtClean="0">
                <a:solidFill>
                  <a:schemeClr val="tx2"/>
                </a:solidFill>
                <a:ea typeface="ＭＳ Ｐゴシック" pitchFamily="-83" charset="-128"/>
                <a:cs typeface="ＭＳ Ｐゴシック" pitchFamily="-83" charset="-128"/>
              </a:rPr>
              <a:t>nd</a:t>
            </a:r>
            <a:r>
              <a:rPr lang="en-GB" sz="2000" dirty="0" smtClean="0">
                <a:solidFill>
                  <a:schemeClr val="tx2"/>
                </a:solidFill>
                <a:ea typeface="ＭＳ Ｐゴシック" pitchFamily="-83" charset="-128"/>
                <a:cs typeface="ＭＳ Ｐゴシック" pitchFamily="-83" charset="-128"/>
              </a:rPr>
              <a:t> Edition.  NSW Institute of Trauma and Injury Management; 2011.</a:t>
            </a:r>
          </a:p>
          <a:p>
            <a:pPr marL="514350" indent="-514350">
              <a:buFont typeface="Calibri" pitchFamily="-83" charset="0"/>
              <a:buAutoNum type="arabicPeriod"/>
            </a:pPr>
            <a:r>
              <a:rPr lang="en-GB" sz="2000" dirty="0" smtClean="0">
                <a:solidFill>
                  <a:schemeClr val="tx2"/>
                </a:solidFill>
                <a:ea typeface="ＭＳ Ｐゴシック" pitchFamily="-83" charset="-128"/>
                <a:cs typeface="ＭＳ Ｐゴシック" pitchFamily="-83" charset="-128"/>
              </a:rPr>
              <a:t>O’Regan S, Watterson L, Sisson G. Australian Trauma Team Training. NSW Institute of Trauma and Injury Management, Sydney Clinical Skills and Simulation Centre; Aug 2010.</a:t>
            </a:r>
          </a:p>
          <a:p>
            <a:pPr marL="514350" indent="-514350">
              <a:buFont typeface="Calibri" pitchFamily="-83" charset="0"/>
              <a:buAutoNum type="arabicPeriod"/>
            </a:pPr>
            <a:r>
              <a:rPr lang="en-US" sz="2000" dirty="0" smtClean="0">
                <a:solidFill>
                  <a:schemeClr val="tx2"/>
                </a:solidFill>
                <a:ea typeface="ＭＳ Ｐゴシック" pitchFamily="-83" charset="-128"/>
                <a:cs typeface="ＭＳ Ｐゴシック" pitchFamily="-83" charset="-128"/>
              </a:rPr>
              <a:t>American College of Surgeons. </a:t>
            </a:r>
            <a:r>
              <a:rPr lang="en-US" sz="2000" i="1" dirty="0" smtClean="0">
                <a:solidFill>
                  <a:schemeClr val="tx2"/>
                </a:solidFill>
                <a:ea typeface="ＭＳ Ｐゴシック" pitchFamily="-83" charset="-128"/>
                <a:cs typeface="ＭＳ Ｐゴシック" pitchFamily="-83" charset="-128"/>
              </a:rPr>
              <a:t>Advanced Trauma Life Support Program for Physicians</a:t>
            </a:r>
            <a:r>
              <a:rPr lang="en-US" sz="2000" dirty="0" smtClean="0">
                <a:solidFill>
                  <a:schemeClr val="tx2"/>
                </a:solidFill>
                <a:ea typeface="ＭＳ Ｐゴシック" pitchFamily="-83" charset="-128"/>
                <a:cs typeface="ＭＳ Ｐゴシック" pitchFamily="-83" charset="-128"/>
              </a:rPr>
              <a:t>. 8</a:t>
            </a:r>
            <a:r>
              <a:rPr lang="en-US" sz="2000" baseline="30000" dirty="0" smtClean="0">
                <a:solidFill>
                  <a:schemeClr val="tx2"/>
                </a:solidFill>
                <a:ea typeface="ＭＳ Ｐゴシック" pitchFamily="-83" charset="-128"/>
                <a:cs typeface="ＭＳ Ｐゴシック" pitchFamily="-83" charset="-128"/>
              </a:rPr>
              <a:t>th</a:t>
            </a:r>
            <a:r>
              <a:rPr lang="en-US" sz="2000" dirty="0" smtClean="0">
                <a:solidFill>
                  <a:schemeClr val="tx2"/>
                </a:solidFill>
                <a:ea typeface="ＭＳ Ｐゴシック" pitchFamily="-83" charset="-128"/>
                <a:cs typeface="ＭＳ Ｐゴシック" pitchFamily="-83" charset="-128"/>
              </a:rPr>
              <a:t> ed. Chicago, IL; 2008. </a:t>
            </a:r>
          </a:p>
          <a:p>
            <a:pPr marL="514350" indent="-514350">
              <a:buFont typeface="Arial" pitchFamily="-83" charset="0"/>
              <a:buNone/>
            </a:pPr>
            <a:endParaRPr lang="en-GB" sz="2000" dirty="0" smtClean="0">
              <a:ea typeface="ＭＳ Ｐゴシック" pitchFamily="-83" charset="-128"/>
              <a:cs typeface="ＭＳ Ｐゴシック" pitchFamily="-83" charset="-128"/>
            </a:endParaRPr>
          </a:p>
          <a:p>
            <a:pPr marL="514350" indent="-514350">
              <a:buFont typeface="Calibri" pitchFamily="-83" charset="0"/>
              <a:buAutoNum type="arabicPeriod"/>
            </a:pPr>
            <a:endParaRPr lang="en-GB" sz="2000" dirty="0" smtClean="0">
              <a:ea typeface="ＭＳ Ｐゴシック" pitchFamily="-83" charset="-128"/>
              <a:cs typeface="ＭＳ Ｐゴシック" pitchFamily="-83" charset="-128"/>
            </a:endParaRPr>
          </a:p>
          <a:p>
            <a:pPr marL="514350" indent="-514350">
              <a:buFont typeface="Calibri" pitchFamily="-83" charset="0"/>
              <a:buAutoNum type="arabicPeriod"/>
            </a:pPr>
            <a:endParaRPr lang="en-GB" sz="2000" dirty="0">
              <a:ea typeface="ＭＳ Ｐゴシック" pitchFamily="-83" charset="-128"/>
              <a:cs typeface="ＭＳ Ｐゴシック" pitchFamily="-83" charset="-128"/>
            </a:endParaRPr>
          </a:p>
        </p:txBody>
      </p:sp>
      <p:sp>
        <p:nvSpPr>
          <p:cNvPr id="38916" name="Date Placeholder 3"/>
          <p:cNvSpPr>
            <a:spLocks noGrp="1"/>
          </p:cNvSpPr>
          <p:nvPr>
            <p:ph type="dt" sz="quarter" idx="10"/>
          </p:nvPr>
        </p:nvSpPr>
        <p:spPr bwMode="auto">
          <a:noFill/>
          <a:ln>
            <a:miter lim="800000"/>
            <a:headEnd/>
            <a:tailEnd/>
          </a:ln>
        </p:spPr>
        <p:txBody>
          <a:bodyPr/>
          <a:lstStyle/>
          <a:p>
            <a:fld id="{72813064-0CFC-FD41-A15A-1971631601F9}"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38917" name="Footer Placeholder 4"/>
          <p:cNvSpPr>
            <a:spLocks noGrp="1"/>
          </p:cNvSpPr>
          <p:nvPr>
            <p:ph type="ftr" sz="quarter" idx="11"/>
          </p:nvPr>
        </p:nvSpPr>
        <p:spPr bwMode="auto">
          <a:noFill/>
          <a:ln>
            <a:miter lim="800000"/>
            <a:headEnd/>
            <a:tailEnd/>
          </a:ln>
        </p:spPr>
        <p:txBody>
          <a:bodyPr/>
          <a:lstStyle/>
          <a:p>
            <a:r>
              <a:rPr lang="en-AU" smtClean="0">
                <a:latin typeface="Calibri" pitchFamily="-83" charset="0"/>
                <a:ea typeface="Arial" pitchFamily="-83" charset="0"/>
                <a:cs typeface="Arial" pitchFamily="-83" charset="0"/>
              </a:rPr>
              <a:t>© Health Workforce Australia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9"/>
          <p:cNvSpPr>
            <a:spLocks noGrp="1"/>
          </p:cNvSpPr>
          <p:nvPr>
            <p:ph type="title"/>
          </p:nvPr>
        </p:nvSpPr>
        <p:spPr/>
        <p:txBody>
          <a:bodyPr/>
          <a:lstStyle/>
          <a:p>
            <a:pPr eaLnBrk="1" hangingPunct="1"/>
            <a:r>
              <a:rPr lang="en-AU" sz="2000" b="1">
                <a:ea typeface="ＭＳ Ｐゴシック" pitchFamily="-83" charset="-128"/>
                <a:cs typeface="ＭＳ Ｐゴシック" pitchFamily="-83" charset="-128"/>
              </a:rPr>
              <a:t>Acknowledgments</a:t>
            </a:r>
          </a:p>
        </p:txBody>
      </p:sp>
      <p:sp>
        <p:nvSpPr>
          <p:cNvPr id="39939" name="Content Placeholder 6"/>
          <p:cNvSpPr>
            <a:spLocks noGrp="1"/>
          </p:cNvSpPr>
          <p:nvPr>
            <p:ph sz="half" idx="2"/>
          </p:nvPr>
        </p:nvSpPr>
        <p:spPr>
          <a:xfrm>
            <a:off x="971550" y="1125538"/>
            <a:ext cx="7345363" cy="4967287"/>
          </a:xfrm>
        </p:spPr>
        <p:txBody>
          <a:bodyPr/>
          <a:lstStyle/>
          <a:p>
            <a:pPr eaLnBrk="1" hangingPunct="1">
              <a:lnSpc>
                <a:spcPct val="80000"/>
              </a:lnSpc>
              <a:buFont typeface="Arial" pitchFamily="-83" charset="0"/>
              <a:buNone/>
            </a:pPr>
            <a:endParaRPr lang="en-AU" sz="1800" smtClean="0">
              <a:ea typeface="ＭＳ Ｐゴシック" pitchFamily="-83" charset="-128"/>
              <a:cs typeface="ＭＳ Ｐゴシック" pitchFamily="-83" charset="-128"/>
            </a:endParaRPr>
          </a:p>
          <a:p>
            <a:pPr eaLnBrk="1" hangingPunct="1">
              <a:lnSpc>
                <a:spcPct val="80000"/>
              </a:lnSpc>
              <a:buFont typeface="Arial" pitchFamily="-83" charset="0"/>
              <a:buNone/>
            </a:pPr>
            <a:r>
              <a:rPr lang="en-AU" sz="1800" b="1" smtClean="0">
                <a:ea typeface="ＭＳ Ｐゴシック" pitchFamily="-83" charset="-128"/>
                <a:cs typeface="ＭＳ Ｐゴシック" pitchFamily="-83" charset="-128"/>
              </a:rPr>
              <a:t>T7 Topic expert author</a:t>
            </a:r>
            <a:r>
              <a:rPr lang="en-AU" sz="1800" smtClean="0">
                <a:ea typeface="ＭＳ Ｐゴシック" pitchFamily="-83" charset="-128"/>
                <a:cs typeface="ＭＳ Ｐゴシック" pitchFamily="-83" charset="-128"/>
              </a:rPr>
              <a:t>: Morgan Sherwood/Clare Richmond</a:t>
            </a:r>
          </a:p>
          <a:p>
            <a:pPr eaLnBrk="1" hangingPunct="1">
              <a:lnSpc>
                <a:spcPct val="80000"/>
              </a:lnSpc>
              <a:buFont typeface="Arial" pitchFamily="-83" charset="0"/>
              <a:buNone/>
            </a:pPr>
            <a:r>
              <a:rPr lang="en-AU" sz="1800" b="1" smtClean="0">
                <a:ea typeface="ＭＳ Ｐゴシック" pitchFamily="-83" charset="-128"/>
                <a:cs typeface="ＭＳ Ｐゴシック" pitchFamily="-83" charset="-128"/>
              </a:rPr>
              <a:t>T7 Simulation session author: </a:t>
            </a:r>
            <a:r>
              <a:rPr lang="en-AU" sz="1800" smtClean="0">
                <a:ea typeface="ＭＳ Ｐゴシック" pitchFamily="-83" charset="-128"/>
                <a:cs typeface="ＭＳ Ｐゴシック" pitchFamily="-83" charset="-128"/>
              </a:rPr>
              <a:t>Morgan Sherwood</a:t>
            </a:r>
          </a:p>
          <a:p>
            <a:pPr eaLnBrk="1" hangingPunct="1">
              <a:lnSpc>
                <a:spcPct val="80000"/>
              </a:lnSpc>
              <a:buFont typeface="Arial" pitchFamily="-83" charset="0"/>
              <a:buNone/>
            </a:pPr>
            <a:r>
              <a:rPr lang="en-AU" sz="1800" b="1" smtClean="0">
                <a:ea typeface="ＭＳ Ｐゴシック" pitchFamily="-83" charset="-128"/>
                <a:cs typeface="ＭＳ Ｐゴシック" pitchFamily="-83" charset="-128"/>
              </a:rPr>
              <a:t>Trauma Module Expert Working Party and Peer Review Team</a:t>
            </a:r>
            <a:r>
              <a:rPr lang="en-AU" sz="1800" smtClean="0">
                <a:ea typeface="ＭＳ Ｐゴシック" pitchFamily="-83" charset="-128"/>
                <a:cs typeface="ＭＳ Ｐゴシック" pitchFamily="-83" charset="-128"/>
              </a:rPr>
              <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Noel Eatough FACEM Royal North Shore Hospital</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John Kennedy FACEM Royal North Shore Hospital</a:t>
            </a:r>
          </a:p>
          <a:p>
            <a:pPr eaLnBrk="1" hangingPunct="1">
              <a:lnSpc>
                <a:spcPct val="80000"/>
              </a:lnSpc>
              <a:buFont typeface="Arial" pitchFamily="-83" charset="0"/>
              <a:buNone/>
            </a:pPr>
            <a:r>
              <a:rPr lang="en-AU" sz="1800" smtClean="0">
                <a:ea typeface="ＭＳ Ｐゴシック" pitchFamily="-83" charset="-128"/>
                <a:cs typeface="ＭＳ Ｐゴシック" pitchFamily="-83" charset="-128"/>
              </a:rPr>
              <a:t>	Paul Middleton FACEM</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Clare Richmond FACEM</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Morgan Sherwood FRCA Simulation Fellow SCSSC</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Nadia Sawkins Simulation Fellow SCSSC</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John Vassiliadis FACEM Royal North Shore Hospital</a:t>
            </a:r>
          </a:p>
          <a:p>
            <a:pPr eaLnBrk="1" hangingPunct="1">
              <a:lnSpc>
                <a:spcPct val="80000"/>
              </a:lnSpc>
              <a:buFont typeface="Arial" pitchFamily="-83" charset="0"/>
              <a:buNone/>
            </a:pPr>
            <a:endParaRPr lang="en-AU" sz="1800" b="1" smtClean="0">
              <a:ea typeface="ＭＳ Ｐゴシック" pitchFamily="-83" charset="-128"/>
              <a:cs typeface="ＭＳ Ｐゴシック" pitchFamily="-83" charset="-128"/>
            </a:endParaRPr>
          </a:p>
          <a:p>
            <a:pPr eaLnBrk="1" hangingPunct="1">
              <a:lnSpc>
                <a:spcPct val="80000"/>
              </a:lnSpc>
              <a:buFont typeface="Arial" pitchFamily="-83" charset="0"/>
              <a:buNone/>
            </a:pPr>
            <a:r>
              <a:rPr lang="en-AU" sz="1800" b="1" smtClean="0">
                <a:ea typeface="ＭＳ Ｐゴシック" pitchFamily="-83" charset="-128"/>
                <a:cs typeface="ＭＳ Ｐゴシック" pitchFamily="-83" charset="-128"/>
              </a:rPr>
              <a:t>Educational consultants:</a:t>
            </a:r>
          </a:p>
          <a:p>
            <a:pPr eaLnBrk="1" hangingPunct="1">
              <a:lnSpc>
                <a:spcPct val="80000"/>
              </a:lnSpc>
              <a:buFont typeface="Arial" pitchFamily="-83" charset="0"/>
              <a:buNone/>
            </a:pPr>
            <a:r>
              <a:rPr lang="en-AU" sz="1800" smtClean="0">
                <a:ea typeface="ＭＳ Ｐゴシック" pitchFamily="-83" charset="-128"/>
                <a:cs typeface="ＭＳ Ｐゴシック" pitchFamily="-83" charset="-128"/>
              </a:rPr>
              <a:t>	Stephanie O’Regan Nurse Educator SCSSC</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Leonie Watterson Director Simulation Division SCSSC</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John Vassiliadis Deputy Director SCSSC</a:t>
            </a:r>
          </a:p>
          <a:p>
            <a:pPr eaLnBrk="1" hangingPunct="1">
              <a:lnSpc>
                <a:spcPct val="80000"/>
              </a:lnSpc>
              <a:buFont typeface="Arial" pitchFamily="-83" charset="0"/>
              <a:buNone/>
            </a:pPr>
            <a:r>
              <a:rPr lang="en-AU" sz="1800" smtClean="0">
                <a:ea typeface="ＭＳ Ｐゴシック" pitchFamily="-83" charset="-128"/>
                <a:cs typeface="ＭＳ Ｐゴシック" pitchFamily="-83" charset="-128"/>
              </a:rPr>
              <a:t>	Clare Richmond FACEM</a:t>
            </a:r>
            <a:br>
              <a:rPr lang="en-AU" sz="1800" smtClean="0">
                <a:ea typeface="ＭＳ Ｐゴシック" pitchFamily="-83" charset="-128"/>
                <a:cs typeface="ＭＳ Ｐゴシック" pitchFamily="-83" charset="-128"/>
              </a:rPr>
            </a:br>
            <a:r>
              <a:rPr lang="en-AU" sz="1800" smtClean="0">
                <a:ea typeface="ＭＳ Ｐゴシック" pitchFamily="-83" charset="-128"/>
                <a:cs typeface="ＭＳ Ｐゴシック" pitchFamily="-83" charset="-128"/>
              </a:rPr>
              <a:t>Morgan Sherwood FRCA Simulation Fellow SCSSC</a:t>
            </a:r>
          </a:p>
          <a:p>
            <a:pPr eaLnBrk="1" hangingPunct="1">
              <a:lnSpc>
                <a:spcPct val="80000"/>
              </a:lnSpc>
            </a:pPr>
            <a:endParaRPr lang="en-AU" sz="1800" smtClean="0">
              <a:ea typeface="ＭＳ Ｐゴシック" pitchFamily="-83" charset="-128"/>
              <a:cs typeface="ＭＳ Ｐゴシック" pitchFamily="-83" charset="-128"/>
            </a:endParaRPr>
          </a:p>
        </p:txBody>
      </p:sp>
      <p:sp>
        <p:nvSpPr>
          <p:cNvPr id="39940" name="Date Placeholder 1"/>
          <p:cNvSpPr>
            <a:spLocks noGrp="1"/>
          </p:cNvSpPr>
          <p:nvPr>
            <p:ph type="dt" sz="quarter" idx="10"/>
          </p:nvPr>
        </p:nvSpPr>
        <p:spPr bwMode="auto">
          <a:noFill/>
          <a:ln>
            <a:miter lim="800000"/>
            <a:headEnd/>
            <a:tailEnd/>
          </a:ln>
        </p:spPr>
        <p:txBody>
          <a:bodyPr/>
          <a:lstStyle/>
          <a:p>
            <a:fld id="{F7F8E813-73BE-1C42-8AF9-F0BED93439D4}" type="datetime6">
              <a:rPr lang="en-AU">
                <a:latin typeface="Calibri" pitchFamily="-83" charset="0"/>
                <a:ea typeface="Arial" pitchFamily="-83" charset="0"/>
                <a:cs typeface="Arial" pitchFamily="-83" charset="0"/>
              </a:rPr>
              <a:pPr/>
              <a:t>December 12</a:t>
            </a:fld>
            <a:endParaRPr lang="en-AU">
              <a:latin typeface="Calibri" pitchFamily="-83" charset="0"/>
              <a:ea typeface="Arial" pitchFamily="-83" charset="0"/>
              <a:cs typeface="Arial" pitchFamily="-83" charset="0"/>
            </a:endParaRPr>
          </a:p>
        </p:txBody>
      </p:sp>
      <p:sp>
        <p:nvSpPr>
          <p:cNvPr id="39941" name="Footer Placeholder 3"/>
          <p:cNvSpPr>
            <a:spLocks noGrp="1"/>
          </p:cNvSpPr>
          <p:nvPr>
            <p:ph type="ftr" sz="quarter" idx="11"/>
          </p:nvPr>
        </p:nvSpPr>
        <p:spPr bwMode="auto">
          <a:noFill/>
          <a:ln>
            <a:miter lim="800000"/>
            <a:headEnd/>
            <a:tailEnd/>
          </a:ln>
        </p:spPr>
        <p:txBody>
          <a:bodyPr/>
          <a:lstStyle/>
          <a:p>
            <a:r>
              <a:rPr lang="en-AU">
                <a:latin typeface="Calibri" pitchFamily="-83" charset="0"/>
                <a:ea typeface="Arial" pitchFamily="-83" charset="0"/>
                <a:cs typeface="Arial" pitchFamily="-83" charset="0"/>
              </a:rPr>
              <a:t>© Health Workforce Australia</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3568" y="404664"/>
            <a:ext cx="7772400" cy="2808312"/>
          </a:xfrm>
        </p:spPr>
        <p:txBody>
          <a:bodyPr>
            <a:normAutofit/>
          </a:bodyPr>
          <a:lstStyle/>
          <a:p>
            <a:r>
              <a:rPr lang="en-AU" sz="3200" dirty="0" smtClean="0">
                <a:latin typeface="+mn-lt"/>
              </a:rPr>
              <a:t>Disclaimer</a:t>
            </a:r>
            <a:r>
              <a:rPr lang="en-AU" sz="3200" dirty="0" smtClean="0"/>
              <a:t/>
            </a:r>
            <a:br>
              <a:rPr lang="en-AU" sz="3200" dirty="0" smtClean="0"/>
            </a:br>
            <a:r>
              <a:rPr lang="en-AU" sz="1600" dirty="0" smtClean="0"/>
              <a:t/>
            </a:r>
            <a:br>
              <a:rPr lang="en-AU" sz="1600" dirty="0" smtClean="0"/>
            </a:br>
            <a:r>
              <a:rPr lang="en-US" sz="2000" dirty="0" smtClean="0">
                <a:latin typeface="+mn-lt"/>
              </a:rPr>
              <a:t>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a:t>
            </a:r>
            <a:endParaRPr lang="en-GB" sz="2000" dirty="0">
              <a:latin typeface="+mn-lt"/>
            </a:endParaRPr>
          </a:p>
        </p:txBody>
      </p:sp>
      <p:sp>
        <p:nvSpPr>
          <p:cNvPr id="9" name="Subtitle 8"/>
          <p:cNvSpPr>
            <a:spLocks noGrp="1"/>
          </p:cNvSpPr>
          <p:nvPr>
            <p:ph type="subTitle" idx="1"/>
          </p:nvPr>
        </p:nvSpPr>
        <p:spPr>
          <a:xfrm>
            <a:off x="685800" y="3717032"/>
            <a:ext cx="7774632" cy="2016224"/>
          </a:xfrm>
        </p:spPr>
        <p:txBody>
          <a:bodyPr>
            <a:normAutofit fontScale="92500" lnSpcReduction="20000"/>
          </a:bodyPr>
          <a:lstStyle/>
          <a:p>
            <a:r>
              <a:rPr lang="en-US" dirty="0" smtClean="0">
                <a:solidFill>
                  <a:srgbClr val="10253F"/>
                </a:solidFill>
              </a:rPr>
              <a:t>Copyright and Permission to </a:t>
            </a:r>
            <a:r>
              <a:rPr lang="en-US" dirty="0" smtClean="0">
                <a:solidFill>
                  <a:srgbClr val="10253F"/>
                </a:solidFill>
                <a:latin typeface="+mj-lt"/>
              </a:rPr>
              <a:t>Reproduce</a:t>
            </a:r>
          </a:p>
          <a:p>
            <a:endParaRPr lang="en-US" sz="1600" dirty="0" smtClean="0">
              <a:solidFill>
                <a:srgbClr val="10253F"/>
              </a:solidFill>
              <a:latin typeface="+mj-lt"/>
            </a:endParaRPr>
          </a:p>
          <a:p>
            <a:pPr>
              <a:lnSpc>
                <a:spcPct val="120000"/>
              </a:lnSpc>
            </a:pPr>
            <a:r>
              <a:rPr lang="en-US" sz="2000" dirty="0" smtClean="0">
                <a:solidFill>
                  <a:srgbClr val="10253F"/>
                </a:solidFill>
              </a:rPr>
              <a:t>This work is copyright. It may be reproduced for study or training purposes subject to the inclusion of an acknowledgement of the source: Health Workforce Australia EdWISE program. It may not be reproduced for commercial usage or sale</a:t>
            </a:r>
            <a:r>
              <a:rPr lang="en-US" sz="2000" dirty="0" smtClean="0">
                <a:solidFill>
                  <a:srgbClr val="000000"/>
                </a:solidFill>
              </a:rPr>
              <a:t>. </a:t>
            </a:r>
          </a:p>
          <a:p>
            <a:endParaRPr lang="en-GB" dirty="0"/>
          </a:p>
        </p:txBody>
      </p:sp>
      <p:sp>
        <p:nvSpPr>
          <p:cNvPr id="2" name="Date Placeholder 1"/>
          <p:cNvSpPr>
            <a:spLocks noGrp="1"/>
          </p:cNvSpPr>
          <p:nvPr>
            <p:ph type="dt" sz="half" idx="10"/>
          </p:nvPr>
        </p:nvSpPr>
        <p:spPr/>
        <p:txBody>
          <a:bodyPr/>
          <a:lstStyle/>
          <a:p>
            <a:pPr>
              <a:defRPr/>
            </a:pPr>
            <a:fld id="{7E91A47E-8A9E-4EB5-861A-6E5EB82E09A2}" type="datetime6">
              <a:rPr lang="en-AU" smtClean="0"/>
              <a:pPr>
                <a:defRPr/>
              </a:pPr>
              <a:t>December 12</a:t>
            </a:fld>
            <a:endParaRPr lang="en-AU"/>
          </a:p>
        </p:txBody>
      </p:sp>
      <p:sp>
        <p:nvSpPr>
          <p:cNvPr id="3" name="Footer Placeholder 2"/>
          <p:cNvSpPr>
            <a:spLocks noGrp="1"/>
          </p:cNvSpPr>
          <p:nvPr>
            <p:ph type="ftr" sz="quarter" idx="11"/>
          </p:nvPr>
        </p:nvSpPr>
        <p:spPr/>
        <p:txBody>
          <a:bodyPr/>
          <a:lstStyle/>
          <a:p>
            <a:pPr>
              <a:defRPr/>
            </a:pPr>
            <a:r>
              <a:rPr lang="en-AU" smtClean="0"/>
              <a:t>© Health Workforce Australia</a:t>
            </a:r>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96258" name="Title 6"/>
          <p:cNvSpPr>
            <a:spLocks noGrp="1"/>
          </p:cNvSpPr>
          <p:nvPr>
            <p:ph type="title"/>
          </p:nvPr>
        </p:nvSpPr>
        <p:spPr/>
        <p:txBody>
          <a:bodyPr/>
          <a:lstStyle/>
          <a:p>
            <a:r>
              <a:rPr lang="en-AU">
                <a:solidFill>
                  <a:srgbClr val="002060"/>
                </a:solidFill>
                <a:cs typeface="MS PGothic" pitchFamily="34" charset="-128"/>
              </a:rPr>
              <a:t>Introductions</a:t>
            </a:r>
          </a:p>
        </p:txBody>
      </p:sp>
      <p:sp>
        <p:nvSpPr>
          <p:cNvPr id="96260" name="Date Placeholder 3"/>
          <p:cNvSpPr>
            <a:spLocks noGrp="1"/>
          </p:cNvSpPr>
          <p:nvPr>
            <p:ph type="dt" sz="half" idx="10"/>
          </p:nvPr>
        </p:nvSpPr>
        <p:spPr bwMode="auto">
          <a:noFill/>
          <a:ln>
            <a:miter lim="800000"/>
            <a:headEnd/>
            <a:tailEnd/>
          </a:ln>
        </p:spPr>
        <p:txBody>
          <a:bodyPr/>
          <a:lstStyle/>
          <a:p>
            <a:r>
              <a:rPr lang="en-AU" dirty="0" smtClean="0">
                <a:latin typeface="Calibri" pitchFamily="-1" charset="0"/>
              </a:rPr>
              <a:t>October 2012</a:t>
            </a:r>
            <a:endParaRPr lang="en-AU" dirty="0">
              <a:latin typeface="Calibri" pitchFamily="-1" charset="0"/>
            </a:endParaRPr>
          </a:p>
        </p:txBody>
      </p:sp>
      <p:sp>
        <p:nvSpPr>
          <p:cNvPr id="96261" name="Footer Placeholder 4"/>
          <p:cNvSpPr>
            <a:spLocks noGrp="1"/>
          </p:cNvSpPr>
          <p:nvPr>
            <p:ph type="ftr" sz="quarter" idx="11"/>
          </p:nvPr>
        </p:nvSpPr>
        <p:spPr bwMode="auto">
          <a:noFill/>
          <a:ln>
            <a:miter lim="800000"/>
            <a:headEnd/>
            <a:tailEnd/>
          </a:ln>
        </p:spPr>
        <p:txBody>
          <a:bodyPr/>
          <a:lstStyle/>
          <a:p>
            <a:r>
              <a:rPr lang="en-AU">
                <a:latin typeface="Calibri" pitchFamily="-1" charset="0"/>
                <a:ea typeface="MS PGothic" pitchFamily="34" charset="-128"/>
                <a:cs typeface="MS PGothic" pitchFamily="34" charset="-128"/>
              </a:rPr>
              <a:t>© Health Workforce Australia</a:t>
            </a:r>
          </a:p>
        </p:txBody>
      </p:sp>
      <p:pic>
        <p:nvPicPr>
          <p:cNvPr id="96262" name="Picture 5"/>
          <p:cNvPicPr>
            <a:picLocks noChangeAspect="1"/>
          </p:cNvPicPr>
          <p:nvPr/>
        </p:nvPicPr>
        <p:blipFill>
          <a:blip r:embed="rId3"/>
          <a:srcRect/>
          <a:stretch>
            <a:fillRect/>
          </a:stretch>
        </p:blipFill>
        <p:spPr bwMode="auto">
          <a:xfrm>
            <a:off x="2339975" y="1628775"/>
            <a:ext cx="4464050" cy="3344863"/>
          </a:xfrm>
          <a:prstGeom prst="rect">
            <a:avLst/>
          </a:prstGeom>
          <a:noFill/>
          <a:ln w="9525">
            <a:noFill/>
            <a:miter lim="800000"/>
            <a:headEnd/>
            <a:tailEnd/>
          </a:ln>
        </p:spPr>
      </p:pic>
    </p:spTree>
    <p:extLst>
      <p:ext uri="{BB962C8B-B14F-4D97-AF65-F5344CB8AC3E}">
        <p14:creationId xmlns:p14="http://schemas.microsoft.com/office/powerpoint/2010/main" val="50704797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Content Placeholder 8"/>
          <p:cNvSpPr>
            <a:spLocks noGrp="1"/>
          </p:cNvSpPr>
          <p:nvPr>
            <p:ph idx="1"/>
          </p:nvPr>
        </p:nvSpPr>
        <p:spPr/>
        <p:txBody>
          <a:bodyPr/>
          <a:lstStyle/>
          <a:p>
            <a:r>
              <a:rPr lang="en-AU">
                <a:cs typeface="MS PGothic" pitchFamily="34" charset="-128"/>
              </a:rPr>
              <a:t>Learn in a team setting</a:t>
            </a:r>
          </a:p>
          <a:p>
            <a:r>
              <a:rPr lang="en-AU">
                <a:cs typeface="MS PGothic" pitchFamily="34" charset="-128"/>
              </a:rPr>
              <a:t>Clinical skills blended with team skills</a:t>
            </a:r>
          </a:p>
          <a:p>
            <a:r>
              <a:rPr lang="en-AU">
                <a:cs typeface="MS PGothic" pitchFamily="34" charset="-128"/>
              </a:rPr>
              <a:t>Critically reflect on practice</a:t>
            </a:r>
          </a:p>
        </p:txBody>
      </p:sp>
      <p:sp>
        <p:nvSpPr>
          <p:cNvPr id="98306" name="Title 7"/>
          <p:cNvSpPr>
            <a:spLocks noGrp="1"/>
          </p:cNvSpPr>
          <p:nvPr>
            <p:ph type="title"/>
          </p:nvPr>
        </p:nvSpPr>
        <p:spPr/>
        <p:txBody>
          <a:bodyPr/>
          <a:lstStyle/>
          <a:p>
            <a:r>
              <a:rPr lang="en-AU">
                <a:solidFill>
                  <a:srgbClr val="002060"/>
                </a:solidFill>
                <a:cs typeface="MS PGothic" pitchFamily="34" charset="-128"/>
              </a:rPr>
              <a:t>General Aims</a:t>
            </a:r>
          </a:p>
        </p:txBody>
      </p:sp>
      <p:sp>
        <p:nvSpPr>
          <p:cNvPr id="98308" name="Date Placeholder 1"/>
          <p:cNvSpPr>
            <a:spLocks noGrp="1"/>
          </p:cNvSpPr>
          <p:nvPr>
            <p:ph type="dt" sz="half" idx="10"/>
          </p:nvPr>
        </p:nvSpPr>
        <p:spPr bwMode="auto">
          <a:noFill/>
          <a:ln>
            <a:miter lim="800000"/>
            <a:headEnd/>
            <a:tailEnd/>
          </a:ln>
        </p:spPr>
        <p:txBody>
          <a:bodyPr/>
          <a:lstStyle/>
          <a:p>
            <a:r>
              <a:rPr lang="en-AU" dirty="0" smtClean="0">
                <a:latin typeface="Calibri" pitchFamily="-1" charset="0"/>
              </a:rPr>
              <a:t>October 2012</a:t>
            </a:r>
            <a:endParaRPr lang="en-AU" dirty="0">
              <a:latin typeface="Calibri" pitchFamily="-1" charset="0"/>
            </a:endParaRPr>
          </a:p>
        </p:txBody>
      </p:sp>
      <p:sp>
        <p:nvSpPr>
          <p:cNvPr id="98309" name="Footer Placeholder 2"/>
          <p:cNvSpPr>
            <a:spLocks noGrp="1"/>
          </p:cNvSpPr>
          <p:nvPr>
            <p:ph type="ftr" sz="quarter" idx="11"/>
          </p:nvPr>
        </p:nvSpPr>
        <p:spPr bwMode="auto">
          <a:noFill/>
          <a:ln>
            <a:miter lim="800000"/>
            <a:headEnd/>
            <a:tailEnd/>
          </a:ln>
        </p:spPr>
        <p:txBody>
          <a:bodyPr/>
          <a:lstStyle/>
          <a:p>
            <a:r>
              <a:rPr lang="en-AU">
                <a:latin typeface="Calibri" pitchFamily="-1" charset="0"/>
                <a:ea typeface="MS PGothic" pitchFamily="34" charset="-128"/>
                <a:cs typeface="MS PGothic" pitchFamily="34" charset="-128"/>
              </a:rPr>
              <a:t>© Health Workforce Australia</a:t>
            </a:r>
          </a:p>
        </p:txBody>
      </p:sp>
    </p:spTree>
    <p:extLst>
      <p:ext uri="{BB962C8B-B14F-4D97-AF65-F5344CB8AC3E}">
        <p14:creationId xmlns:p14="http://schemas.microsoft.com/office/powerpoint/2010/main" val="26714247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Content Placeholder 8"/>
          <p:cNvSpPr>
            <a:spLocks noGrp="1"/>
          </p:cNvSpPr>
          <p:nvPr>
            <p:ph idx="1"/>
          </p:nvPr>
        </p:nvSpPr>
        <p:spPr/>
        <p:txBody>
          <a:bodyPr/>
          <a:lstStyle/>
          <a:p>
            <a:r>
              <a:rPr lang="en-AU">
                <a:cs typeface="MS PGothic" pitchFamily="34" charset="-128"/>
              </a:rPr>
              <a:t>Participation</a:t>
            </a:r>
          </a:p>
          <a:p>
            <a:r>
              <a:rPr lang="en-AU">
                <a:cs typeface="MS PGothic" pitchFamily="34" charset="-128"/>
              </a:rPr>
              <a:t>Privacy</a:t>
            </a:r>
          </a:p>
          <a:p>
            <a:r>
              <a:rPr lang="en-AU">
                <a:cs typeface="MS PGothic" pitchFamily="34" charset="-128"/>
              </a:rPr>
              <a:t>Confidentiality</a:t>
            </a:r>
          </a:p>
          <a:p>
            <a:r>
              <a:rPr lang="en-AU">
                <a:cs typeface="MS PGothic" pitchFamily="34" charset="-128"/>
              </a:rPr>
              <a:t>Disclaimer</a:t>
            </a:r>
          </a:p>
          <a:p>
            <a:r>
              <a:rPr lang="en-AU">
                <a:cs typeface="MS PGothic" pitchFamily="34" charset="-128"/>
              </a:rPr>
              <a:t>Debriefing</a:t>
            </a:r>
          </a:p>
          <a:p>
            <a:r>
              <a:rPr lang="en-AU">
                <a:cs typeface="MS PGothic" pitchFamily="34" charset="-128"/>
              </a:rPr>
              <a:t>Mobile phones</a:t>
            </a:r>
          </a:p>
        </p:txBody>
      </p:sp>
      <p:sp>
        <p:nvSpPr>
          <p:cNvPr id="100354" name="Title 7"/>
          <p:cNvSpPr>
            <a:spLocks noGrp="1"/>
          </p:cNvSpPr>
          <p:nvPr>
            <p:ph type="title"/>
          </p:nvPr>
        </p:nvSpPr>
        <p:spPr/>
        <p:txBody>
          <a:bodyPr/>
          <a:lstStyle/>
          <a:p>
            <a:r>
              <a:rPr lang="en-AU">
                <a:solidFill>
                  <a:srgbClr val="002060"/>
                </a:solidFill>
                <a:cs typeface="MS PGothic" pitchFamily="34" charset="-128"/>
              </a:rPr>
              <a:t>Ground Rules</a:t>
            </a:r>
          </a:p>
        </p:txBody>
      </p:sp>
      <p:sp>
        <p:nvSpPr>
          <p:cNvPr id="100356" name="Date Placeholder 1"/>
          <p:cNvSpPr>
            <a:spLocks noGrp="1"/>
          </p:cNvSpPr>
          <p:nvPr>
            <p:ph type="dt" sz="half" idx="10"/>
          </p:nvPr>
        </p:nvSpPr>
        <p:spPr bwMode="auto">
          <a:noFill/>
          <a:ln>
            <a:miter lim="800000"/>
            <a:headEnd/>
            <a:tailEnd/>
          </a:ln>
        </p:spPr>
        <p:txBody>
          <a:bodyPr/>
          <a:lstStyle/>
          <a:p>
            <a:r>
              <a:rPr lang="en-AU" dirty="0" smtClean="0">
                <a:latin typeface="Calibri" pitchFamily="-1" charset="0"/>
              </a:rPr>
              <a:t>October 2012</a:t>
            </a:r>
            <a:endParaRPr lang="en-AU" dirty="0">
              <a:latin typeface="Calibri" pitchFamily="-1" charset="0"/>
            </a:endParaRPr>
          </a:p>
        </p:txBody>
      </p:sp>
      <p:sp>
        <p:nvSpPr>
          <p:cNvPr id="100357" name="Footer Placeholder 6"/>
          <p:cNvSpPr>
            <a:spLocks noGrp="1"/>
          </p:cNvSpPr>
          <p:nvPr>
            <p:ph type="ftr" sz="quarter" idx="11"/>
          </p:nvPr>
        </p:nvSpPr>
        <p:spPr bwMode="auto">
          <a:noFill/>
          <a:ln>
            <a:miter lim="800000"/>
            <a:headEnd/>
            <a:tailEnd/>
          </a:ln>
        </p:spPr>
        <p:txBody>
          <a:bodyPr/>
          <a:lstStyle/>
          <a:p>
            <a:pPr algn="l"/>
            <a:r>
              <a:rPr lang="en-AU">
                <a:latin typeface="Calibri" pitchFamily="-1" charset="0"/>
                <a:ea typeface="MS PGothic" pitchFamily="34" charset="-128"/>
                <a:cs typeface="MS PGothic" pitchFamily="34" charset="-128"/>
              </a:rPr>
              <a:t>© Health Workforce Australia</a:t>
            </a:r>
          </a:p>
        </p:txBody>
      </p:sp>
    </p:spTree>
    <p:extLst>
      <p:ext uri="{BB962C8B-B14F-4D97-AF65-F5344CB8AC3E}">
        <p14:creationId xmlns:p14="http://schemas.microsoft.com/office/powerpoint/2010/main" val="9882757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Head Injury</a:t>
            </a:r>
            <a:endParaRPr lang="en-US" dirty="0"/>
          </a:p>
        </p:txBody>
      </p:sp>
      <p:sp>
        <p:nvSpPr>
          <p:cNvPr id="7" name="Text Placeholder 6"/>
          <p:cNvSpPr>
            <a:spLocks noGrp="1"/>
          </p:cNvSpPr>
          <p:nvPr>
            <p:ph type="body" idx="1"/>
          </p:nvPr>
        </p:nvSpPr>
        <p:spPr/>
        <p:txBody>
          <a:bodyPr/>
          <a:lstStyle/>
          <a:p>
            <a:r>
              <a:rPr lang="en-US" dirty="0" smtClean="0"/>
              <a:t>Trauma Module: T7</a:t>
            </a:r>
            <a:endParaRPr lang="en-US" dirty="0"/>
          </a:p>
        </p:txBody>
      </p:sp>
      <p:sp>
        <p:nvSpPr>
          <p:cNvPr id="4" name="Date Placeholder 3"/>
          <p:cNvSpPr>
            <a:spLocks noGrp="1"/>
          </p:cNvSpPr>
          <p:nvPr>
            <p:ph type="dt" sz="half" idx="10"/>
          </p:nvPr>
        </p:nvSpPr>
        <p:spPr/>
        <p:txBody>
          <a:bodyPr/>
          <a:lstStyle/>
          <a:p>
            <a:fld id="{33CFAD90-15B5-4C22-A155-7A69B4B67517}" type="datetime6">
              <a:rPr lang="en-AU" smtClean="0"/>
              <a:pPr/>
              <a:t>December 12</a:t>
            </a:fld>
            <a:endParaRPr lang="en-AU"/>
          </a:p>
        </p:txBody>
      </p:sp>
      <p:sp>
        <p:nvSpPr>
          <p:cNvPr id="5" name="Footer Placeholder 4"/>
          <p:cNvSpPr>
            <a:spLocks noGrp="1"/>
          </p:cNvSpPr>
          <p:nvPr>
            <p:ph type="ftr" sz="quarter" idx="11"/>
          </p:nvPr>
        </p:nvSpPr>
        <p:spPr/>
        <p:txBody>
          <a:bodyPr/>
          <a:lstStyle/>
          <a:p>
            <a:r>
              <a:rPr lang="en-AU" smtClean="0"/>
              <a:t>© Health Workforce Australia</a:t>
            </a:r>
            <a:endParaRPr lang="en-AU"/>
          </a:p>
        </p:txBody>
      </p:sp>
    </p:spTree>
    <p:extLst>
      <p:ext uri="{BB962C8B-B14F-4D97-AF65-F5344CB8AC3E}">
        <p14:creationId xmlns:p14="http://schemas.microsoft.com/office/powerpoint/2010/main" val="88327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640960" cy="1143000"/>
          </a:xfrm>
        </p:spPr>
        <p:txBody>
          <a:bodyPr>
            <a:normAutofit fontScale="90000"/>
          </a:bodyPr>
          <a:lstStyle/>
          <a:p>
            <a:pPr>
              <a:defRPr/>
            </a:pPr>
            <a:r>
              <a:rPr lang="en-GB" dirty="0" smtClean="0"/>
              <a:t>Trauma: </a:t>
            </a:r>
            <a:r>
              <a:rPr lang="en-GB" dirty="0" smtClean="0"/>
              <a:t>Head </a:t>
            </a:r>
            <a:r>
              <a:rPr lang="en-GB" dirty="0" smtClean="0"/>
              <a:t>Injuries Learning Objectives</a:t>
            </a:r>
            <a:endParaRPr lang="en-GB" dirty="0"/>
          </a:p>
        </p:txBody>
      </p:sp>
      <p:sp>
        <p:nvSpPr>
          <p:cNvPr id="3" name="Content Placeholder 2"/>
          <p:cNvSpPr>
            <a:spLocks noGrp="1"/>
          </p:cNvSpPr>
          <p:nvPr>
            <p:ph idx="1"/>
          </p:nvPr>
        </p:nvSpPr>
        <p:spPr>
          <a:xfrm>
            <a:off x="228600" y="1600200"/>
            <a:ext cx="8686800" cy="4525963"/>
          </a:xfrm>
        </p:spPr>
        <p:txBody>
          <a:bodyPr>
            <a:normAutofit lnSpcReduction="10000"/>
          </a:bodyPr>
          <a:lstStyle/>
          <a:p>
            <a:pPr>
              <a:buFont typeface="Arial" pitchFamily="-84" charset="0"/>
              <a:buChar char="•"/>
              <a:defRPr/>
            </a:pPr>
            <a:r>
              <a:rPr lang="en-GB" dirty="0" smtClean="0"/>
              <a:t>Briefly refresh clinical aspects</a:t>
            </a:r>
          </a:p>
          <a:p>
            <a:pPr lvl="1">
              <a:buFont typeface="Arial" pitchFamily="-84" charset="0"/>
              <a:buChar char="–"/>
              <a:defRPr/>
            </a:pPr>
            <a:r>
              <a:rPr lang="en-GB" dirty="0" smtClean="0"/>
              <a:t>Approach to assessment and management</a:t>
            </a:r>
          </a:p>
          <a:p>
            <a:pPr lvl="1">
              <a:buFont typeface="Arial" pitchFamily="-84" charset="0"/>
              <a:buChar char="–"/>
              <a:defRPr/>
            </a:pPr>
            <a:r>
              <a:rPr lang="en-GB" dirty="0" smtClean="0"/>
              <a:t>What to look out for in patients with head injuries</a:t>
            </a:r>
          </a:p>
          <a:p>
            <a:pPr lvl="1">
              <a:buFont typeface="Arial" pitchFamily="-84" charset="0"/>
              <a:buChar char="–"/>
              <a:defRPr/>
            </a:pPr>
            <a:r>
              <a:rPr lang="en-GB" dirty="0" smtClean="0"/>
              <a:t>Further investigation, disposition and care of these patients</a:t>
            </a:r>
          </a:p>
          <a:p>
            <a:pPr>
              <a:buFont typeface="Arial" pitchFamily="-84" charset="0"/>
              <a:buChar char="•"/>
              <a:defRPr/>
            </a:pPr>
            <a:r>
              <a:rPr lang="en-GB" dirty="0" smtClean="0"/>
              <a:t>Review the concepts around good team work</a:t>
            </a:r>
          </a:p>
          <a:p>
            <a:pPr lvl="1">
              <a:buFont typeface="Arial" pitchFamily="-84" charset="0"/>
              <a:buChar char="–"/>
              <a:defRPr/>
            </a:pPr>
            <a:r>
              <a:rPr lang="en-GB" dirty="0" smtClean="0"/>
              <a:t>Leadership and followership</a:t>
            </a:r>
          </a:p>
          <a:p>
            <a:pPr lvl="1">
              <a:buFont typeface="Arial" pitchFamily="-84" charset="0"/>
              <a:buChar char="–"/>
              <a:defRPr/>
            </a:pPr>
            <a:r>
              <a:rPr lang="en-GB" dirty="0" smtClean="0"/>
              <a:t>Communication</a:t>
            </a:r>
          </a:p>
          <a:p>
            <a:pPr lvl="1">
              <a:buFont typeface="Arial" pitchFamily="-84" charset="0"/>
              <a:buChar char="–"/>
              <a:defRPr/>
            </a:pPr>
            <a:r>
              <a:rPr lang="en-GB" dirty="0" smtClean="0"/>
              <a:t>7 Non-technical team tasks</a:t>
            </a:r>
          </a:p>
        </p:txBody>
      </p:sp>
      <p:sp>
        <p:nvSpPr>
          <p:cNvPr id="26628" name="Date Placeholder 3"/>
          <p:cNvSpPr>
            <a:spLocks noGrp="1"/>
          </p:cNvSpPr>
          <p:nvPr>
            <p:ph type="dt" sz="quarter" idx="10"/>
          </p:nvPr>
        </p:nvSpPr>
        <p:spPr bwMode="auto">
          <a:noFill/>
          <a:ln>
            <a:miter lim="800000"/>
            <a:headEnd/>
            <a:tailEnd/>
          </a:ln>
        </p:spPr>
        <p:txBody>
          <a:bodyPr/>
          <a:lstStyle/>
          <a:p>
            <a:fld id="{E1971956-F25C-CB4C-B824-A53BEEE73384}"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26629" name="Footer Placeholder 4"/>
          <p:cNvSpPr>
            <a:spLocks noGrp="1"/>
          </p:cNvSpPr>
          <p:nvPr>
            <p:ph type="ftr" sz="quarter" idx="11"/>
          </p:nvPr>
        </p:nvSpPr>
        <p:spPr bwMode="auto">
          <a:noFill/>
          <a:ln>
            <a:miter lim="800000"/>
            <a:headEnd/>
            <a:tailEnd/>
          </a:ln>
        </p:spPr>
        <p:txBody>
          <a:bodyPr/>
          <a:lstStyle/>
          <a:p>
            <a:r>
              <a:rPr lang="en-AU" smtClean="0">
                <a:latin typeface="Calibri" pitchFamily="-83" charset="0"/>
                <a:ea typeface="Arial" pitchFamily="-83" charset="0"/>
                <a:cs typeface="Arial" pitchFamily="-83" charset="0"/>
              </a:rPr>
              <a:t>© Health Workforce Australia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dirty="0" smtClean="0"/>
              <a:t>Assessment of Head Injured Patients</a:t>
            </a:r>
            <a:endParaRPr lang="en-GB" dirty="0"/>
          </a:p>
        </p:txBody>
      </p:sp>
      <p:sp>
        <p:nvSpPr>
          <p:cNvPr id="28675" name="Content Placeholder 2"/>
          <p:cNvSpPr>
            <a:spLocks noGrp="1"/>
          </p:cNvSpPr>
          <p:nvPr>
            <p:ph idx="1"/>
          </p:nvPr>
        </p:nvSpPr>
        <p:spPr/>
        <p:txBody>
          <a:bodyPr/>
          <a:lstStyle/>
          <a:p>
            <a:r>
              <a:rPr lang="en-GB" smtClean="0">
                <a:ea typeface="ＭＳ Ｐゴシック" pitchFamily="-83" charset="-128"/>
                <a:cs typeface="ＭＳ Ｐゴシック" pitchFamily="-83" charset="-128"/>
              </a:rPr>
              <a:t>DRS – AcBC</a:t>
            </a:r>
            <a:r>
              <a:rPr lang="en-GB" b="1" smtClean="0">
                <a:ea typeface="ＭＳ Ｐゴシック" pitchFamily="-83" charset="-128"/>
                <a:cs typeface="ＭＳ Ｐゴシック" pitchFamily="-83" charset="-128"/>
              </a:rPr>
              <a:t>D</a:t>
            </a:r>
            <a:r>
              <a:rPr lang="en-GB" smtClean="0">
                <a:ea typeface="ＭＳ Ｐゴシック" pitchFamily="-83" charset="-128"/>
                <a:cs typeface="ＭＳ Ｐゴシック" pitchFamily="-83" charset="-128"/>
              </a:rPr>
              <a:t>E (DEFG)</a:t>
            </a:r>
          </a:p>
          <a:p>
            <a:r>
              <a:rPr lang="en-GB" b="1" smtClean="0">
                <a:ea typeface="ＭＳ Ｐゴシック" pitchFamily="-83" charset="-128"/>
                <a:cs typeface="ＭＳ Ｐゴシック" pitchFamily="-83" charset="-128"/>
              </a:rPr>
              <a:t>D</a:t>
            </a:r>
            <a:r>
              <a:rPr lang="en-GB" smtClean="0">
                <a:ea typeface="ＭＳ Ｐゴシック" pitchFamily="-83" charset="-128"/>
                <a:cs typeface="ＭＳ Ｐゴシック" pitchFamily="-83" charset="-128"/>
              </a:rPr>
              <a:t>isability</a:t>
            </a:r>
          </a:p>
          <a:p>
            <a:pPr lvl="1"/>
            <a:r>
              <a:rPr lang="en-GB" smtClean="0"/>
              <a:t>GCS/AVPU – Score and trend</a:t>
            </a:r>
          </a:p>
          <a:p>
            <a:pPr lvl="1"/>
            <a:r>
              <a:rPr lang="en-GB" smtClean="0"/>
              <a:t>Pupils</a:t>
            </a:r>
          </a:p>
          <a:p>
            <a:pPr lvl="1"/>
            <a:r>
              <a:rPr lang="en-GB" smtClean="0"/>
              <a:t>Blood Sugar Level</a:t>
            </a:r>
          </a:p>
          <a:p>
            <a:pPr lvl="1"/>
            <a:r>
              <a:rPr lang="en-GB" smtClean="0"/>
              <a:t>Limbs</a:t>
            </a:r>
          </a:p>
        </p:txBody>
      </p:sp>
      <p:sp>
        <p:nvSpPr>
          <p:cNvPr id="28676" name="Date Placeholder 3"/>
          <p:cNvSpPr>
            <a:spLocks noGrp="1"/>
          </p:cNvSpPr>
          <p:nvPr>
            <p:ph type="dt" sz="quarter" idx="10"/>
          </p:nvPr>
        </p:nvSpPr>
        <p:spPr bwMode="auto">
          <a:noFill/>
          <a:ln>
            <a:miter lim="800000"/>
            <a:headEnd/>
            <a:tailEnd/>
          </a:ln>
        </p:spPr>
        <p:txBody>
          <a:bodyPr/>
          <a:lstStyle/>
          <a:p>
            <a:fld id="{12B156C1-46AD-A04E-B2F2-BE647FBBBFA5}"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28677" name="Footer Placeholder 4"/>
          <p:cNvSpPr>
            <a:spLocks noGrp="1"/>
          </p:cNvSpPr>
          <p:nvPr>
            <p:ph type="ftr" sz="quarter" idx="11"/>
          </p:nvPr>
        </p:nvSpPr>
        <p:spPr bwMode="auto">
          <a:noFill/>
          <a:ln>
            <a:miter lim="800000"/>
            <a:headEnd/>
            <a:tailEnd/>
          </a:ln>
        </p:spPr>
        <p:txBody>
          <a:bodyPr/>
          <a:lstStyle/>
          <a:p>
            <a:r>
              <a:rPr lang="en-AU" smtClean="0">
                <a:latin typeface="Calibri" pitchFamily="-83" charset="0"/>
                <a:ea typeface="Arial" pitchFamily="-83" charset="0"/>
                <a:cs typeface="Arial" pitchFamily="-83" charset="0"/>
              </a:rPr>
              <a:t>© Health Workforce Australia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dirty="0" smtClean="0"/>
              <a:t>Investigation, Disposition and Further Care</a:t>
            </a:r>
            <a:endParaRPr lang="en-GB" dirty="0"/>
          </a:p>
        </p:txBody>
      </p:sp>
      <p:sp>
        <p:nvSpPr>
          <p:cNvPr id="30723" name="Content Placeholder 2"/>
          <p:cNvSpPr>
            <a:spLocks noGrp="1"/>
          </p:cNvSpPr>
          <p:nvPr>
            <p:ph idx="1"/>
          </p:nvPr>
        </p:nvSpPr>
        <p:spPr/>
        <p:txBody>
          <a:bodyPr/>
          <a:lstStyle/>
          <a:p>
            <a:r>
              <a:rPr lang="en-GB" smtClean="0">
                <a:ea typeface="ＭＳ Ｐゴシック" pitchFamily="-83" charset="-128"/>
                <a:cs typeface="ＭＳ Ｐゴシック" pitchFamily="-83" charset="-128"/>
              </a:rPr>
              <a:t>Radiology</a:t>
            </a:r>
          </a:p>
          <a:p>
            <a:pPr lvl="1"/>
            <a:r>
              <a:rPr lang="en-GB" smtClean="0"/>
              <a:t>Trauma series X-rays</a:t>
            </a:r>
          </a:p>
          <a:p>
            <a:pPr lvl="1"/>
            <a:r>
              <a:rPr lang="en-GB" smtClean="0"/>
              <a:t>Computerised Tomography</a:t>
            </a:r>
          </a:p>
          <a:p>
            <a:pPr lvl="1"/>
            <a:r>
              <a:rPr lang="en-GB" smtClean="0"/>
              <a:t>Other</a:t>
            </a:r>
          </a:p>
          <a:p>
            <a:r>
              <a:rPr lang="en-GB" smtClean="0">
                <a:ea typeface="ＭＳ Ｐゴシック" pitchFamily="-83" charset="-128"/>
                <a:cs typeface="ＭＳ Ｐゴシック" pitchFamily="-83" charset="-128"/>
              </a:rPr>
              <a:t>Disposition and further care (moderate-severe closed head injury)</a:t>
            </a:r>
          </a:p>
          <a:p>
            <a:pPr lvl="1"/>
            <a:r>
              <a:rPr lang="en-GB" smtClean="0"/>
              <a:t>Site dependant</a:t>
            </a:r>
          </a:p>
          <a:p>
            <a:pPr lvl="1"/>
            <a:r>
              <a:rPr lang="en-GB" smtClean="0"/>
              <a:t>Patient dependant</a:t>
            </a:r>
          </a:p>
        </p:txBody>
      </p:sp>
      <p:sp>
        <p:nvSpPr>
          <p:cNvPr id="30724" name="Date Placeholder 3"/>
          <p:cNvSpPr>
            <a:spLocks noGrp="1"/>
          </p:cNvSpPr>
          <p:nvPr>
            <p:ph type="dt" sz="quarter" idx="10"/>
          </p:nvPr>
        </p:nvSpPr>
        <p:spPr bwMode="auto">
          <a:noFill/>
          <a:ln>
            <a:miter lim="800000"/>
            <a:headEnd/>
            <a:tailEnd/>
          </a:ln>
        </p:spPr>
        <p:txBody>
          <a:bodyPr/>
          <a:lstStyle/>
          <a:p>
            <a:fld id="{3E2A158E-BCA2-6B4F-85DB-F8E493C2550A}"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30725" name="Footer Placeholder 4"/>
          <p:cNvSpPr>
            <a:spLocks noGrp="1"/>
          </p:cNvSpPr>
          <p:nvPr>
            <p:ph type="ftr" sz="quarter" idx="11"/>
          </p:nvPr>
        </p:nvSpPr>
        <p:spPr bwMode="auto">
          <a:noFill/>
          <a:ln>
            <a:miter lim="800000"/>
            <a:headEnd/>
            <a:tailEnd/>
          </a:ln>
        </p:spPr>
        <p:txBody>
          <a:bodyPr/>
          <a:lstStyle/>
          <a:p>
            <a:r>
              <a:rPr lang="en-AU" smtClean="0">
                <a:latin typeface="Calibri" pitchFamily="-83" charset="0"/>
                <a:ea typeface="Arial" pitchFamily="-83" charset="0"/>
                <a:cs typeface="Arial" pitchFamily="-83" charset="0"/>
              </a:rPr>
              <a:t>© Health Workforce Australia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mtClean="0">
                <a:ea typeface="ＭＳ Ｐゴシック" pitchFamily="-83" charset="-128"/>
                <a:cs typeface="ＭＳ Ｐゴシック" pitchFamily="-83" charset="-128"/>
              </a:rPr>
              <a:t>7 Non-Technical Team Tasks</a:t>
            </a:r>
            <a:r>
              <a:rPr lang="en-GB" baseline="30000" smtClean="0">
                <a:ea typeface="ＭＳ Ｐゴシック" pitchFamily="-83" charset="-128"/>
                <a:cs typeface="ＭＳ Ｐゴシック" pitchFamily="-83" charset="-128"/>
              </a:rPr>
              <a:t>3</a:t>
            </a:r>
            <a:endParaRPr lang="en-GB" smtClean="0">
              <a:ea typeface="ＭＳ Ｐゴシック" pitchFamily="-83" charset="-128"/>
              <a:cs typeface="ＭＳ Ｐゴシック" pitchFamily="-83" charset="-128"/>
            </a:endParaRPr>
          </a:p>
        </p:txBody>
      </p:sp>
      <p:sp>
        <p:nvSpPr>
          <p:cNvPr id="32771" name="Content Placeholder 2"/>
          <p:cNvSpPr>
            <a:spLocks noGrp="1"/>
          </p:cNvSpPr>
          <p:nvPr>
            <p:ph idx="1"/>
          </p:nvPr>
        </p:nvSpPr>
        <p:spPr/>
        <p:txBody>
          <a:bodyPr/>
          <a:lstStyle/>
          <a:p>
            <a:r>
              <a:rPr lang="en-GB" smtClean="0">
                <a:ea typeface="ＭＳ Ｐゴシック" pitchFamily="-83" charset="-128"/>
                <a:cs typeface="ＭＳ Ｐゴシック" pitchFamily="-83" charset="-128"/>
              </a:rPr>
              <a:t>Assemble the correct team</a:t>
            </a:r>
          </a:p>
          <a:p>
            <a:r>
              <a:rPr lang="en-GB" smtClean="0">
                <a:ea typeface="ＭＳ Ｐゴシック" pitchFamily="-83" charset="-128"/>
                <a:cs typeface="ＭＳ Ｐゴシック" pitchFamily="-83" charset="-128"/>
              </a:rPr>
              <a:t>Plan and prepare</a:t>
            </a:r>
          </a:p>
          <a:p>
            <a:r>
              <a:rPr lang="en-GB" smtClean="0">
                <a:ea typeface="ＭＳ Ｐゴシック" pitchFamily="-83" charset="-128"/>
                <a:cs typeface="ＭＳ Ｐゴシック" pitchFamily="-83" charset="-128"/>
              </a:rPr>
              <a:t>Manage resources</a:t>
            </a:r>
          </a:p>
          <a:p>
            <a:r>
              <a:rPr lang="en-GB" smtClean="0">
                <a:ea typeface="ＭＳ Ｐゴシック" pitchFamily="-83" charset="-128"/>
                <a:cs typeface="ＭＳ Ｐゴシック" pitchFamily="-83" charset="-128"/>
              </a:rPr>
              <a:t>Manage people</a:t>
            </a:r>
          </a:p>
          <a:p>
            <a:r>
              <a:rPr lang="en-GB" smtClean="0">
                <a:ea typeface="ＭＳ Ｐゴシック" pitchFamily="-83" charset="-128"/>
                <a:cs typeface="ＭＳ Ｐゴシック" pitchFamily="-83" charset="-128"/>
              </a:rPr>
              <a:t>Communication</a:t>
            </a:r>
          </a:p>
          <a:p>
            <a:r>
              <a:rPr lang="en-GB" smtClean="0">
                <a:ea typeface="ＭＳ Ｐゴシック" pitchFamily="-83" charset="-128"/>
                <a:cs typeface="ＭＳ Ｐゴシック" pitchFamily="-83" charset="-128"/>
              </a:rPr>
              <a:t>Monitor and evaluate</a:t>
            </a:r>
          </a:p>
          <a:p>
            <a:r>
              <a:rPr lang="en-GB" smtClean="0">
                <a:ea typeface="ＭＳ Ｐゴシック" pitchFamily="-83" charset="-128"/>
                <a:cs typeface="ＭＳ Ｐゴシック" pitchFamily="-83" charset="-128"/>
              </a:rPr>
              <a:t>Support each other</a:t>
            </a:r>
          </a:p>
        </p:txBody>
      </p:sp>
      <p:sp>
        <p:nvSpPr>
          <p:cNvPr id="32772" name="Date Placeholder 3"/>
          <p:cNvSpPr>
            <a:spLocks noGrp="1"/>
          </p:cNvSpPr>
          <p:nvPr>
            <p:ph type="dt" sz="quarter" idx="10"/>
          </p:nvPr>
        </p:nvSpPr>
        <p:spPr bwMode="auto">
          <a:noFill/>
          <a:ln>
            <a:miter lim="800000"/>
            <a:headEnd/>
            <a:tailEnd/>
          </a:ln>
        </p:spPr>
        <p:txBody>
          <a:bodyPr/>
          <a:lstStyle/>
          <a:p>
            <a:fld id="{13E6F807-FDD1-534A-BF6A-C1818B523F54}" type="datetime6">
              <a:rPr lang="en-AU" smtClean="0">
                <a:latin typeface="Calibri" pitchFamily="-83" charset="0"/>
                <a:ea typeface="Arial" pitchFamily="-83" charset="0"/>
                <a:cs typeface="Arial" pitchFamily="-83" charset="0"/>
              </a:rPr>
              <a:pPr/>
              <a:t>December 12</a:t>
            </a:fld>
            <a:endParaRPr lang="en-AU" smtClean="0">
              <a:latin typeface="Calibri" pitchFamily="-83" charset="0"/>
              <a:ea typeface="Arial" pitchFamily="-83" charset="0"/>
              <a:cs typeface="Arial" pitchFamily="-83" charset="0"/>
            </a:endParaRPr>
          </a:p>
        </p:txBody>
      </p:sp>
      <p:sp>
        <p:nvSpPr>
          <p:cNvPr id="32773" name="Footer Placeholder 4"/>
          <p:cNvSpPr>
            <a:spLocks noGrp="1"/>
          </p:cNvSpPr>
          <p:nvPr>
            <p:ph type="ftr" sz="quarter" idx="11"/>
          </p:nvPr>
        </p:nvSpPr>
        <p:spPr bwMode="auto">
          <a:noFill/>
          <a:ln>
            <a:miter lim="800000"/>
            <a:headEnd/>
            <a:tailEnd/>
          </a:ln>
        </p:spPr>
        <p:txBody>
          <a:bodyPr/>
          <a:lstStyle/>
          <a:p>
            <a:r>
              <a:rPr lang="en-AU" smtClean="0">
                <a:latin typeface="Calibri" pitchFamily="-83" charset="0"/>
                <a:ea typeface="Arial" pitchFamily="-83" charset="0"/>
                <a:cs typeface="Arial" pitchFamily="-83" charset="0"/>
              </a:rPr>
              <a:t>© Health Workforce Australia</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opic Overview Content Expert Template ver 2 April 10 20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Topic Overview Content Expert Template ver 2 April 10 2012</Template>
  <TotalTime>20</TotalTime>
  <Words>3504</Words>
  <Application>Microsoft Macintosh PowerPoint</Application>
  <PresentationFormat>On-screen Show (4:3)</PresentationFormat>
  <Paragraphs>240</Paragraphs>
  <Slides>14</Slides>
  <Notes>13</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Topic Overview Content Expert Template ver 2 April 10 2012</vt:lpstr>
      <vt:lpstr>Custom Design</vt:lpstr>
      <vt:lpstr>1_Custom Design</vt:lpstr>
      <vt:lpstr>Trauma Triage</vt:lpstr>
      <vt:lpstr>Introductions</vt:lpstr>
      <vt:lpstr>General Aims</vt:lpstr>
      <vt:lpstr>Ground Rules</vt:lpstr>
      <vt:lpstr>Head Injury</vt:lpstr>
      <vt:lpstr>Trauma: Head Injuries Learning Objectives</vt:lpstr>
      <vt:lpstr>Assessment of Head Injured Patients</vt:lpstr>
      <vt:lpstr>Investigation, Disposition and Further Care</vt:lpstr>
      <vt:lpstr>7 Non-Technical Team Tasks3</vt:lpstr>
      <vt:lpstr>Scenario</vt:lpstr>
      <vt:lpstr>Summary</vt:lpstr>
      <vt:lpstr>References</vt:lpstr>
      <vt:lpstr>Acknowledgments</vt:lpstr>
      <vt:lpstr>Disclaimer  Care has been taken to confirm the accuracy of the information presented and to describe generally accepted practices.  However the authors, editor and publisher are not responsible for errors or omissions or for any consequences from the application of the information in this presentation and make no warranty, express or implied, with respect to the contents of the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topic</dc:title>
  <dc:creator>Leonie Wtterson</dc:creator>
  <cp:lastModifiedBy>Stephanie O'Regan</cp:lastModifiedBy>
  <cp:revision>4</cp:revision>
  <dcterms:created xsi:type="dcterms:W3CDTF">2012-09-27T05:13:30Z</dcterms:created>
  <dcterms:modified xsi:type="dcterms:W3CDTF">2012-12-13T05:30:46Z</dcterms:modified>
</cp:coreProperties>
</file>