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omments/comment1.xml" ContentType="application/vnd.openxmlformats-officedocument.presentationml.comment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1"/>
    <p:sldMasterId id="2147483688" r:id="rId2"/>
    <p:sldMasterId id="2147483700" r:id="rId3"/>
  </p:sldMasterIdLst>
  <p:notesMasterIdLst>
    <p:notesMasterId r:id="rId37"/>
  </p:notesMasterIdLst>
  <p:handoutMasterIdLst>
    <p:handoutMasterId r:id="rId38"/>
  </p:handoutMasterIdLst>
  <p:sldIdLst>
    <p:sldId id="260" r:id="rId4"/>
    <p:sldId id="349" r:id="rId5"/>
    <p:sldId id="307" r:id="rId6"/>
    <p:sldId id="264" r:id="rId7"/>
    <p:sldId id="351" r:id="rId8"/>
    <p:sldId id="265" r:id="rId9"/>
    <p:sldId id="323" r:id="rId10"/>
    <p:sldId id="352" r:id="rId11"/>
    <p:sldId id="324" r:id="rId12"/>
    <p:sldId id="325" r:id="rId13"/>
    <p:sldId id="353" r:id="rId14"/>
    <p:sldId id="326" r:id="rId15"/>
    <p:sldId id="327" r:id="rId16"/>
    <p:sldId id="328" r:id="rId17"/>
    <p:sldId id="354" r:id="rId18"/>
    <p:sldId id="329" r:id="rId19"/>
    <p:sldId id="355" r:id="rId20"/>
    <p:sldId id="330" r:id="rId21"/>
    <p:sldId id="356" r:id="rId22"/>
    <p:sldId id="331" r:id="rId23"/>
    <p:sldId id="332" r:id="rId24"/>
    <p:sldId id="357" r:id="rId25"/>
    <p:sldId id="333" r:id="rId26"/>
    <p:sldId id="334" r:id="rId27"/>
    <p:sldId id="335" r:id="rId28"/>
    <p:sldId id="336" r:id="rId29"/>
    <p:sldId id="358" r:id="rId30"/>
    <p:sldId id="266" r:id="rId31"/>
    <p:sldId id="346" r:id="rId32"/>
    <p:sldId id="359" r:id="rId33"/>
    <p:sldId id="337" r:id="rId34"/>
    <p:sldId id="347" r:id="rId35"/>
    <p:sldId id="350" r:id="rId36"/>
  </p:sldIdLst>
  <p:sldSz cx="9144000" cy="6858000" type="screen4x3"/>
  <p:notesSz cx="6858000" cy="9144000"/>
  <p:custDataLst>
    <p:tags r:id="rId4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lare Richmond" initials="C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3F5E"/>
    <a:srgbClr val="F09246"/>
    <a:srgbClr val="FFFF00"/>
    <a:srgbClr val="009900"/>
    <a:srgbClr val="33CC33"/>
    <a:srgbClr val="00CC00"/>
    <a:srgbClr val="C86425"/>
    <a:srgbClr val="77B2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22" autoAdjust="0"/>
    <p:restoredTop sz="88952" autoAdjust="0"/>
  </p:normalViewPr>
  <p:slideViewPr>
    <p:cSldViewPr>
      <p:cViewPr>
        <p:scale>
          <a:sx n="82" d="100"/>
          <a:sy n="82" d="100"/>
        </p:scale>
        <p:origin x="-2312" y="-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9" Type="http://schemas.openxmlformats.org/officeDocument/2006/relationships/slide" Target="slides/slide6.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37" Type="http://schemas.openxmlformats.org/officeDocument/2006/relationships/notesMaster" Target="notesMasters/notesMaster1.xml"/><Relationship Id="rId38" Type="http://schemas.openxmlformats.org/officeDocument/2006/relationships/handoutMaster" Target="handoutMasters/handoutMaster1.xml"/><Relationship Id="rId39" Type="http://schemas.openxmlformats.org/officeDocument/2006/relationships/printerSettings" Target="printerSettings/printerSettings1.bin"/><Relationship Id="rId40" Type="http://schemas.openxmlformats.org/officeDocument/2006/relationships/tags" Target="tags/tag1.xml"/><Relationship Id="rId41" Type="http://schemas.openxmlformats.org/officeDocument/2006/relationships/commentAuthors" Target="commentAuthors.xml"/><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2-06-04T23:07:44.229"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D03352-2B13-43B2-99C6-D97C71244ED1}" type="datetime6">
              <a:rPr lang="en-AU" smtClean="0"/>
              <a:pPr/>
              <a:t>August 12</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AU" smtClean="0"/>
              <a:t>Copyright statement</a:t>
            </a:r>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F762712-518D-4591-A21A-4701C4BAB7D1}" type="slidenum">
              <a:rPr lang="en-AU" smtClean="0"/>
              <a:pPr/>
              <a:t>‹#›</a:t>
            </a:fld>
            <a:endParaRPr lang="en-AU"/>
          </a:p>
        </p:txBody>
      </p:sp>
    </p:spTree>
    <p:extLst>
      <p:ext uri="{BB962C8B-B14F-4D97-AF65-F5344CB8AC3E}">
        <p14:creationId xmlns:p14="http://schemas.microsoft.com/office/powerpoint/2010/main" val="370767588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415F6-8BB0-4673-901D-581A8796FCAD}" type="datetime6">
              <a:rPr lang="en-AU" smtClean="0"/>
              <a:pPr/>
              <a:t>August 12</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AU" smtClean="0"/>
              <a:t>Copyright statement</a:t>
            </a:r>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7E8E74-D84D-4F81-8EBF-E4440E5A0570}" type="slidenum">
              <a:rPr lang="en-AU" smtClean="0"/>
              <a:pPr/>
              <a:t>‹#›</a:t>
            </a:fld>
            <a:endParaRPr lang="en-AU"/>
          </a:p>
        </p:txBody>
      </p:sp>
    </p:spTree>
    <p:extLst>
      <p:ext uri="{BB962C8B-B14F-4D97-AF65-F5344CB8AC3E}">
        <p14:creationId xmlns:p14="http://schemas.microsoft.com/office/powerpoint/2010/main" val="264975726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Very quick</a:t>
            </a:r>
            <a:r>
              <a:rPr lang="en-AU" baseline="0" dirty="0" smtClean="0"/>
              <a:t> round the room to assess stage of professional development for each participant.  </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3</a:t>
            </a:fld>
            <a:endParaRPr lang="en-AU"/>
          </a:p>
        </p:txBody>
      </p:sp>
    </p:spTree>
    <p:extLst>
      <p:ext uri="{BB962C8B-B14F-4D97-AF65-F5344CB8AC3E}">
        <p14:creationId xmlns:p14="http://schemas.microsoft.com/office/powerpoint/2010/main" val="22164470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smtClean="0"/>
              <a:t>Note, however, that estimated chances of ischaemic problems based on risk factors is only part of the equation. The ashen, sweaty 44 year old with crushing chest pain has angina until proven otherwise </a:t>
            </a:r>
            <a:r>
              <a:rPr lang="en-AU" u="sng" smtClean="0"/>
              <a:t>regardless</a:t>
            </a:r>
            <a:r>
              <a:rPr lang="en-AU" smtClean="0"/>
              <a:t> of the absence of risk factors!</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31C33C7-7781-4A8B-90D5-F4522C8369B9}" type="slidenum">
              <a:rPr lang="en-AU"/>
              <a:pPr fontAlgn="base">
                <a:spcBef>
                  <a:spcPct val="0"/>
                </a:spcBef>
                <a:spcAft>
                  <a:spcPct val="0"/>
                </a:spcAft>
              </a:pPr>
              <a:t>14</a:t>
            </a:fld>
            <a:endParaRPr lang="en-A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AU" dirty="0" smtClean="0"/>
              <a:t>The examination focusses on:</a:t>
            </a:r>
          </a:p>
          <a:p>
            <a:pPr marL="228600" indent="-228600" fontAlgn="auto">
              <a:spcBef>
                <a:spcPts val="0"/>
              </a:spcBef>
              <a:spcAft>
                <a:spcPts val="0"/>
              </a:spcAft>
              <a:buFontTx/>
              <a:buAutoNum type="arabicPeriod"/>
              <a:defRPr/>
            </a:pPr>
            <a:r>
              <a:rPr lang="en-AU" dirty="0" smtClean="0"/>
              <a:t>Vital signs</a:t>
            </a:r>
          </a:p>
          <a:p>
            <a:pPr marL="228600" indent="-228600" fontAlgn="auto">
              <a:spcBef>
                <a:spcPts val="0"/>
              </a:spcBef>
              <a:spcAft>
                <a:spcPts val="0"/>
              </a:spcAft>
              <a:buFontTx/>
              <a:buAutoNum type="arabicPeriod"/>
              <a:defRPr/>
            </a:pPr>
            <a:r>
              <a:rPr lang="en-AU" dirty="0" smtClean="0"/>
              <a:t>Searching for signs of complications of IHD – like cardiogenic shock or pulmonary oedema</a:t>
            </a:r>
          </a:p>
          <a:p>
            <a:pPr marL="228600" indent="-228600" fontAlgn="auto">
              <a:spcBef>
                <a:spcPts val="0"/>
              </a:spcBef>
              <a:spcAft>
                <a:spcPts val="0"/>
              </a:spcAft>
              <a:buFontTx/>
              <a:buAutoNum type="arabicPeriod"/>
              <a:defRPr/>
            </a:pPr>
            <a:r>
              <a:rPr lang="en-AU" dirty="0" smtClean="0"/>
              <a:t>Looking for signs suggesting other diagnoses – like fever &amp;  bronchial breathing &amp; crackles suggesting pneumonia -  or absent breath sounds and hyper-resonance  </a:t>
            </a:r>
            <a:r>
              <a:rPr lang="en-AU" dirty="0" smtClean="0">
                <a:sym typeface="Wingdings" pitchFamily="2" charset="2"/>
              </a:rPr>
              <a:t> ?pneumothorax</a:t>
            </a:r>
            <a:endParaRPr lang="en-AU" dirty="0" smtClean="0"/>
          </a:p>
          <a:p>
            <a:pPr fontAlgn="auto">
              <a:spcBef>
                <a:spcPts val="0"/>
              </a:spcBef>
              <a:spcAft>
                <a:spcPts val="0"/>
              </a:spcAft>
              <a:defRPr/>
            </a:pPr>
            <a:endParaRPr lang="en-AU" dirty="0"/>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8A9D0C-78F1-4058-A8C6-CE6B84A17B8C}" type="slidenum">
              <a:rPr lang="en-AU"/>
              <a:pPr fontAlgn="base">
                <a:spcBef>
                  <a:spcPct val="0"/>
                </a:spcBef>
                <a:spcAft>
                  <a:spcPct val="0"/>
                </a:spcAft>
              </a:pPr>
              <a:t>16</a:t>
            </a:fld>
            <a:endParaRPr lang="en-A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smtClean="0"/>
              <a:t>The ECG is critical. Reading an ECG – looking for evidence of ST segment and/or T wave abnormalities that suggest (or confirm) IHD – will be covered in a separate session. For the moment note that it is the first &amp; most important test. It should be obtained &amp; interpreted (by someone who is good at reading ECGs) within 10 minutes of the patient’s arrival.</a:t>
            </a:r>
          </a:p>
          <a:p>
            <a:pPr>
              <a:spcBef>
                <a:spcPct val="0"/>
              </a:spcBef>
            </a:pPr>
            <a:endParaRPr lang="en-AU" smtClean="0"/>
          </a:p>
          <a:p>
            <a:pPr>
              <a:spcBef>
                <a:spcPct val="0"/>
              </a:spcBef>
            </a:pPr>
            <a:r>
              <a:rPr lang="en-AU" smtClean="0"/>
              <a:t>Injured, ischaemic heart muscle cells release a range of “biomarkers” – troponins, creatinine kinase and others. These can be detected in the blood and provide evidence or confirmation that myocardial ischaemia has occurred. These biomarkers take a while to rise to detectable levels so an initial test is usually followed by a serial test several hours later.</a:t>
            </a:r>
          </a:p>
          <a:p>
            <a:pPr>
              <a:spcBef>
                <a:spcPct val="0"/>
              </a:spcBef>
            </a:pPr>
            <a:endParaRPr lang="en-AU" smtClean="0"/>
          </a:p>
          <a:p>
            <a:pPr>
              <a:spcBef>
                <a:spcPct val="0"/>
              </a:spcBef>
            </a:pPr>
            <a:r>
              <a:rPr lang="en-AU" smtClean="0"/>
              <a:t>Other blood tests may be useful</a:t>
            </a:r>
          </a:p>
          <a:p>
            <a:pPr>
              <a:spcBef>
                <a:spcPct val="0"/>
              </a:spcBef>
            </a:pPr>
            <a:endParaRPr lang="en-AU" smtClean="0"/>
          </a:p>
          <a:p>
            <a:pPr>
              <a:spcBef>
                <a:spcPct val="0"/>
              </a:spcBef>
            </a:pPr>
            <a:r>
              <a:rPr lang="en-AU" smtClean="0"/>
              <a:t>A CXR is often obtained though it is not usually urgent</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0538E67-051A-42F7-8ECB-CDD65F928F28}" type="slidenum">
              <a:rPr lang="en-AU"/>
              <a:pPr fontAlgn="base">
                <a:spcBef>
                  <a:spcPct val="0"/>
                </a:spcBef>
                <a:spcAft>
                  <a:spcPct val="0"/>
                </a:spcAft>
              </a:pPr>
              <a:t>18</a:t>
            </a:fld>
            <a:endParaRPr lang="en-A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smtClean="0"/>
              <a:t>A key part of the assessment of cardiac chest pain is determining the level of risk – risk that the patient has IHD and may go on to have a STEMI, a bad angina syndrome or death. The patient with IHD can be anywhere on a spectrum from having a dangerous, fully-blown STEMI down to having mild and stable angina.</a:t>
            </a:r>
          </a:p>
          <a:p>
            <a:pPr>
              <a:spcBef>
                <a:spcPct val="0"/>
              </a:spcBef>
            </a:pPr>
            <a:endParaRPr lang="en-AU" smtClean="0"/>
          </a:p>
          <a:p>
            <a:pPr>
              <a:spcBef>
                <a:spcPct val="0"/>
              </a:spcBef>
            </a:pPr>
            <a:r>
              <a:rPr lang="en-AU" smtClean="0"/>
              <a:t>STEMIs need to be identified urgently (hence the ECG within 10 minutes) and less urgent parts of the spectrum need to be identified and stratified to direct treatment &amp; disposition</a:t>
            </a:r>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BE83E61-5268-4CEA-96CD-08E33BC65AEF}" type="slidenum">
              <a:rPr lang="en-AU"/>
              <a:pPr fontAlgn="base">
                <a:spcBef>
                  <a:spcPct val="0"/>
                </a:spcBef>
                <a:spcAft>
                  <a:spcPct val="0"/>
                </a:spcAft>
              </a:pPr>
              <a:t>20</a:t>
            </a:fld>
            <a:endParaRPr lang="en-A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smtClean="0"/>
              <a:t>The top of this slide demonstrates the spectrum of ACS from STEMI on the left to low risk ACS on the right.</a:t>
            </a:r>
          </a:p>
          <a:p>
            <a:pPr>
              <a:spcBef>
                <a:spcPct val="0"/>
              </a:spcBef>
            </a:pPr>
            <a:endParaRPr lang="en-AU" smtClean="0"/>
          </a:p>
          <a:p>
            <a:pPr>
              <a:spcBef>
                <a:spcPct val="0"/>
              </a:spcBef>
            </a:pPr>
            <a:r>
              <a:rPr lang="en-AU" smtClean="0"/>
              <a:t>A STEMI is what the public call a “heart attack” – with infarction of the ventricular wall. This is often caused by complete and sudden occlusion of a coronary artery. Usually there will be a solid “classic” history and typical ECG findings of ST segment elevation.</a:t>
            </a:r>
          </a:p>
          <a:p>
            <a:pPr>
              <a:spcBef>
                <a:spcPct val="0"/>
              </a:spcBef>
            </a:pPr>
            <a:endParaRPr lang="en-AU" smtClean="0"/>
          </a:p>
          <a:p>
            <a:pPr>
              <a:spcBef>
                <a:spcPct val="0"/>
              </a:spcBef>
            </a:pPr>
            <a:r>
              <a:rPr lang="en-AU" smtClean="0"/>
              <a:t>If there is no ST elevation the patient is likely somewhere on the “non-ST Elevation ACS” spectrum. At the high risk end of this continuum is NSTEMI with heart cell injury or death confirmed by a rise in biomarkers but without ST elevation. Pathologically, this might be caused, for example, by significant coronary artery blockage but with enough blood flow to limit the damage. There’s a blurred distinction between what we call NSTEMI and what we call “High risk ACS”.</a:t>
            </a:r>
          </a:p>
          <a:p>
            <a:pPr>
              <a:spcBef>
                <a:spcPct val="0"/>
              </a:spcBef>
            </a:pPr>
            <a:endParaRPr lang="en-AU" smtClean="0"/>
          </a:p>
          <a:p>
            <a:pPr>
              <a:spcBef>
                <a:spcPct val="0"/>
              </a:spcBef>
            </a:pPr>
            <a:r>
              <a:rPr lang="en-AU" smtClean="0"/>
              <a:t>At the low risk end there is typically a history of angina – but it isn’t too dramatic – e.g. the patient may have had angina on exertion for some weeks – it’s not getting rapidly worse and at rest they’re fine. This patient will need further work, but there’s no huge rush.</a:t>
            </a:r>
          </a:p>
          <a:p>
            <a:pPr>
              <a:spcBef>
                <a:spcPct val="0"/>
              </a:spcBef>
            </a:pPr>
            <a:endParaRPr lang="en-AU" smtClean="0"/>
          </a:p>
          <a:p>
            <a:pPr>
              <a:spcBef>
                <a:spcPct val="0"/>
              </a:spcBef>
            </a:pPr>
            <a:r>
              <a:rPr lang="en-AU" smtClean="0"/>
              <a:t>In between high &amp; low risk is the intermediate group. The history &amp; ECG aren’t clearly telling you that they are high risk (and therefore need to be jumped on) or low risk (and therefore you can relax a bit) – and these patients need further testing (e.g. a “provocative study”) to clarify their level of risk.</a:t>
            </a:r>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DAA87DF-D383-4849-BCA5-5A8B82FBF9E2}" type="slidenum">
              <a:rPr lang="en-AU"/>
              <a:pPr fontAlgn="base">
                <a:spcBef>
                  <a:spcPct val="0"/>
                </a:spcBef>
                <a:spcAft>
                  <a:spcPct val="0"/>
                </a:spcAft>
              </a:pPr>
              <a:t>21</a:t>
            </a:fld>
            <a:endParaRPr lang="en-A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AU" dirty="0" smtClean="0"/>
              <a:t>Regardless of which part of the spectrum the patient is on, the initial treatment is pretty similar for all.</a:t>
            </a:r>
          </a:p>
          <a:p>
            <a:pPr marL="171450" indent="-171450" fontAlgn="auto">
              <a:spcBef>
                <a:spcPts val="0"/>
              </a:spcBef>
              <a:spcAft>
                <a:spcPts val="0"/>
              </a:spcAft>
              <a:buFont typeface="Arial" pitchFamily="34" charset="0"/>
              <a:buChar char="•"/>
              <a:defRPr/>
            </a:pPr>
            <a:r>
              <a:rPr lang="en-AU" dirty="0" smtClean="0"/>
              <a:t>Oxygen. This has become a little controversial in recent times with some evidence that very high O2 levels can be, counter intuitively, harmful. If their O2 saturations are normal there is probably no need to give oxygen – but it should certainly be given if the O2 saturations are low, as per ARC guidelines.</a:t>
            </a:r>
          </a:p>
          <a:p>
            <a:pPr marL="171450" indent="-171450" fontAlgn="auto">
              <a:spcBef>
                <a:spcPts val="0"/>
              </a:spcBef>
              <a:spcAft>
                <a:spcPts val="0"/>
              </a:spcAft>
              <a:buFont typeface="Arial" pitchFamily="34" charset="0"/>
              <a:buChar char="•"/>
              <a:defRPr/>
            </a:pPr>
            <a:r>
              <a:rPr lang="en-AU" dirty="0" smtClean="0"/>
              <a:t>Aspirin is amazingly effective in all of the ACS – from STEMI thru to low risk ACS. If the patient is truly allergic to it (not just a bit of tummy upset) then </a:t>
            </a:r>
            <a:r>
              <a:rPr lang="en-AU" dirty="0" err="1" smtClean="0"/>
              <a:t>clopidogrel</a:t>
            </a:r>
            <a:r>
              <a:rPr lang="en-AU" dirty="0" smtClean="0"/>
              <a:t> can be used as an alternative</a:t>
            </a:r>
            <a:endParaRPr lang="en-AU" dirty="0"/>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0745FEA-C7B8-4DAC-8E68-5C0EC9ABF3D7}" type="slidenum">
              <a:rPr lang="en-AU"/>
              <a:pPr fontAlgn="base">
                <a:spcBef>
                  <a:spcPct val="0"/>
                </a:spcBef>
                <a:spcAft>
                  <a:spcPct val="0"/>
                </a:spcAft>
              </a:pPr>
              <a:t>23</a:t>
            </a:fld>
            <a:endParaRPr lang="en-A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dirty="0" smtClean="0"/>
              <a:t>After the initial treatment that everyone gets, the ongoing management depends on the type of ACS and the level of risk</a:t>
            </a:r>
          </a:p>
          <a:p>
            <a:pPr>
              <a:spcBef>
                <a:spcPct val="0"/>
              </a:spcBef>
            </a:pPr>
            <a:endParaRPr lang="en-AU" dirty="0" smtClean="0"/>
          </a:p>
          <a:p>
            <a:pPr>
              <a:spcBef>
                <a:spcPct val="0"/>
              </a:spcBef>
            </a:pPr>
            <a:r>
              <a:rPr lang="en-AU" dirty="0" smtClean="0"/>
              <a:t>STEMI – need aspirin +/- </a:t>
            </a:r>
            <a:r>
              <a:rPr lang="en-AU" dirty="0" err="1" smtClean="0"/>
              <a:t>clopidogrel</a:t>
            </a:r>
            <a:r>
              <a:rPr lang="en-AU" dirty="0" smtClean="0"/>
              <a:t> … and need anticoagulation with heparin (LMWH or UFH) … and need urgent opening of the blocked artery</a:t>
            </a:r>
          </a:p>
          <a:p>
            <a:pPr>
              <a:spcBef>
                <a:spcPct val="0"/>
              </a:spcBef>
            </a:pPr>
            <a:endParaRPr lang="en-AU" dirty="0" smtClean="0"/>
          </a:p>
          <a:p>
            <a:pPr>
              <a:spcBef>
                <a:spcPct val="0"/>
              </a:spcBef>
            </a:pPr>
            <a:r>
              <a:rPr lang="en-AU" dirty="0" smtClean="0"/>
              <a:t>Beta blockers are a little controversial – caution with dose/route – risk of </a:t>
            </a:r>
            <a:r>
              <a:rPr lang="en-AU" dirty="0" err="1" smtClean="0"/>
              <a:t>cardiogenic</a:t>
            </a:r>
            <a:r>
              <a:rPr lang="en-AU" dirty="0" smtClean="0"/>
              <a:t>/BP compromise,</a:t>
            </a:r>
            <a:r>
              <a:rPr lang="en-AU" baseline="0" dirty="0" smtClean="0"/>
              <a:t> there is little evidence for the value of routinely starting them in the emergency department</a:t>
            </a:r>
            <a:endParaRPr lang="en-AU" dirty="0" smtClean="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D3ED204-EB43-4527-83BC-CA1CF1D45F7C}" type="slidenum">
              <a:rPr lang="en-AU"/>
              <a:pPr fontAlgn="base">
                <a:spcBef>
                  <a:spcPct val="0"/>
                </a:spcBef>
                <a:spcAft>
                  <a:spcPct val="0"/>
                </a:spcAft>
              </a:pPr>
              <a:t>24</a:t>
            </a:fld>
            <a:endParaRPr lang="en-A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smtClean="0"/>
              <a:t>This slide demonstrates these treatment concepts again</a:t>
            </a:r>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2CD3A17-9A7C-4245-A878-83F4DC124E4A}" type="slidenum">
              <a:rPr lang="en-AU"/>
              <a:pPr fontAlgn="base">
                <a:spcBef>
                  <a:spcPct val="0"/>
                </a:spcBef>
                <a:spcAft>
                  <a:spcPct val="0"/>
                </a:spcAft>
              </a:pPr>
              <a:t>25</a:t>
            </a:fld>
            <a:endParaRPr lang="en-A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smtClean="0"/>
              <a:t>Reducing the patient’s pain is important – partially because it is one of our core jobs (!) and partially because relieving pain reduces some of the adrenergic stimulation and reduces the “work” of the heart.</a:t>
            </a:r>
          </a:p>
          <a:p>
            <a:pPr>
              <a:spcBef>
                <a:spcPct val="0"/>
              </a:spcBef>
            </a:pPr>
            <a:endParaRPr lang="en-AU" smtClean="0"/>
          </a:p>
          <a:p>
            <a:pPr>
              <a:spcBef>
                <a:spcPct val="0"/>
              </a:spcBef>
            </a:pPr>
            <a:r>
              <a:rPr lang="en-AU" smtClean="0"/>
              <a:t>Nitrates are frequently used – e.g. anginine under the tongue thru to IV infusions. They cause venodilation and reduce “work”. Caution with BP</a:t>
            </a:r>
          </a:p>
          <a:p>
            <a:pPr>
              <a:spcBef>
                <a:spcPct val="0"/>
              </a:spcBef>
            </a:pPr>
            <a:endParaRPr lang="en-AU" smtClean="0"/>
          </a:p>
          <a:p>
            <a:pPr>
              <a:spcBef>
                <a:spcPct val="0"/>
              </a:spcBef>
            </a:pPr>
            <a:r>
              <a:rPr lang="en-AU" smtClean="0"/>
              <a:t>Morphine is very valuable. If you use small titrated doses you don’t need to worry that you’ll “mask” the patient’s problem – it’s more important (and humane) to treat their pain</a:t>
            </a:r>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4F208D5-DFE2-406C-9E8C-A56BE72A91DC}" type="slidenum">
              <a:rPr lang="en-AU"/>
              <a:pPr fontAlgn="base">
                <a:spcBef>
                  <a:spcPct val="0"/>
                </a:spcBef>
                <a:spcAft>
                  <a:spcPct val="0"/>
                </a:spcAft>
              </a:pPr>
              <a:t>26</a:t>
            </a:fld>
            <a:endParaRPr lang="en-A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This is the</a:t>
            </a:r>
            <a:r>
              <a:rPr lang="en-AU" baseline="0" dirty="0" smtClean="0"/>
              <a:t> brief for the scenario.  Introduce the patient -  a generic photo can help set the scene.  A written history follows on the next slide.</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28</a:t>
            </a:fld>
            <a:endParaRPr lang="en-AU"/>
          </a:p>
        </p:txBody>
      </p:sp>
    </p:spTree>
    <p:extLst>
      <p:ext uri="{BB962C8B-B14F-4D97-AF65-F5344CB8AC3E}">
        <p14:creationId xmlns:p14="http://schemas.microsoft.com/office/powerpoint/2010/main" val="3191198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AU" dirty="0" smtClean="0"/>
              <a:t>Challenge</a:t>
            </a:r>
            <a:r>
              <a:rPr lang="en-AU" baseline="0" dirty="0" smtClean="0"/>
              <a:t> of video conferencing tips: don’t change your seat, speak up nice &amp; clearly</a:t>
            </a:r>
          </a:p>
          <a:p>
            <a:pPr marL="171450" indent="-171450">
              <a:buFont typeface="Arial" pitchFamily="34" charset="0"/>
              <a:buChar char="•"/>
            </a:pPr>
            <a:r>
              <a:rPr lang="en-AU" baseline="0" dirty="0" smtClean="0"/>
              <a:t>Details collected and de-identified for reporting purposes</a:t>
            </a:r>
          </a:p>
          <a:p>
            <a:pPr marL="171450" indent="-171450">
              <a:buFont typeface="Arial" pitchFamily="34" charset="0"/>
              <a:buChar char="•"/>
            </a:pPr>
            <a:r>
              <a:rPr lang="en-AU" baseline="0" dirty="0" smtClean="0"/>
              <a:t>Signed form, don't speak outside about how people performed as not necessarily indicative of real life, chance to try new things, don’t tell anyone about the scenarios as they used again on subsequent courses.</a:t>
            </a:r>
          </a:p>
          <a:p>
            <a:pPr marL="171450" indent="-171450">
              <a:buFont typeface="Arial" pitchFamily="34" charset="0"/>
              <a:buChar char="•"/>
            </a:pPr>
            <a:r>
              <a:rPr lang="en-AU" baseline="0" dirty="0" smtClean="0"/>
              <a:t>We try to use best evidence practice and strive to include as up-to-date material as possible.  Please do refer to your local policies, guidelines and protocols.</a:t>
            </a:r>
          </a:p>
          <a:p>
            <a:pPr marL="171450" indent="-171450">
              <a:buFont typeface="Arial" pitchFamily="34" charset="0"/>
              <a:buChar char="•"/>
            </a:pPr>
            <a:r>
              <a:rPr lang="en-AU" baseline="0" dirty="0" smtClean="0"/>
              <a:t>Debriefing is a chance to reflect upon what we did and how that translates to the workplace.  Please use this time to explore the complexities of performance and decision making.  Please contribute, we will all learn from each other’s experiences.  </a:t>
            </a:r>
          </a:p>
          <a:p>
            <a:pPr marL="171450" indent="-171450">
              <a:buFont typeface="Arial" pitchFamily="34" charset="0"/>
              <a:buChar char="•"/>
            </a:pPr>
            <a:r>
              <a:rPr lang="en-AU" baseline="0" dirty="0" smtClean="0"/>
              <a:t>Like most things in life, the more that you put in the more you will take away with you.  </a:t>
            </a:r>
          </a:p>
          <a:p>
            <a:pPr marL="171450" indent="-171450">
              <a:buFont typeface="Arial" pitchFamily="34" charset="0"/>
              <a:buChar char="•"/>
            </a:pPr>
            <a:r>
              <a:rPr lang="en-AU" baseline="0" dirty="0" smtClean="0"/>
              <a:t>It is an open forum where everyone’s ideas and thoughts are to be valued.</a:t>
            </a:r>
          </a:p>
          <a:p>
            <a:pPr marL="171450" indent="-171450">
              <a:buFont typeface="Arial" pitchFamily="34" charset="0"/>
              <a:buChar char="•"/>
            </a:pPr>
            <a:r>
              <a:rPr lang="en-AU" baseline="0" dirty="0" smtClean="0"/>
              <a:t>If you could please switch your phones off or to silent or vibrate for the duration of the course.</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4</a:t>
            </a:fld>
            <a:endParaRPr lang="en-AU"/>
          </a:p>
        </p:txBody>
      </p:sp>
    </p:spTree>
    <p:extLst>
      <p:ext uri="{BB962C8B-B14F-4D97-AF65-F5344CB8AC3E}">
        <p14:creationId xmlns:p14="http://schemas.microsoft.com/office/powerpoint/2010/main" val="15280507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This was the ECG that the team was presented with.</a:t>
            </a:r>
          </a:p>
          <a:p>
            <a:endParaRPr lang="en-GB" dirty="0" smtClean="0"/>
          </a:p>
          <a:p>
            <a:r>
              <a:rPr lang="en-GB" dirty="0" smtClean="0"/>
              <a:t>An</a:t>
            </a:r>
            <a:r>
              <a:rPr lang="en-GB" baseline="0" dirty="0" smtClean="0"/>
              <a:t> </a:t>
            </a:r>
            <a:r>
              <a:rPr lang="en-GB" baseline="0" dirty="0" err="1" smtClean="0"/>
              <a:t>anteroseptal</a:t>
            </a:r>
            <a:r>
              <a:rPr lang="en-GB" baseline="0" dirty="0" smtClean="0"/>
              <a:t> ST-elevation MI.</a:t>
            </a:r>
            <a:endParaRPr lang="en-GB"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29</a:t>
            </a:fld>
            <a:endParaRPr lang="en-AU"/>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baseline="0" dirty="0" smtClean="0"/>
              <a:t>Clinical</a:t>
            </a:r>
          </a:p>
          <a:p>
            <a:pPr>
              <a:buFont typeface="Arial"/>
              <a:buChar char="•"/>
            </a:pPr>
            <a:r>
              <a:rPr lang="en-AU" b="0" baseline="0" dirty="0" smtClean="0"/>
              <a:t>  Approach to the initial assessment of the patient with chest pain.  </a:t>
            </a:r>
          </a:p>
          <a:p>
            <a:pPr lvl="1">
              <a:buFont typeface="Arial"/>
              <a:buChar char="•"/>
            </a:pPr>
            <a:r>
              <a:rPr lang="en-AU" b="0" baseline="0" dirty="0" smtClean="0"/>
              <a:t>  This will include basic history taking which, along with clinical examination and investigations, will allow classification and risk stratification of these patients.</a:t>
            </a:r>
          </a:p>
          <a:p>
            <a:pPr lvl="0">
              <a:buFont typeface="Arial"/>
              <a:buChar char="•"/>
            </a:pPr>
            <a:r>
              <a:rPr lang="en-AU" b="0" baseline="0" dirty="0" smtClean="0"/>
              <a:t>  We will discuss which investigations are helpful in patients presenting with chest pain.  We will focus mainly on patients presenting with cardiac sounding chest pain or are at risk of cardiac injury.</a:t>
            </a:r>
          </a:p>
          <a:p>
            <a:pPr lvl="0">
              <a:buFont typeface="Arial"/>
              <a:buChar char="•"/>
            </a:pPr>
            <a:r>
              <a:rPr lang="en-AU" b="0" baseline="0" dirty="0" smtClean="0"/>
              <a:t>  We will also then discuss the initial management of cardiac origin chest pain.</a:t>
            </a:r>
          </a:p>
          <a:p>
            <a:pPr lvl="0">
              <a:buFont typeface="Arial"/>
              <a:buChar char="•"/>
            </a:pPr>
            <a:r>
              <a:rPr lang="en-AU" b="0" baseline="0" dirty="0" smtClean="0"/>
              <a:t>  Patients with serious causes for chest pain need to be assessed and managed quickly and effectively.  It is important to know which facilities are available in your hospital and how to access them.</a:t>
            </a:r>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30</a:t>
            </a:fld>
            <a:endParaRPr lang="en-AU"/>
          </a:p>
        </p:txBody>
      </p:sp>
    </p:spTree>
    <p:extLst>
      <p:ext uri="{BB962C8B-B14F-4D97-AF65-F5344CB8AC3E}">
        <p14:creationId xmlns:p14="http://schemas.microsoft.com/office/powerpoint/2010/main" val="32576401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32</a:t>
            </a:fld>
            <a:endParaRPr lang="en-AU"/>
          </a:p>
        </p:txBody>
      </p:sp>
    </p:spTree>
    <p:extLst>
      <p:ext uri="{BB962C8B-B14F-4D97-AF65-F5344CB8AC3E}">
        <p14:creationId xmlns:p14="http://schemas.microsoft.com/office/powerpoint/2010/main" val="2845519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AU" dirty="0" smtClean="0"/>
              <a:t>This session,</a:t>
            </a:r>
            <a:r>
              <a:rPr lang="en-AU" baseline="0" dirty="0" smtClean="0"/>
              <a:t> and package as a whole, involves l</a:t>
            </a:r>
            <a:r>
              <a:rPr lang="en-AU" dirty="0" smtClean="0"/>
              <a:t>earning together.  Learning with the teams that you work with helps that</a:t>
            </a:r>
            <a:r>
              <a:rPr lang="en-AU" baseline="0" dirty="0" smtClean="0"/>
              <a:t> team to function more efficiently and effectively.  It allows you</a:t>
            </a:r>
            <a:r>
              <a:rPr lang="en-AU" dirty="0" smtClean="0"/>
              <a:t> to learn from each other,</a:t>
            </a:r>
            <a:r>
              <a:rPr lang="en-AU" baseline="0" dirty="0" smtClean="0"/>
              <a:t> explore different perspectives and to understand the importance of all members of the team.</a:t>
            </a:r>
          </a:p>
          <a:p>
            <a:pPr marL="171450" indent="-171450">
              <a:buFont typeface="Arial" pitchFamily="34" charset="0"/>
              <a:buChar char="•"/>
            </a:pPr>
            <a:r>
              <a:rPr lang="en-AU" baseline="0" dirty="0" smtClean="0"/>
              <a:t>We are targeting higher level learning – applied skills and performance in contextualised events.  This is through team discussion and also through working through simulated scenarios as a team.  It also allows you to put into practice knowledge attained from </a:t>
            </a:r>
            <a:r>
              <a:rPr lang="en-AU" baseline="0" smtClean="0"/>
              <a:t>the eLearning </a:t>
            </a:r>
            <a:r>
              <a:rPr lang="en-AU" baseline="0" dirty="0" smtClean="0"/>
              <a:t>and other solo learning environments.</a:t>
            </a:r>
          </a:p>
          <a:p>
            <a:pPr marL="171450" indent="-171450">
              <a:buFont typeface="Arial" pitchFamily="34" charset="0"/>
              <a:buChar char="•"/>
            </a:pPr>
            <a:r>
              <a:rPr lang="en-AU" baseline="0" dirty="0" smtClean="0"/>
              <a:t>To review and reflect upon our own practice and current best practice standards.  During our feedback sessions we will facilitate this but we would also encourage you to reflect on your practice and experience after these sessions.</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dirty="0"/>
          </a:p>
        </p:txBody>
      </p:sp>
      <p:sp>
        <p:nvSpPr>
          <p:cNvPr id="5" name="Footer Placeholder 4"/>
          <p:cNvSpPr>
            <a:spLocks noGrp="1"/>
          </p:cNvSpPr>
          <p:nvPr>
            <p:ph type="ftr" sz="quarter" idx="11"/>
          </p:nvPr>
        </p:nvSpPr>
        <p:spPr/>
        <p:txBody>
          <a:bodyPr/>
          <a:lstStyle/>
          <a:p>
            <a:r>
              <a:rPr lang="en-AU" dirty="0" smtClean="0"/>
              <a:t>Copyright statement</a:t>
            </a:r>
            <a:endParaRPr lang="en-AU" dirty="0"/>
          </a:p>
        </p:txBody>
      </p:sp>
      <p:sp>
        <p:nvSpPr>
          <p:cNvPr id="6" name="Slide Number Placeholder 5"/>
          <p:cNvSpPr>
            <a:spLocks noGrp="1"/>
          </p:cNvSpPr>
          <p:nvPr>
            <p:ph type="sldNum" sz="quarter" idx="12"/>
          </p:nvPr>
        </p:nvSpPr>
        <p:spPr/>
        <p:txBody>
          <a:bodyPr/>
          <a:lstStyle/>
          <a:p>
            <a:fld id="{B77E8E74-D84D-4F81-8EBF-E4440E5A0570}" type="slidenum">
              <a:rPr lang="en-AU" smtClean="0"/>
              <a:pPr/>
              <a:t>5</a:t>
            </a:fld>
            <a:endParaRPr lang="en-AU" dirty="0"/>
          </a:p>
        </p:txBody>
      </p:sp>
    </p:spTree>
    <p:extLst>
      <p:ext uri="{BB962C8B-B14F-4D97-AF65-F5344CB8AC3E}">
        <p14:creationId xmlns:p14="http://schemas.microsoft.com/office/powerpoint/2010/main" val="4186374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baseline="0" dirty="0" smtClean="0"/>
              <a:t>Clinical</a:t>
            </a:r>
          </a:p>
          <a:p>
            <a:pPr>
              <a:buFont typeface="Arial"/>
              <a:buChar char="•"/>
            </a:pPr>
            <a:r>
              <a:rPr lang="en-AU" b="0" baseline="0" dirty="0" smtClean="0"/>
              <a:t>  Approach to the initial assessment of the patient with chest pain.  </a:t>
            </a:r>
          </a:p>
          <a:p>
            <a:pPr lvl="1">
              <a:buFont typeface="Arial"/>
              <a:buChar char="•"/>
            </a:pPr>
            <a:r>
              <a:rPr lang="en-AU" b="0" baseline="0" dirty="0" smtClean="0"/>
              <a:t>  This will include basic history taking which, along with clinical examination and investigations, will allow classification and risk stratification of these patients.</a:t>
            </a:r>
          </a:p>
          <a:p>
            <a:pPr lvl="0">
              <a:buFont typeface="Arial"/>
              <a:buChar char="•"/>
            </a:pPr>
            <a:r>
              <a:rPr lang="en-AU" b="0" baseline="0" dirty="0" smtClean="0"/>
              <a:t>  We will discuss which investigations are helpful in patients presenting with chest pain.  We will focus mainly on patients presenting with cardiac sounding chest pain or are at risk of cardiac injury.</a:t>
            </a:r>
          </a:p>
          <a:p>
            <a:pPr lvl="0">
              <a:buFont typeface="Arial"/>
              <a:buChar char="•"/>
            </a:pPr>
            <a:r>
              <a:rPr lang="en-AU" b="0" baseline="0" dirty="0" smtClean="0"/>
              <a:t>  We will also then discuss the initial management of cardiac origin chest pain.</a:t>
            </a:r>
          </a:p>
          <a:p>
            <a:pPr lvl="0">
              <a:buFont typeface="Arial"/>
              <a:buChar char="•"/>
            </a:pPr>
            <a:r>
              <a:rPr lang="en-AU" b="0" baseline="0" dirty="0" smtClean="0"/>
              <a:t>  Patients with serious causes for chest pain need to be assessed and managed quickly and effectively.  It is important to know which facilities are available in your hospital and how to access them.</a:t>
            </a:r>
          </a:p>
        </p:txBody>
      </p:sp>
      <p:sp>
        <p:nvSpPr>
          <p:cNvPr id="4" name="Date Placeholder 3"/>
          <p:cNvSpPr>
            <a:spLocks noGrp="1"/>
          </p:cNvSpPr>
          <p:nvPr>
            <p:ph type="dt" idx="10"/>
          </p:nvPr>
        </p:nvSpPr>
        <p:spPr/>
        <p:txBody>
          <a:bodyPr/>
          <a:lstStyle/>
          <a:p>
            <a:fld id="{F05415F6-8BB0-4673-901D-581A8796FCAD}"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6</a:t>
            </a:fld>
            <a:endParaRPr lang="en-AU"/>
          </a:p>
        </p:txBody>
      </p:sp>
    </p:spTree>
    <p:extLst>
      <p:ext uri="{BB962C8B-B14F-4D97-AF65-F5344CB8AC3E}">
        <p14:creationId xmlns:p14="http://schemas.microsoft.com/office/powerpoint/2010/main" val="32576401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smtClean="0"/>
              <a:t>This is an introduction to the initial assessment and management of cardiac chest pain. The target audience is medical &amp; nursing students</a:t>
            </a:r>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246C4BE-66FA-47E3-A3F2-1B3BE28F3A53}" type="slidenum">
              <a:rPr lang="en-AU"/>
              <a:pPr fontAlgn="base">
                <a:spcBef>
                  <a:spcPct val="0"/>
                </a:spcBef>
                <a:spcAft>
                  <a:spcPct val="0"/>
                </a:spcAft>
              </a:pPr>
              <a:t>7</a:t>
            </a:fld>
            <a:endParaRPr lang="en-A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AU" dirty="0" smtClean="0"/>
              <a:t>This lecture will provide an introduction to several key areas:</a:t>
            </a:r>
          </a:p>
          <a:p>
            <a:pPr marL="228600" indent="-228600" fontAlgn="auto">
              <a:spcBef>
                <a:spcPts val="0"/>
              </a:spcBef>
              <a:spcAft>
                <a:spcPts val="0"/>
              </a:spcAft>
              <a:buFontTx/>
              <a:buAutoNum type="arabicPeriod"/>
              <a:defRPr/>
            </a:pPr>
            <a:r>
              <a:rPr lang="en-AU" dirty="0" smtClean="0"/>
              <a:t>The assessment of chest pain – that is, the critical aspects of history, examination &amp; investigation</a:t>
            </a:r>
          </a:p>
          <a:p>
            <a:pPr marL="228600" indent="-228600" fontAlgn="auto">
              <a:spcBef>
                <a:spcPts val="0"/>
              </a:spcBef>
              <a:spcAft>
                <a:spcPts val="0"/>
              </a:spcAft>
              <a:buFontTx/>
              <a:buAutoNum type="arabicPeriod"/>
              <a:defRPr/>
            </a:pPr>
            <a:r>
              <a:rPr lang="en-AU" dirty="0" smtClean="0"/>
              <a:t>The importance of risk stratification – that is, classifying the level of risk of further problems (including AMI &amp; death) based on your assessment</a:t>
            </a:r>
          </a:p>
          <a:p>
            <a:pPr marL="228600" indent="-228600" fontAlgn="auto">
              <a:spcBef>
                <a:spcPts val="0"/>
              </a:spcBef>
              <a:spcAft>
                <a:spcPts val="0"/>
              </a:spcAft>
              <a:buFontTx/>
              <a:buAutoNum type="arabicPeriod"/>
              <a:defRPr/>
            </a:pPr>
            <a:r>
              <a:rPr lang="en-AU" dirty="0" smtClean="0"/>
              <a:t>An overview of key points in the treatment of cardiac pain</a:t>
            </a:r>
          </a:p>
          <a:p>
            <a:pPr marL="228600" indent="-228600" fontAlgn="auto">
              <a:spcBef>
                <a:spcPts val="0"/>
              </a:spcBef>
              <a:spcAft>
                <a:spcPts val="0"/>
              </a:spcAft>
              <a:buFontTx/>
              <a:buAutoNum type="arabicPeriod"/>
              <a:defRPr/>
            </a:pPr>
            <a:r>
              <a:rPr lang="en-AU" dirty="0" smtClean="0"/>
              <a:t>A few points on pain management</a:t>
            </a:r>
            <a:endParaRPr lang="en-AU" dirty="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D45155F-6082-4BB5-962D-CDF027352FFA}" type="slidenum">
              <a:rPr lang="en-AU"/>
              <a:pPr fontAlgn="base">
                <a:spcBef>
                  <a:spcPct val="0"/>
                </a:spcBef>
                <a:spcAft>
                  <a:spcPct val="0"/>
                </a:spcAft>
              </a:pPr>
              <a:t>9</a:t>
            </a:fld>
            <a:endParaRPr lang="en-A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dirty="0" smtClean="0"/>
              <a:t>The complete assessment of any condition involves these three components.</a:t>
            </a:r>
          </a:p>
          <a:p>
            <a:pPr>
              <a:spcBef>
                <a:spcPct val="0"/>
              </a:spcBef>
            </a:pPr>
            <a:endParaRPr lang="en-AU" smtClean="0"/>
          </a:p>
          <a:p>
            <a:pPr>
              <a:spcBef>
                <a:spcPct val="0"/>
              </a:spcBef>
            </a:pPr>
            <a:endParaRPr lang="en-AU"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D9111F3-0E5D-4DB0-9F3E-CA025C32E885}" type="slidenum">
              <a:rPr lang="en-AU"/>
              <a:pPr fontAlgn="base">
                <a:spcBef>
                  <a:spcPct val="0"/>
                </a:spcBef>
                <a:spcAft>
                  <a:spcPct val="0"/>
                </a:spcAft>
              </a:pPr>
              <a:t>10</a:t>
            </a:fld>
            <a:endParaRPr lang="en-A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dirty="0" smtClean="0"/>
              <a:t>The history is extremely important. There are many causes of chest pain - the classical description of </a:t>
            </a:r>
            <a:r>
              <a:rPr lang="en-AU" u="sng" dirty="0" smtClean="0"/>
              <a:t>cardiac</a:t>
            </a:r>
            <a:r>
              <a:rPr lang="en-AU" dirty="0" smtClean="0"/>
              <a:t> pain is described here. Note you should avoid asking leading questions like “is it heavy?”</a:t>
            </a:r>
          </a:p>
          <a:p>
            <a:pPr>
              <a:spcBef>
                <a:spcPct val="0"/>
              </a:spcBef>
            </a:pPr>
            <a:r>
              <a:rPr lang="en-AU" dirty="0" smtClean="0"/>
              <a:t>Some features of the history point </a:t>
            </a:r>
            <a:r>
              <a:rPr lang="en-AU" u="sng" dirty="0" smtClean="0"/>
              <a:t>away</a:t>
            </a:r>
            <a:r>
              <a:rPr lang="en-AU" dirty="0" smtClean="0"/>
              <a:t> from the likelihood that it is cardiac – but one should always be wary because atypical presentations are common and it is best to err on the side of caution</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CD378E3-CE92-4C35-BA67-24F08D13DB09}" type="slidenum">
              <a:rPr lang="en-AU"/>
              <a:pPr fontAlgn="base">
                <a:spcBef>
                  <a:spcPct val="0"/>
                </a:spcBef>
                <a:spcAft>
                  <a:spcPct val="0"/>
                </a:spcAft>
              </a:pPr>
              <a:t>12</a:t>
            </a:fld>
            <a:endParaRPr lang="en-A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AU" smtClean="0"/>
              <a:t>The most significant risk factor for the patient in front of you is the presence of pre-existing heart disease: e.g. have they had angina or a heart attack previously?</a:t>
            </a:r>
          </a:p>
          <a:p>
            <a:pPr>
              <a:spcBef>
                <a:spcPct val="0"/>
              </a:spcBef>
            </a:pPr>
            <a:r>
              <a:rPr lang="en-AU" smtClean="0"/>
              <a:t>Always ask about medications and allergies – they may give you clues as to past/intercurrent problems and may impact on your treatment options.</a:t>
            </a:r>
          </a:p>
          <a:p>
            <a:pPr>
              <a:spcBef>
                <a:spcPct val="0"/>
              </a:spcBef>
            </a:pPr>
            <a:endParaRPr lang="en-AU" smtClean="0"/>
          </a:p>
          <a:p>
            <a:pPr>
              <a:spcBef>
                <a:spcPct val="0"/>
              </a:spcBef>
            </a:pPr>
            <a:r>
              <a:rPr lang="en-AU" smtClean="0"/>
              <a:t>The presence of cardiovascular risk features like smoking or family history are important. Several scoring systems exist – for example, the TIMI score assigns points for various risk factors and provides a percentage estimate of risk that the patient has unstable angina or will develop NSTEMI</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219F75-D9DD-41E7-97AA-3BB0F927EDD2}" type="slidenum">
              <a:rPr lang="en-AU"/>
              <a:pPr fontAlgn="base">
                <a:spcBef>
                  <a:spcPct val="0"/>
                </a:spcBef>
                <a:spcAft>
                  <a:spcPct val="0"/>
                </a:spcAft>
              </a:pPr>
              <a:t>13</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Tree>
    <p:extLst>
      <p:ext uri="{BB962C8B-B14F-4D97-AF65-F5344CB8AC3E}">
        <p14:creationId xmlns:p14="http://schemas.microsoft.com/office/powerpoint/2010/main" val="80112751"/>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lvl1pPr>
              <a:defRPr/>
            </a:lvl1pPr>
          </a:lstStyle>
          <a:p>
            <a:pPr>
              <a:defRPr/>
            </a:pPr>
            <a:fld id="{B4A25149-ED57-4800-9CA1-B5C4960CEB79}" type="datetimeFigureOut">
              <a:rPr lang="en-AU"/>
              <a:pPr>
                <a:defRPr/>
              </a:pPr>
              <a:t>14/08/12</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8059776-1D38-4172-9E76-C4A209C628D6}" type="slidenum">
              <a:rPr lang="en-AU"/>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636912"/>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685800" y="4221088"/>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4EC5D065-0F91-4BAD-B3B1-D456AFDC8FD8}"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
        <p:nvSpPr>
          <p:cNvPr id="6" name="Slide Number Placeholder 5"/>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40796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Title 6"/>
          <p:cNvSpPr>
            <a:spLocks noGrp="1"/>
          </p:cNvSpPr>
          <p:nvPr>
            <p:ph type="title"/>
          </p:nvPr>
        </p:nvSpPr>
        <p:spPr/>
        <p:txBody>
          <a:bodyPr/>
          <a:lstStyle/>
          <a:p>
            <a:r>
              <a:rPr lang="en-US" smtClean="0"/>
              <a:t>Click to edit Master title style</a:t>
            </a:r>
            <a:endParaRPr lang="en-AU"/>
          </a:p>
        </p:txBody>
      </p:sp>
      <p:sp>
        <p:nvSpPr>
          <p:cNvPr id="4" name="Date Placeholder 3"/>
          <p:cNvSpPr>
            <a:spLocks noGrp="1"/>
          </p:cNvSpPr>
          <p:nvPr>
            <p:ph type="dt" sz="half" idx="10"/>
          </p:nvPr>
        </p:nvSpPr>
        <p:spPr>
          <a:xfrm>
            <a:off x="107503" y="6453336"/>
            <a:ext cx="1166815" cy="266497"/>
          </a:xfrm>
          <a:prstGeom prst="rect">
            <a:avLst/>
          </a:prstGeom>
        </p:spPr>
        <p:txBody>
          <a:bodyPr/>
          <a:lstStyle>
            <a:lvl1pPr>
              <a:defRPr>
                <a:solidFill>
                  <a:schemeClr val="bg1"/>
                </a:solidFill>
              </a:defRPr>
            </a:lvl1pPr>
          </a:lstStyle>
          <a:p>
            <a:fld id="{62DF0806-2E1C-4497-BB6A-6D84A76AE411}" type="datetime6">
              <a:rPr lang="en-AU" smtClean="0"/>
              <a:pPr/>
              <a:t>August 12</a:t>
            </a:fld>
            <a:endParaRPr lang="en-AU"/>
          </a:p>
        </p:txBody>
      </p:sp>
      <p:sp>
        <p:nvSpPr>
          <p:cNvPr id="5" name="Footer Placeholder 4"/>
          <p:cNvSpPr>
            <a:spLocks noGrp="1"/>
          </p:cNvSpPr>
          <p:nvPr>
            <p:ph type="ftr" sz="quarter" idx="11"/>
          </p:nvPr>
        </p:nvSpPr>
        <p:spPr>
          <a:xfrm>
            <a:off x="7149008" y="6499267"/>
            <a:ext cx="1671464" cy="182562"/>
          </a:xfrm>
          <a:prstGeom prst="rect">
            <a:avLst/>
          </a:prstGeom>
        </p:spPr>
        <p:txBody>
          <a:bodyPr/>
          <a:lstStyle>
            <a:lvl1pPr>
              <a:defRPr>
                <a:solidFill>
                  <a:schemeClr val="bg1"/>
                </a:solidFill>
              </a:defRPr>
            </a:lvl1pPr>
          </a:lstStyle>
          <a:p>
            <a:r>
              <a:rPr lang="en-AU" smtClean="0"/>
              <a:t>© Health Workforce Australia</a:t>
            </a:r>
            <a:endParaRPr lang="en-AU" dirty="0"/>
          </a:p>
        </p:txBody>
      </p:sp>
    </p:spTree>
    <p:extLst>
      <p:ext uri="{BB962C8B-B14F-4D97-AF65-F5344CB8AC3E}">
        <p14:creationId xmlns:p14="http://schemas.microsoft.com/office/powerpoint/2010/main" val="2467194581"/>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
        <p:nvSpPr>
          <p:cNvPr id="6" name="Slide Number Placeholder 5"/>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10281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695BF4E5-C390-4BBE-BD5D-6CD5BF21D763}" type="datetime6">
              <a:rPr lang="en-AU" smtClean="0"/>
              <a:pPr/>
              <a:t>August 12</a:t>
            </a:fld>
            <a:endParaRPr lang="en-AU"/>
          </a:p>
        </p:txBody>
      </p:sp>
      <p:sp>
        <p:nvSpPr>
          <p:cNvPr id="6" name="Footer Placeholder 5"/>
          <p:cNvSpPr>
            <a:spLocks noGrp="1"/>
          </p:cNvSpPr>
          <p:nvPr>
            <p:ph type="ftr" sz="quarter" idx="11"/>
          </p:nvPr>
        </p:nvSpPr>
        <p:spPr/>
        <p:txBody>
          <a:bodyPr/>
          <a:lstStyle/>
          <a:p>
            <a:r>
              <a:rPr lang="en-AU" smtClean="0"/>
              <a:t>© Health Workforce Australia</a:t>
            </a:r>
            <a:endParaRPr lang="en-AU"/>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363402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23E79B29-96FA-4BC6-A6BD-8A30761AF43A}" type="datetime6">
              <a:rPr lang="en-AU" smtClean="0"/>
              <a:pPr/>
              <a:t>August 12</a:t>
            </a:fld>
            <a:endParaRPr lang="en-AU"/>
          </a:p>
        </p:txBody>
      </p:sp>
      <p:sp>
        <p:nvSpPr>
          <p:cNvPr id="8" name="Footer Placeholder 7"/>
          <p:cNvSpPr>
            <a:spLocks noGrp="1"/>
          </p:cNvSpPr>
          <p:nvPr>
            <p:ph type="ftr" sz="quarter" idx="11"/>
          </p:nvPr>
        </p:nvSpPr>
        <p:spPr/>
        <p:txBody>
          <a:bodyPr/>
          <a:lstStyle/>
          <a:p>
            <a:r>
              <a:rPr lang="en-AU" smtClean="0"/>
              <a:t>© Health Workforce Australia</a:t>
            </a:r>
            <a:endParaRPr lang="en-AU"/>
          </a:p>
        </p:txBody>
      </p:sp>
      <p:sp>
        <p:nvSpPr>
          <p:cNvPr id="9" name="Slide Number Placeholder 8"/>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1269103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7F3CEC9F-E64B-40C4-A6C4-633C98CE1BBD}" type="datetime6">
              <a:rPr lang="en-AU" smtClean="0"/>
              <a:pPr/>
              <a:t>August 12</a:t>
            </a:fld>
            <a:endParaRPr lang="en-AU"/>
          </a:p>
        </p:txBody>
      </p:sp>
      <p:sp>
        <p:nvSpPr>
          <p:cNvPr id="4" name="Footer Placeholder 3"/>
          <p:cNvSpPr>
            <a:spLocks noGrp="1"/>
          </p:cNvSpPr>
          <p:nvPr>
            <p:ph type="ftr" sz="quarter" idx="11"/>
          </p:nvPr>
        </p:nvSpPr>
        <p:spPr/>
        <p:txBody>
          <a:bodyPr/>
          <a:lstStyle/>
          <a:p>
            <a:r>
              <a:rPr lang="en-AU" smtClean="0"/>
              <a:t>© Health Workforce Australia</a:t>
            </a:r>
            <a:endParaRPr lang="en-AU"/>
          </a:p>
        </p:txBody>
      </p:sp>
      <p:sp>
        <p:nvSpPr>
          <p:cNvPr id="5" name="Slide Number Placeholder 4"/>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3262837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C01A85-D22F-4771-867E-C58BF9F08D1A}" type="datetime6">
              <a:rPr lang="en-AU" smtClean="0"/>
              <a:pPr/>
              <a:t>August 12</a:t>
            </a:fld>
            <a:endParaRPr lang="en-AU"/>
          </a:p>
        </p:txBody>
      </p:sp>
      <p:sp>
        <p:nvSpPr>
          <p:cNvPr id="3" name="Footer Placeholder 2"/>
          <p:cNvSpPr>
            <a:spLocks noGrp="1"/>
          </p:cNvSpPr>
          <p:nvPr>
            <p:ph type="ftr" sz="quarter" idx="11"/>
          </p:nvPr>
        </p:nvSpPr>
        <p:spPr/>
        <p:txBody>
          <a:bodyPr/>
          <a:lstStyle/>
          <a:p>
            <a:r>
              <a:rPr lang="en-AU" smtClean="0"/>
              <a:t>© Health Workforce Australia</a:t>
            </a:r>
            <a:endParaRPr lang="en-AU"/>
          </a:p>
        </p:txBody>
      </p:sp>
      <p:sp>
        <p:nvSpPr>
          <p:cNvPr id="4" name="Slide Number Placeholder 3"/>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349014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525344"/>
            <a:ext cx="730424" cy="268139"/>
          </a:xfrm>
        </p:spPr>
        <p:txBody>
          <a:bodyPr/>
          <a:lstStyle/>
          <a:p>
            <a:fld id="{2B0E54AF-5549-48CA-ACA5-FF5735C66C8D}" type="datetime6">
              <a:rPr lang="en-AU" smtClean="0"/>
              <a:pPr/>
              <a:t>August 12</a:t>
            </a:fld>
            <a:endParaRPr lang="en-AU"/>
          </a:p>
        </p:txBody>
      </p:sp>
      <p:sp>
        <p:nvSpPr>
          <p:cNvPr id="6" name="Footer Placeholder 5"/>
          <p:cNvSpPr>
            <a:spLocks noGrp="1"/>
          </p:cNvSpPr>
          <p:nvPr>
            <p:ph type="ftr" sz="quarter" idx="11"/>
          </p:nvPr>
        </p:nvSpPr>
        <p:spPr>
          <a:xfrm>
            <a:off x="6804248" y="6453336"/>
            <a:ext cx="1959496" cy="365125"/>
          </a:xfrm>
        </p:spPr>
        <p:txBody>
          <a:bodyPr/>
          <a:lstStyle/>
          <a:p>
            <a:r>
              <a:rPr lang="en-AU" smtClean="0"/>
              <a:t>© Health Workforce Australia</a:t>
            </a:r>
            <a:endParaRPr lang="en-AU" dirty="0"/>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264970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CF9FB2-7F90-46C2-8A27-DE0372FA1A37}" type="datetime6">
              <a:rPr lang="en-AU" smtClean="0"/>
              <a:pPr/>
              <a:t>August 12</a:t>
            </a:fld>
            <a:endParaRPr lang="en-AU"/>
          </a:p>
        </p:txBody>
      </p:sp>
      <p:sp>
        <p:nvSpPr>
          <p:cNvPr id="6" name="Footer Placeholder 5"/>
          <p:cNvSpPr>
            <a:spLocks noGrp="1"/>
          </p:cNvSpPr>
          <p:nvPr>
            <p:ph type="ftr" sz="quarter" idx="11"/>
          </p:nvPr>
        </p:nvSpPr>
        <p:spPr/>
        <p:txBody>
          <a:bodyPr/>
          <a:lstStyle/>
          <a:p>
            <a:r>
              <a:rPr lang="en-AU" smtClean="0"/>
              <a:t>© Health Workforce Australia</a:t>
            </a:r>
            <a:endParaRPr lang="en-AU"/>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33739731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jpeg"/><Relationship Id="rId6" Type="http://schemas.openxmlformats.org/officeDocument/2006/relationships/image" Target="../media/image4.jpeg"/><Relationship Id="rId7" Type="http://schemas.openxmlformats.org/officeDocument/2006/relationships/image" Target="../media/image5.png"/><Relationship Id="rId8" Type="http://schemas.openxmlformats.org/officeDocument/2006/relationships/image" Target="../media/image6.png"/><Relationship Id="rId9" Type="http://schemas.openxmlformats.org/officeDocument/2006/relationships/image" Target="../media/image7.png"/><Relationship Id="rId10"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4" Type="http://schemas.openxmlformats.org/officeDocument/2006/relationships/slideLayout" Target="../slideLayouts/slideLayout5.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 Id="rId9" Type="http://schemas.openxmlformats.org/officeDocument/2006/relationships/slideLayout" Target="../slideLayouts/slideLayout10.xml"/><Relationship Id="rId10" Type="http://schemas.openxmlformats.org/officeDocument/2006/relationships/theme" Target="../theme/theme2.xml"/><Relationship Id="rId11"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theme" Target="../theme/theme3.xml"/><Relationship Id="rId3"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dirty="0"/>
          </a:p>
        </p:txBody>
      </p:sp>
      <p:grpSp>
        <p:nvGrpSpPr>
          <p:cNvPr id="7" name="Group 6"/>
          <p:cNvGrpSpPr/>
          <p:nvPr/>
        </p:nvGrpSpPr>
        <p:grpSpPr>
          <a:xfrm>
            <a:off x="0" y="-180712"/>
            <a:ext cx="9144000" cy="1584176"/>
            <a:chOff x="0" y="-180712"/>
            <a:chExt cx="9144000" cy="1584176"/>
          </a:xfrm>
        </p:grpSpPr>
        <p:sp>
          <p:nvSpPr>
            <p:cNvPr id="8" name="Rectangle 7"/>
            <p:cNvSpPr/>
            <p:nvPr userDrawn="1"/>
          </p:nvSpPr>
          <p:spPr>
            <a:xfrm>
              <a:off x="0" y="0"/>
              <a:ext cx="9144000" cy="1196752"/>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Oval 8"/>
            <p:cNvSpPr/>
            <p:nvPr userDrawn="1"/>
          </p:nvSpPr>
          <p:spPr>
            <a:xfrm rot="20933697">
              <a:off x="1341926" y="-180712"/>
              <a:ext cx="2655274" cy="158417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63487" y="286945"/>
              <a:ext cx="1689246" cy="765791"/>
            </a:xfrm>
            <a:prstGeom prst="rect">
              <a:avLst/>
            </a:prstGeom>
          </p:spPr>
        </p:pic>
      </p:grpSp>
      <p:sp>
        <p:nvSpPr>
          <p:cNvPr id="11" name="Rectangle 10"/>
          <p:cNvSpPr/>
          <p:nvPr/>
        </p:nvSpPr>
        <p:spPr>
          <a:xfrm>
            <a:off x="0" y="1217688"/>
            <a:ext cx="9144000" cy="4752528"/>
          </a:xfrm>
          <a:prstGeom prst="rect">
            <a:avLst/>
          </a:prstGeom>
          <a:solidFill>
            <a:srgbClr val="77B2C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17" name="Group 16"/>
          <p:cNvGrpSpPr/>
          <p:nvPr/>
        </p:nvGrpSpPr>
        <p:grpSpPr>
          <a:xfrm>
            <a:off x="6805914" y="6165304"/>
            <a:ext cx="2146362" cy="520282"/>
            <a:chOff x="6444208" y="6026035"/>
            <a:chExt cx="2508068" cy="802450"/>
          </a:xfrm>
        </p:grpSpPr>
        <p:pic>
          <p:nvPicPr>
            <p:cNvPr id="18" name="Picture 1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948264" y="6026035"/>
              <a:ext cx="1547664" cy="283285"/>
            </a:xfrm>
            <a:prstGeom prst="rect">
              <a:avLst/>
            </a:prstGeom>
          </p:spPr>
        </p:pic>
        <p:pic>
          <p:nvPicPr>
            <p:cNvPr id="19" name="Picture 18"/>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521698" y="6411675"/>
              <a:ext cx="844296" cy="310896"/>
            </a:xfrm>
            <a:prstGeom prst="rect">
              <a:avLst/>
            </a:prstGeom>
          </p:spPr>
        </p:pic>
        <p:pic>
          <p:nvPicPr>
            <p:cNvPr id="20" name="Picture 1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04448" y="6271960"/>
              <a:ext cx="347828" cy="556525"/>
            </a:xfrm>
            <a:prstGeom prst="rect">
              <a:avLst/>
            </a:prstGeom>
          </p:spPr>
        </p:pic>
        <p:pic>
          <p:nvPicPr>
            <p:cNvPr id="21" name="Picture 20"/>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444208" y="6451193"/>
              <a:ext cx="791071" cy="288082"/>
            </a:xfrm>
            <a:prstGeom prst="rect">
              <a:avLst/>
            </a:prstGeom>
          </p:spPr>
        </p:pic>
      </p:grpSp>
      <p:grpSp>
        <p:nvGrpSpPr>
          <p:cNvPr id="6" name="Group 5"/>
          <p:cNvGrpSpPr/>
          <p:nvPr/>
        </p:nvGrpSpPr>
        <p:grpSpPr>
          <a:xfrm>
            <a:off x="275576" y="6136003"/>
            <a:ext cx="2856264" cy="469664"/>
            <a:chOff x="275576" y="6136003"/>
            <a:chExt cx="2856264" cy="469664"/>
          </a:xfrm>
        </p:grpSpPr>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75576" y="6334289"/>
              <a:ext cx="1102557" cy="271378"/>
            </a:xfrm>
            <a:prstGeom prst="rect">
              <a:avLst/>
            </a:prstGeom>
          </p:spPr>
        </p:pic>
        <p:pic>
          <p:nvPicPr>
            <p:cNvPr id="4" name="Picture 3"/>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469067" y="6333723"/>
              <a:ext cx="1518757" cy="271944"/>
            </a:xfrm>
            <a:prstGeom prst="rect">
              <a:avLst/>
            </a:prstGeom>
          </p:spPr>
        </p:pic>
        <p:sp>
          <p:nvSpPr>
            <p:cNvPr id="5" name="TextBox 4"/>
            <p:cNvSpPr txBox="1"/>
            <p:nvPr userDrawn="1"/>
          </p:nvSpPr>
          <p:spPr>
            <a:xfrm>
              <a:off x="491600" y="6136003"/>
              <a:ext cx="2640240" cy="180819"/>
            </a:xfrm>
            <a:prstGeom prst="rect">
              <a:avLst/>
            </a:prstGeom>
            <a:noFill/>
          </p:spPr>
          <p:txBody>
            <a:bodyPr wrap="square" rtlCol="0">
              <a:spAutoFit/>
            </a:bodyPr>
            <a:lstStyle/>
            <a:p>
              <a:pPr>
                <a:lnSpc>
                  <a:spcPct val="115000"/>
                </a:lnSpc>
                <a:spcAft>
                  <a:spcPts val="1000"/>
                </a:spcAft>
              </a:pPr>
              <a:r>
                <a:rPr lang="en-AU" sz="500" b="0" i="1" dirty="0" smtClean="0">
                  <a:effectLst/>
                  <a:latin typeface="Arial"/>
                  <a:ea typeface="Calibri"/>
                  <a:cs typeface="Times New Roman"/>
                </a:rPr>
                <a:t>This project was possible due to funding made available by Health Workforce Australia</a:t>
              </a:r>
              <a:endParaRPr lang="en-AU" sz="700" b="0" dirty="0">
                <a:effectLst/>
                <a:latin typeface="Arial"/>
                <a:ea typeface="Calibri"/>
                <a:cs typeface="Times New Roman"/>
              </a:endParaRPr>
            </a:p>
          </p:txBody>
        </p:sp>
      </p:grpSp>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32291" y="6311602"/>
            <a:ext cx="733425" cy="285750"/>
          </a:xfrm>
          <a:prstGeom prst="rect">
            <a:avLst/>
          </a:prstGeom>
        </p:spPr>
      </p:pic>
    </p:spTree>
    <p:extLst>
      <p:ext uri="{BB962C8B-B14F-4D97-AF65-F5344CB8AC3E}">
        <p14:creationId xmlns:p14="http://schemas.microsoft.com/office/powerpoint/2010/main" val="3186711214"/>
      </p:ext>
    </p:extLst>
  </p:cSld>
  <p:clrMap bg1="lt1" tx1="dk1" bg2="lt2" tx2="dk2" accent1="accent1" accent2="accent2" accent3="accent3" accent4="accent4" accent5="accent5" accent6="accent6" hlink="hlink" folHlink="folHlink"/>
  <p:sldLayoutIdLst>
    <p:sldLayoutId id="2147483659" r:id="rId1"/>
  </p:sldLayoutIdLst>
  <p:timing>
    <p:tnLst>
      <p:par>
        <p:cTn xmlns:p14="http://schemas.microsoft.com/office/powerpoint/2010/main" id="1" dur="indefinite" restart="never" nodeType="tmRoot"/>
      </p:par>
    </p:tnLst>
  </p:timing>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Group 10"/>
          <p:cNvGrpSpPr/>
          <p:nvPr/>
        </p:nvGrpSpPr>
        <p:grpSpPr>
          <a:xfrm>
            <a:off x="0" y="6202280"/>
            <a:ext cx="9144000" cy="755112"/>
            <a:chOff x="375167" y="5924436"/>
            <a:chExt cx="9144000" cy="755112"/>
          </a:xfrm>
        </p:grpSpPr>
        <p:sp>
          <p:nvSpPr>
            <p:cNvPr id="8" name="Rectangle 7"/>
            <p:cNvSpPr/>
            <p:nvPr userDrawn="1"/>
          </p:nvSpPr>
          <p:spPr>
            <a:xfrm>
              <a:off x="375167" y="6002805"/>
              <a:ext cx="9144000" cy="598376"/>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Oval 8"/>
            <p:cNvSpPr/>
            <p:nvPr userDrawn="1"/>
          </p:nvSpPr>
          <p:spPr>
            <a:xfrm rot="20142868">
              <a:off x="1907885" y="5924436"/>
              <a:ext cx="1331252" cy="75511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2078423" y="6144277"/>
              <a:ext cx="872890" cy="395710"/>
            </a:xfrm>
            <a:prstGeom prst="rect">
              <a:avLst/>
            </a:prstGeom>
          </p:spPr>
        </p:pic>
      </p:gr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525344"/>
            <a:ext cx="730424" cy="268139"/>
          </a:xfrm>
          <a:prstGeom prst="rect">
            <a:avLst/>
          </a:prstGeom>
        </p:spPr>
        <p:txBody>
          <a:bodyPr vert="horz" lIns="91440" tIns="45720" rIns="91440" bIns="45720" rtlCol="0" anchor="ctr"/>
          <a:lstStyle>
            <a:lvl1pPr algn="l">
              <a:defRPr sz="900">
                <a:solidFill>
                  <a:schemeClr val="bg1"/>
                </a:solidFill>
              </a:defRPr>
            </a:lvl1pPr>
          </a:lstStyle>
          <a:p>
            <a:fld id="{2021AB5D-8DB4-4EB1-81D2-74A4548EBD96}" type="datetime6">
              <a:rPr lang="en-AU" smtClean="0"/>
              <a:pPr/>
              <a:t>August 12</a:t>
            </a:fld>
            <a:endParaRPr lang="en-AU" dirty="0"/>
          </a:p>
        </p:txBody>
      </p:sp>
      <p:sp>
        <p:nvSpPr>
          <p:cNvPr id="5" name="Footer Placeholder 4"/>
          <p:cNvSpPr>
            <a:spLocks noGrp="1"/>
          </p:cNvSpPr>
          <p:nvPr>
            <p:ph type="ftr" sz="quarter" idx="3"/>
          </p:nvPr>
        </p:nvSpPr>
        <p:spPr>
          <a:xfrm>
            <a:off x="6804248" y="6453336"/>
            <a:ext cx="1959496" cy="365125"/>
          </a:xfrm>
          <a:prstGeom prst="rect">
            <a:avLst/>
          </a:prstGeom>
        </p:spPr>
        <p:txBody>
          <a:bodyPr vert="horz" lIns="91440" tIns="45720" rIns="91440" bIns="45720" rtlCol="0" anchor="ctr"/>
          <a:lstStyle>
            <a:lvl1pPr algn="ctr">
              <a:defRPr sz="900">
                <a:solidFill>
                  <a:schemeClr val="bg1"/>
                </a:solidFill>
              </a:defRPr>
            </a:lvl1pPr>
          </a:lstStyle>
          <a:p>
            <a:r>
              <a:rPr lang="en-AU" smtClean="0"/>
              <a:t>© Health Workforce Australia</a:t>
            </a:r>
            <a:endParaRPr lang="en-AU" dirty="0"/>
          </a:p>
        </p:txBody>
      </p:sp>
    </p:spTree>
    <p:extLst>
      <p:ext uri="{BB962C8B-B14F-4D97-AF65-F5344CB8AC3E}">
        <p14:creationId xmlns:p14="http://schemas.microsoft.com/office/powerpoint/2010/main" val="4153451362"/>
      </p:ext>
    </p:extLst>
  </p:cSld>
  <p:clrMap bg1="lt1" tx1="dk1" bg2="lt2" tx2="dk2" accent1="accent1" accent2="accent2" accent3="accent3" accent4="accent4" accent5="accent5" accent6="accent6" hlink="hlink" folHlink="folHlink"/>
  <p:sldLayoutIdLst>
    <p:sldLayoutId id="2147483687" r:id="rId1"/>
    <p:sldLayoutId id="2147483690" r:id="rId2"/>
    <p:sldLayoutId id="2147483692" r:id="rId3"/>
    <p:sldLayoutId id="2147483693" r:id="rId4"/>
    <p:sldLayoutId id="2147483694" r:id="rId5"/>
    <p:sldLayoutId id="2147483695" r:id="rId6"/>
    <p:sldLayoutId id="2147483696" r:id="rId7"/>
    <p:sldLayoutId id="2147483697" r:id="rId8"/>
    <p:sldLayoutId id="2147483701" r:id="rId9"/>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1"/>
            <a:ext cx="9144000" cy="6259623"/>
          </a:xfrm>
          <a:prstGeom prst="rect">
            <a:avLst/>
          </a:prstGeom>
          <a:solidFill>
            <a:srgbClr val="77B2C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6"/>
          <p:cNvSpPr/>
          <p:nvPr/>
        </p:nvSpPr>
        <p:spPr>
          <a:xfrm>
            <a:off x="-19574" y="6287008"/>
            <a:ext cx="9163573" cy="598376"/>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p:cNvSpPr/>
          <p:nvPr/>
        </p:nvSpPr>
        <p:spPr>
          <a:xfrm rot="20142868">
            <a:off x="1500223" y="6181254"/>
            <a:ext cx="1331252" cy="75511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761" y="6401095"/>
            <a:ext cx="872890" cy="39571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Date Placeholder 3"/>
          <p:cNvSpPr>
            <a:spLocks noGrp="1"/>
          </p:cNvSpPr>
          <p:nvPr>
            <p:ph type="dt" sz="half" idx="2"/>
          </p:nvPr>
        </p:nvSpPr>
        <p:spPr>
          <a:xfrm>
            <a:off x="457200" y="6356350"/>
            <a:ext cx="1018456" cy="365125"/>
          </a:xfrm>
          <a:prstGeom prst="rect">
            <a:avLst/>
          </a:prstGeom>
        </p:spPr>
        <p:txBody>
          <a:bodyPr vert="horz" lIns="91440" tIns="45720" rIns="91440" bIns="45720" rtlCol="0" anchor="ctr"/>
          <a:lstStyle>
            <a:lvl1pPr algn="l">
              <a:defRPr sz="900">
                <a:solidFill>
                  <a:schemeClr val="bg1"/>
                </a:solidFill>
              </a:defRPr>
            </a:lvl1pPr>
          </a:lstStyle>
          <a:p>
            <a:fld id="{82C69519-CD4C-447F-82AD-EF14FEC907A9}" type="datetime6">
              <a:rPr lang="en-AU" smtClean="0"/>
              <a:pPr/>
              <a:t>August 12</a:t>
            </a:fld>
            <a:endParaRPr lang="en-AU" dirty="0"/>
          </a:p>
        </p:txBody>
      </p:sp>
      <p:sp>
        <p:nvSpPr>
          <p:cNvPr id="5" name="Footer Placeholder 4"/>
          <p:cNvSpPr>
            <a:spLocks noGrp="1"/>
          </p:cNvSpPr>
          <p:nvPr>
            <p:ph type="ftr" sz="quarter" idx="3"/>
          </p:nvPr>
        </p:nvSpPr>
        <p:spPr>
          <a:xfrm>
            <a:off x="6588224" y="6376247"/>
            <a:ext cx="2247528" cy="365125"/>
          </a:xfrm>
          <a:prstGeom prst="rect">
            <a:avLst/>
          </a:prstGeom>
        </p:spPr>
        <p:txBody>
          <a:bodyPr vert="horz" lIns="91440" tIns="45720" rIns="91440" bIns="45720" rtlCol="0" anchor="ctr"/>
          <a:lstStyle>
            <a:lvl1pPr algn="ctr">
              <a:defRPr sz="900">
                <a:solidFill>
                  <a:schemeClr val="bg1"/>
                </a:solidFill>
              </a:defRPr>
            </a:lvl1pPr>
          </a:lstStyle>
          <a:p>
            <a:r>
              <a:rPr lang="en-AU" smtClean="0"/>
              <a:t>© Health Workforce Australia</a:t>
            </a:r>
            <a:endParaRPr lang="en-AU" dirty="0"/>
          </a:p>
        </p:txBody>
      </p:sp>
    </p:spTree>
    <p:extLst>
      <p:ext uri="{BB962C8B-B14F-4D97-AF65-F5344CB8AC3E}">
        <p14:creationId xmlns:p14="http://schemas.microsoft.com/office/powerpoint/2010/main" val="349793760"/>
      </p:ext>
    </p:extLst>
  </p:cSld>
  <p:clrMap bg1="lt1" tx1="dk1" bg2="lt2" tx2="dk2" accent1="accent1" accent2="accent2" accent3="accent3" accent4="accent4" accent5="accent5" accent6="accent6" hlink="hlink" folHlink="folHlink"/>
  <p:sldLayoutIdLst>
    <p:sldLayoutId id="2147483691" r:id="rId1"/>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cid:image006.jpg@01CCB43F.DAE63100" TargetMode="External"/><Relationship Id="rId4" Type="http://schemas.openxmlformats.org/officeDocument/2006/relationships/image" Target="../media/image11.jpeg"/><Relationship Id="rId5" Type="http://schemas.openxmlformats.org/officeDocument/2006/relationships/image" Target="cid:image007.jpg@01CCB43F.DAE63100" TargetMode="External"/><Relationship Id="rId6" Type="http://schemas.openxmlformats.org/officeDocument/2006/relationships/hyperlink" Target="file://localhost/C:" TargetMode="External"/><Relationship Id="rId7" Type="http://schemas.openxmlformats.org/officeDocument/2006/relationships/image" Target="../media/image12.png"/><Relationship Id="rId1" Type="http://schemas.openxmlformats.org/officeDocument/2006/relationships/slideLayout" Target="../slideLayouts/slideLayout6.xml"/><Relationship Id="rId2" Type="http://schemas.openxmlformats.org/officeDocument/2006/relationships/image" Target="../media/image10.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comments" Target="../comments/commen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1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 Id="rId3" Type="http://schemas.openxmlformats.org/officeDocument/2006/relationships/image" Target="../media/image1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31.xml.rels><?xml version="1.0" encoding="UTF-8" standalone="yes"?>
<Relationships xmlns="http://schemas.openxmlformats.org/package/2006/relationships"><Relationship Id="rId3" Type="http://schemas.openxmlformats.org/officeDocument/2006/relationships/hyperlink" Target="http://www.resus.org.au/policy/guidelines/section_14/14_2.htm" TargetMode="External"/><Relationship Id="rId4" Type="http://schemas.openxmlformats.org/officeDocument/2006/relationships/hyperlink" Target="http://www.health.nsw.gov.au/policies/pd/2011/pdf/PD2011_037.pdf" TargetMode="External"/><Relationship Id="rId1" Type="http://schemas.openxmlformats.org/officeDocument/2006/relationships/slideLayout" Target="../slideLayouts/slideLayout3.xml"/><Relationship Id="rId2" Type="http://schemas.openxmlformats.org/officeDocument/2006/relationships/hyperlink" Target="http://www.timi.org/"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p:cNvSpPr>
          <p:nvPr>
            <p:ph type="ctrTitle"/>
          </p:nvPr>
        </p:nvSpPr>
        <p:spPr/>
        <p:txBody>
          <a:bodyPr>
            <a:normAutofit/>
          </a:bodyPr>
          <a:lstStyle/>
          <a:p>
            <a:pPr algn="ctr" eaLnBrk="1" hangingPunct="1"/>
            <a:r>
              <a:rPr lang="en-US" sz="3600" dirty="0" smtClean="0">
                <a:ea typeface="ＭＳ Ｐゴシック" charset="-128"/>
              </a:rPr>
              <a:t>Initial Assessment and Management of Chest Pain</a:t>
            </a:r>
            <a:endParaRPr lang="en-AU" sz="3600" dirty="0" smtClean="0">
              <a:ea typeface="ＭＳ Ｐゴシック" charset="-128"/>
            </a:endParaRPr>
          </a:p>
        </p:txBody>
      </p:sp>
      <p:sp>
        <p:nvSpPr>
          <p:cNvPr id="12290" name="Subtitle 2"/>
          <p:cNvSpPr>
            <a:spLocks noGrp="1"/>
          </p:cNvSpPr>
          <p:nvPr>
            <p:ph type="subTitle" idx="1"/>
          </p:nvPr>
        </p:nvSpPr>
        <p:spPr>
          <a:xfrm>
            <a:off x="1371600" y="4293096"/>
            <a:ext cx="6400800" cy="1345704"/>
          </a:xfrm>
        </p:spPr>
        <p:txBody>
          <a:bodyPr/>
          <a:lstStyle/>
          <a:p>
            <a:r>
              <a:rPr lang="en-AU" sz="2000" dirty="0" smtClean="0">
                <a:solidFill>
                  <a:srgbClr val="003F5E"/>
                </a:solidFill>
                <a:ea typeface="ＭＳ Ｐゴシック" charset="-128"/>
              </a:rPr>
              <a:t>In conjunction with the remote simulation program simulation session</a:t>
            </a:r>
          </a:p>
          <a:p>
            <a:r>
              <a:rPr lang="en-US" sz="2000" dirty="0" smtClean="0">
                <a:solidFill>
                  <a:schemeClr val="accent1">
                    <a:lumMod val="50000"/>
                  </a:schemeClr>
                </a:solidFill>
              </a:rPr>
              <a:t>Cardiac Module: </a:t>
            </a:r>
            <a:r>
              <a:rPr lang="en-US" sz="2000" dirty="0" err="1" smtClean="0">
                <a:solidFill>
                  <a:schemeClr val="accent1">
                    <a:lumMod val="50000"/>
                  </a:schemeClr>
                </a:solidFill>
              </a:rPr>
              <a:t>Submodule</a:t>
            </a:r>
            <a:r>
              <a:rPr lang="en-US" sz="2000" dirty="0" smtClean="0">
                <a:solidFill>
                  <a:schemeClr val="accent1">
                    <a:lumMod val="50000"/>
                  </a:schemeClr>
                </a:solidFill>
              </a:rPr>
              <a:t> C2</a:t>
            </a:r>
            <a:endParaRPr lang="en-AU" dirty="0" smtClean="0">
              <a:solidFill>
                <a:schemeClr val="accent1">
                  <a:lumMod val="50000"/>
                </a:schemeClr>
              </a:solidFill>
              <a:ea typeface="ＭＳ Ｐゴシック" charset="-128"/>
            </a:endParaRPr>
          </a:p>
        </p:txBody>
      </p:sp>
    </p:spTree>
    <p:extLst>
      <p:ext uri="{BB962C8B-B14F-4D97-AF65-F5344CB8AC3E}">
        <p14:creationId xmlns:p14="http://schemas.microsoft.com/office/powerpoint/2010/main" val="121227846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6"/>
          <p:cNvSpPr>
            <a:spLocks noGrp="1"/>
          </p:cNvSpPr>
          <p:nvPr>
            <p:ph type="title"/>
          </p:nvPr>
        </p:nvSpPr>
        <p:spPr/>
        <p:txBody>
          <a:bodyPr/>
          <a:lstStyle/>
          <a:p>
            <a:r>
              <a:rPr lang="en-AU" smtClean="0"/>
              <a:t>Assessment =</a:t>
            </a:r>
          </a:p>
        </p:txBody>
      </p:sp>
      <p:sp>
        <p:nvSpPr>
          <p:cNvPr id="18434" name="Content Placeholder 7"/>
          <p:cNvSpPr>
            <a:spLocks noGrp="1"/>
          </p:cNvSpPr>
          <p:nvPr>
            <p:ph idx="1"/>
          </p:nvPr>
        </p:nvSpPr>
        <p:spPr/>
        <p:txBody>
          <a:bodyPr/>
          <a:lstStyle/>
          <a:p>
            <a:pPr marL="0" indent="0" algn="ctr">
              <a:buFont typeface="Arial" charset="0"/>
              <a:buNone/>
            </a:pPr>
            <a:endParaRPr lang="en-AU" smtClean="0"/>
          </a:p>
          <a:p>
            <a:pPr marL="0" indent="0" algn="ctr">
              <a:buFont typeface="Arial" charset="0"/>
              <a:buNone/>
            </a:pPr>
            <a:r>
              <a:rPr lang="en-AU" smtClean="0"/>
              <a:t>History</a:t>
            </a:r>
          </a:p>
          <a:p>
            <a:pPr marL="0" indent="0" algn="ctr">
              <a:buFont typeface="Arial" charset="0"/>
              <a:buNone/>
            </a:pPr>
            <a:endParaRPr lang="en-AU" smtClean="0"/>
          </a:p>
          <a:p>
            <a:pPr marL="0" indent="0" algn="ctr">
              <a:buFont typeface="Arial" charset="0"/>
              <a:buNone/>
            </a:pPr>
            <a:r>
              <a:rPr lang="en-AU" smtClean="0"/>
              <a:t>Examination</a:t>
            </a:r>
          </a:p>
          <a:p>
            <a:pPr marL="0" indent="0" algn="ctr">
              <a:buFont typeface="Arial" charset="0"/>
              <a:buNone/>
            </a:pPr>
            <a:endParaRPr lang="en-AU" smtClean="0"/>
          </a:p>
          <a:p>
            <a:pPr marL="0" indent="0" algn="ctr">
              <a:buFont typeface="Arial" charset="0"/>
              <a:buNone/>
            </a:pPr>
            <a:r>
              <a:rPr lang="en-AU" smtClean="0"/>
              <a:t>Investigations</a:t>
            </a:r>
          </a:p>
        </p:txBody>
      </p:sp>
      <p:sp>
        <p:nvSpPr>
          <p:cNvPr id="4"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5" name="Footer Placeholder 3"/>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What features of chest pain on </a:t>
            </a:r>
            <a:r>
              <a:rPr lang="en-AU" dirty="0" smtClean="0">
                <a:solidFill>
                  <a:srgbClr val="FF0000"/>
                </a:solidFill>
              </a:rPr>
              <a:t>history</a:t>
            </a:r>
            <a:r>
              <a:rPr lang="en-AU" dirty="0" smtClean="0"/>
              <a:t> suggest a cardiac cause?</a:t>
            </a:r>
            <a:endParaRPr lang="en-AU" dirty="0"/>
          </a:p>
        </p:txBody>
      </p:sp>
      <p:sp>
        <p:nvSpPr>
          <p:cNvPr id="3" name="Subtitle 2"/>
          <p:cNvSpPr>
            <a:spLocks noGrp="1"/>
          </p:cNvSpPr>
          <p:nvPr>
            <p:ph type="subTitle" idx="1"/>
          </p:nvPr>
        </p:nvSpPr>
        <p:spPr/>
        <p:txBody>
          <a:bodyPr/>
          <a:lstStyle/>
          <a:p>
            <a:endParaRPr lang="en-AU"/>
          </a:p>
        </p:txBody>
      </p:sp>
      <p:sp>
        <p:nvSpPr>
          <p:cNvPr id="4" name="Date Placeholder 3"/>
          <p:cNvSpPr>
            <a:spLocks noGrp="1"/>
          </p:cNvSpPr>
          <p:nvPr>
            <p:ph type="dt" sz="half" idx="10"/>
          </p:nvPr>
        </p:nvSpPr>
        <p:spPr/>
        <p:txBody>
          <a:bodyPr/>
          <a:lstStyle/>
          <a:p>
            <a:pPr>
              <a:defRPr/>
            </a:pPr>
            <a:fld id="{174B095A-119A-408B-92C3-35E57AB7968A}" type="datetime1">
              <a:rPr lang="en-AU" smtClean="0"/>
              <a:pPr>
                <a:defRPr/>
              </a:pPr>
              <a:t>14/08/12</a:t>
            </a:fld>
            <a:endParaRPr lang="en-AU"/>
          </a:p>
        </p:txBody>
      </p:sp>
      <p:sp>
        <p:nvSpPr>
          <p:cNvPr id="5" name="Footer Placeholder 4"/>
          <p:cNvSpPr>
            <a:spLocks noGrp="1"/>
          </p:cNvSpPr>
          <p:nvPr>
            <p:ph type="ftr" sz="quarter" idx="11"/>
          </p:nvPr>
        </p:nvSpPr>
        <p:spPr/>
        <p:txBody>
          <a:bodyPr/>
          <a:lstStyle/>
          <a:p>
            <a:pPr>
              <a:defRPr/>
            </a:pPr>
            <a:endParaRPr lang="en-A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57200" y="0"/>
            <a:ext cx="8229600" cy="1219200"/>
          </a:xfrm>
        </p:spPr>
        <p:txBody>
          <a:bodyPr/>
          <a:lstStyle/>
          <a:p>
            <a:r>
              <a:rPr lang="en-AU" dirty="0" smtClean="0"/>
              <a:t>History</a:t>
            </a:r>
          </a:p>
        </p:txBody>
      </p:sp>
      <p:sp>
        <p:nvSpPr>
          <p:cNvPr id="3" name="Content Placeholder 2"/>
          <p:cNvSpPr>
            <a:spLocks noGrp="1"/>
          </p:cNvSpPr>
          <p:nvPr>
            <p:ph idx="1"/>
          </p:nvPr>
        </p:nvSpPr>
        <p:spPr>
          <a:xfrm>
            <a:off x="228600" y="914400"/>
            <a:ext cx="8686800" cy="5334000"/>
          </a:xfrm>
        </p:spPr>
        <p:txBody>
          <a:bodyPr rtlCol="0">
            <a:normAutofit fontScale="92500" lnSpcReduction="20000"/>
          </a:bodyPr>
          <a:lstStyle/>
          <a:p>
            <a:pPr fontAlgn="auto">
              <a:spcAft>
                <a:spcPts val="0"/>
              </a:spcAft>
              <a:buFont typeface="Arial" pitchFamily="34" charset="0"/>
              <a:buChar char="•"/>
              <a:defRPr/>
            </a:pPr>
            <a:r>
              <a:rPr lang="en-AU" dirty="0" smtClean="0"/>
              <a:t>Ischaemic chest pain:</a:t>
            </a:r>
          </a:p>
          <a:p>
            <a:pPr lvl="2" fontAlgn="auto">
              <a:spcAft>
                <a:spcPts val="0"/>
              </a:spcAft>
              <a:buFont typeface="Arial" pitchFamily="34" charset="0"/>
              <a:buChar char="•"/>
              <a:defRPr/>
            </a:pPr>
            <a:r>
              <a:rPr lang="en-AU" sz="2595" dirty="0" smtClean="0"/>
              <a:t>Sub-sternal discomfort</a:t>
            </a:r>
          </a:p>
          <a:p>
            <a:pPr lvl="2" fontAlgn="auto">
              <a:spcAft>
                <a:spcPts val="0"/>
              </a:spcAft>
              <a:buFont typeface="Arial" pitchFamily="34" charset="0"/>
              <a:buChar char="•"/>
              <a:defRPr/>
            </a:pPr>
            <a:r>
              <a:rPr lang="en-AU" sz="2595" dirty="0"/>
              <a:t>H</a:t>
            </a:r>
            <a:r>
              <a:rPr lang="en-AU" sz="2595" dirty="0" smtClean="0"/>
              <a:t>eavy, tight, dull, aching </a:t>
            </a:r>
            <a:r>
              <a:rPr lang="en-AU" sz="2595" dirty="0" smtClean="0">
                <a:sym typeface="Wingdings" pitchFamily="2" charset="2"/>
              </a:rPr>
              <a:t> don’t ask leading questions</a:t>
            </a:r>
            <a:endParaRPr lang="en-AU" sz="2595" dirty="0" smtClean="0"/>
          </a:p>
          <a:p>
            <a:pPr lvl="2" fontAlgn="auto">
              <a:spcAft>
                <a:spcPts val="0"/>
              </a:spcAft>
              <a:buFont typeface="Arial" pitchFamily="34" charset="0"/>
              <a:buChar char="•"/>
              <a:defRPr/>
            </a:pPr>
            <a:r>
              <a:rPr lang="en-AU" sz="2595" dirty="0" smtClean="0"/>
              <a:t>Radiation to arm, shoulder, neck, jaw</a:t>
            </a:r>
          </a:p>
          <a:p>
            <a:pPr lvl="2" fontAlgn="auto">
              <a:spcAft>
                <a:spcPts val="0"/>
              </a:spcAft>
              <a:buFont typeface="Arial" pitchFamily="34" charset="0"/>
              <a:buChar char="•"/>
              <a:defRPr/>
            </a:pPr>
            <a:r>
              <a:rPr lang="en-AU" sz="2595" dirty="0"/>
              <a:t>N</a:t>
            </a:r>
            <a:r>
              <a:rPr lang="en-AU" sz="2595" dirty="0" smtClean="0"/>
              <a:t>ausea, sweating, pallor and/or breathlessness</a:t>
            </a:r>
          </a:p>
          <a:p>
            <a:pPr lvl="2" fontAlgn="auto">
              <a:spcAft>
                <a:spcPts val="0"/>
              </a:spcAft>
              <a:buFont typeface="Arial" pitchFamily="34" charset="0"/>
              <a:buChar char="•"/>
              <a:defRPr/>
            </a:pPr>
            <a:r>
              <a:rPr lang="en-AU" sz="2595" dirty="0"/>
              <a:t>W</a:t>
            </a:r>
            <a:r>
              <a:rPr lang="en-AU" sz="2595" dirty="0" smtClean="0"/>
              <a:t>orse by exertion</a:t>
            </a:r>
          </a:p>
          <a:p>
            <a:pPr lvl="2" fontAlgn="auto">
              <a:spcAft>
                <a:spcPts val="0"/>
              </a:spcAft>
              <a:buFont typeface="Arial" pitchFamily="34" charset="0"/>
              <a:buChar char="•"/>
              <a:defRPr/>
            </a:pPr>
            <a:r>
              <a:rPr lang="en-AU" sz="2595" dirty="0" smtClean="0"/>
              <a:t>Duration of pain; waxing/waning?</a:t>
            </a:r>
          </a:p>
          <a:p>
            <a:pPr lvl="1">
              <a:buFont typeface="Arial" pitchFamily="34" charset="0"/>
              <a:buChar char="•"/>
              <a:defRPr/>
            </a:pPr>
            <a:r>
              <a:rPr lang="en-AU" dirty="0" smtClean="0"/>
              <a:t>Less likely if:</a:t>
            </a:r>
          </a:p>
          <a:p>
            <a:pPr lvl="2" fontAlgn="auto">
              <a:spcAft>
                <a:spcPts val="0"/>
              </a:spcAft>
              <a:buFont typeface="Arial" pitchFamily="34" charset="0"/>
              <a:buChar char="•"/>
              <a:defRPr/>
            </a:pPr>
            <a:r>
              <a:rPr lang="en-AU" sz="2595" dirty="0" smtClean="0"/>
              <a:t>Very brief (fleeting) or very prolonged</a:t>
            </a:r>
          </a:p>
          <a:p>
            <a:pPr lvl="2" fontAlgn="auto">
              <a:spcAft>
                <a:spcPts val="0"/>
              </a:spcAft>
              <a:buFont typeface="Arial" pitchFamily="34" charset="0"/>
              <a:buChar char="•"/>
              <a:defRPr/>
            </a:pPr>
            <a:r>
              <a:rPr lang="en-AU" sz="2595" dirty="0" smtClean="0"/>
              <a:t>Associated with breathing (“</a:t>
            </a:r>
            <a:r>
              <a:rPr lang="en-AU" sz="2595" dirty="0" err="1" smtClean="0"/>
              <a:t>pleuritic</a:t>
            </a:r>
            <a:r>
              <a:rPr lang="en-AU" sz="2595" dirty="0" smtClean="0"/>
              <a:t>”)</a:t>
            </a:r>
          </a:p>
          <a:p>
            <a:pPr marL="457200" lvl="1" indent="0" fontAlgn="auto">
              <a:spcAft>
                <a:spcPts val="0"/>
              </a:spcAft>
              <a:buFont typeface="Arial" pitchFamily="34" charset="0"/>
              <a:buNone/>
              <a:defRPr/>
            </a:pPr>
            <a:r>
              <a:rPr lang="en-AU" dirty="0" smtClean="0"/>
              <a:t>…BUT:</a:t>
            </a:r>
          </a:p>
          <a:p>
            <a:pPr lvl="2" fontAlgn="auto">
              <a:spcAft>
                <a:spcPts val="0"/>
              </a:spcAft>
              <a:buFont typeface="Arial" pitchFamily="34" charset="0"/>
              <a:buChar char="•"/>
              <a:defRPr/>
            </a:pPr>
            <a:r>
              <a:rPr lang="en-AU" sz="2595" dirty="0" smtClean="0"/>
              <a:t>Can be sharp</a:t>
            </a:r>
          </a:p>
          <a:p>
            <a:pPr lvl="2" fontAlgn="auto">
              <a:spcAft>
                <a:spcPts val="0"/>
              </a:spcAft>
              <a:buFont typeface="Arial" pitchFamily="34" charset="0"/>
              <a:buChar char="•"/>
              <a:defRPr/>
            </a:pPr>
            <a:r>
              <a:rPr lang="en-AU" sz="2595" dirty="0" smtClean="0"/>
              <a:t>Can be </a:t>
            </a:r>
            <a:r>
              <a:rPr lang="en-AU" sz="2595" dirty="0" err="1" smtClean="0"/>
              <a:t>epigastric</a:t>
            </a:r>
            <a:endParaRPr lang="en-AU" sz="2595" dirty="0" smtClean="0"/>
          </a:p>
          <a:p>
            <a:pPr lvl="2" fontAlgn="auto">
              <a:spcAft>
                <a:spcPts val="0"/>
              </a:spcAft>
              <a:buFont typeface="Arial" pitchFamily="34" charset="0"/>
              <a:buChar char="•"/>
              <a:defRPr/>
            </a:pPr>
            <a:r>
              <a:rPr lang="en-AU" sz="2595" dirty="0" smtClean="0"/>
              <a:t>Can be associated with chest wall tenderness</a:t>
            </a:r>
          </a:p>
          <a:p>
            <a:pPr lvl="2" fontAlgn="auto">
              <a:spcAft>
                <a:spcPts val="0"/>
              </a:spcAft>
              <a:buFont typeface="Arial" pitchFamily="34" charset="0"/>
              <a:buChar char="•"/>
              <a:defRPr/>
            </a:pPr>
            <a:endParaRPr lang="en-AU" dirty="0" smtClean="0"/>
          </a:p>
          <a:p>
            <a:pPr fontAlgn="auto">
              <a:spcAft>
                <a:spcPts val="0"/>
              </a:spcAft>
              <a:buFont typeface="Arial" pitchFamily="34" charset="0"/>
              <a:buChar char="•"/>
              <a:defRPr/>
            </a:pPr>
            <a:endParaRPr lang="en-AU" dirty="0"/>
          </a:p>
          <a:p>
            <a:pPr lvl="2" fontAlgn="auto">
              <a:spcAft>
                <a:spcPts val="0"/>
              </a:spcAft>
              <a:buFont typeface="Arial" pitchFamily="34" charset="0"/>
              <a:buChar char="•"/>
              <a:defRPr/>
            </a:pPr>
            <a:endParaRPr lang="en-AU" dirty="0"/>
          </a:p>
        </p:txBody>
      </p:sp>
      <p:sp>
        <p:nvSpPr>
          <p:cNvPr id="4"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5" name="Footer Placeholder 3"/>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AU" dirty="0" smtClean="0"/>
              <a:t>Past History/Risk Factors</a:t>
            </a:r>
          </a:p>
        </p:txBody>
      </p:sp>
      <p:sp>
        <p:nvSpPr>
          <p:cNvPr id="3" name="Content Placeholder 2"/>
          <p:cNvSpPr>
            <a:spLocks noGrp="1"/>
          </p:cNvSpPr>
          <p:nvPr>
            <p:ph idx="1"/>
          </p:nvPr>
        </p:nvSpPr>
        <p:spPr/>
        <p:txBody>
          <a:bodyPr rtlCol="0">
            <a:normAutofit/>
          </a:bodyPr>
          <a:lstStyle/>
          <a:p>
            <a:pPr fontAlgn="auto">
              <a:spcAft>
                <a:spcPts val="0"/>
              </a:spcAft>
              <a:buFont typeface="Arial" pitchFamily="34" charset="0"/>
              <a:buChar char="•"/>
              <a:defRPr/>
            </a:pPr>
            <a:r>
              <a:rPr lang="en-AU" dirty="0" smtClean="0"/>
              <a:t>Known history of IHD</a:t>
            </a:r>
          </a:p>
          <a:p>
            <a:pPr marL="0" indent="0" fontAlgn="auto">
              <a:spcAft>
                <a:spcPts val="0"/>
              </a:spcAft>
              <a:buFont typeface="Arial" pitchFamily="34" charset="0"/>
              <a:buNone/>
              <a:defRPr/>
            </a:pPr>
            <a:endParaRPr lang="en-AU" sz="2000" dirty="0" smtClean="0"/>
          </a:p>
          <a:p>
            <a:pPr fontAlgn="auto">
              <a:spcAft>
                <a:spcPts val="0"/>
              </a:spcAft>
              <a:buFont typeface="Arial" pitchFamily="34" charset="0"/>
              <a:buChar char="•"/>
              <a:defRPr/>
            </a:pPr>
            <a:r>
              <a:rPr lang="en-AU" dirty="0" smtClean="0"/>
              <a:t>Medications/Allergies</a:t>
            </a:r>
          </a:p>
          <a:p>
            <a:pPr lvl="2" fontAlgn="auto">
              <a:spcAft>
                <a:spcPts val="0"/>
              </a:spcAft>
              <a:buFont typeface="Arial" pitchFamily="34" charset="0"/>
              <a:buChar char="•"/>
              <a:defRPr/>
            </a:pPr>
            <a:r>
              <a:rPr lang="en-AU" dirty="0" smtClean="0"/>
              <a:t>Especially “heart” medications</a:t>
            </a:r>
          </a:p>
          <a:p>
            <a:pPr fontAlgn="auto">
              <a:spcAft>
                <a:spcPts val="0"/>
              </a:spcAft>
              <a:buFont typeface="Arial" pitchFamily="34" charset="0"/>
              <a:buChar char="•"/>
              <a:defRPr/>
            </a:pPr>
            <a:endParaRPr lang="en-AU" sz="2000" dirty="0" smtClean="0"/>
          </a:p>
          <a:p>
            <a:pPr fontAlgn="auto">
              <a:spcAft>
                <a:spcPts val="0"/>
              </a:spcAft>
              <a:buFont typeface="Arial" pitchFamily="34" charset="0"/>
              <a:buChar char="•"/>
              <a:defRPr/>
            </a:pPr>
            <a:r>
              <a:rPr lang="en-AU" dirty="0" smtClean="0"/>
              <a:t>Cardiovascular risks</a:t>
            </a:r>
          </a:p>
          <a:p>
            <a:pPr lvl="2" fontAlgn="auto">
              <a:spcAft>
                <a:spcPts val="0"/>
              </a:spcAft>
              <a:buFont typeface="Arial" pitchFamily="34" charset="0"/>
              <a:buChar char="•"/>
              <a:defRPr/>
            </a:pPr>
            <a:r>
              <a:rPr lang="en-AU" dirty="0" smtClean="0"/>
              <a:t>Family history, diabetes, smoking, cholesterol, HT</a:t>
            </a:r>
          </a:p>
          <a:p>
            <a:pPr lvl="2" fontAlgn="auto">
              <a:spcAft>
                <a:spcPts val="0"/>
              </a:spcAft>
              <a:buNone/>
              <a:defRPr/>
            </a:pPr>
            <a:endParaRPr lang="en-AU" dirty="0" smtClean="0"/>
          </a:p>
          <a:p>
            <a:pPr>
              <a:buFont typeface="Arial"/>
              <a:buChar char="•"/>
              <a:defRPr/>
            </a:pPr>
            <a:r>
              <a:rPr lang="en-AU" dirty="0" smtClean="0"/>
              <a:t>Scoring systems (e.g. TIMI score)</a:t>
            </a:r>
            <a:endParaRPr lang="en-AU" dirty="0"/>
          </a:p>
          <a:p>
            <a:pPr lvl="1" fontAlgn="auto">
              <a:spcAft>
                <a:spcPts val="0"/>
              </a:spcAft>
              <a:buFont typeface="Arial"/>
              <a:buChar char="•"/>
              <a:defRPr/>
            </a:pPr>
            <a:endParaRPr lang="en-AU" dirty="0"/>
          </a:p>
        </p:txBody>
      </p:sp>
      <p:sp>
        <p:nvSpPr>
          <p:cNvPr id="4"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5" name="Footer Placeholder 3"/>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AU" dirty="0" smtClean="0"/>
              <a:t>History – Take home message</a:t>
            </a:r>
          </a:p>
        </p:txBody>
      </p:sp>
      <p:sp>
        <p:nvSpPr>
          <p:cNvPr id="3" name="Content Placeholder 2"/>
          <p:cNvSpPr>
            <a:spLocks noGrp="1"/>
          </p:cNvSpPr>
          <p:nvPr>
            <p:ph idx="1"/>
          </p:nvPr>
        </p:nvSpPr>
        <p:spPr>
          <a:xfrm>
            <a:off x="539552" y="1219200"/>
            <a:ext cx="8147248" cy="4906963"/>
          </a:xfrm>
        </p:spPr>
        <p:txBody>
          <a:bodyPr rtlCol="0">
            <a:normAutofit/>
          </a:bodyPr>
          <a:lstStyle/>
          <a:p>
            <a:pPr marL="0" indent="0" algn="ctr" fontAlgn="auto">
              <a:spcAft>
                <a:spcPts val="0"/>
              </a:spcAft>
              <a:buFont typeface="Arial" pitchFamily="34" charset="0"/>
              <a:buNone/>
              <a:defRPr/>
            </a:pPr>
            <a:r>
              <a:rPr lang="en-AU" dirty="0" smtClean="0"/>
              <a:t> </a:t>
            </a:r>
            <a:r>
              <a:rPr lang="en-AU" sz="2800" dirty="0" smtClean="0">
                <a:solidFill>
                  <a:srgbClr val="FF0000"/>
                </a:solidFill>
              </a:rPr>
              <a:t>The history of the present illness trumps everything</a:t>
            </a:r>
          </a:p>
          <a:p>
            <a:pPr marL="0" indent="0">
              <a:buNone/>
              <a:defRPr/>
            </a:pPr>
            <a:endParaRPr lang="en-AU" sz="2800" dirty="0" smtClean="0"/>
          </a:p>
          <a:p>
            <a:pPr marL="0" indent="0">
              <a:buNone/>
              <a:defRPr/>
            </a:pPr>
            <a:r>
              <a:rPr lang="en-AU" sz="2800" dirty="0" smtClean="0"/>
              <a:t>	You can have no risk factors at all and have a heart attack</a:t>
            </a:r>
          </a:p>
          <a:p>
            <a:pPr marL="0" indent="0" algn="ctr">
              <a:buNone/>
              <a:defRPr/>
            </a:pPr>
            <a:r>
              <a:rPr lang="en-AU" sz="2800" dirty="0" smtClean="0">
                <a:solidFill>
                  <a:schemeClr val="accent1">
                    <a:lumMod val="75000"/>
                  </a:schemeClr>
                </a:solidFill>
              </a:rPr>
              <a:t>or</a:t>
            </a:r>
          </a:p>
          <a:p>
            <a:pPr marL="0" indent="0">
              <a:buNone/>
              <a:defRPr/>
            </a:pPr>
            <a:r>
              <a:rPr lang="en-AU" sz="2800" dirty="0" smtClean="0"/>
              <a:t>	You can have multiple risk factors and have a benign cause of pain</a:t>
            </a:r>
          </a:p>
          <a:p>
            <a:pPr lvl="3" fontAlgn="auto">
              <a:spcAft>
                <a:spcPts val="0"/>
              </a:spcAft>
              <a:buFont typeface="Arial" pitchFamily="34" charset="0"/>
              <a:buChar char="–"/>
              <a:defRPr/>
            </a:pPr>
            <a:endParaRPr lang="en-AU" dirty="0"/>
          </a:p>
          <a:p>
            <a:pPr lvl="3" fontAlgn="auto">
              <a:spcAft>
                <a:spcPts val="0"/>
              </a:spcAft>
              <a:buFont typeface="Arial" pitchFamily="34" charset="0"/>
              <a:buChar char="–"/>
              <a:defRPr/>
            </a:pPr>
            <a:endParaRPr lang="en-AU" dirty="0"/>
          </a:p>
        </p:txBody>
      </p:sp>
      <p:sp>
        <p:nvSpPr>
          <p:cNvPr id="4"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5" name="Footer Placeholder 3"/>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cxnSp>
        <p:nvCxnSpPr>
          <p:cNvPr id="7" name="Straight Arrow Connector 6"/>
          <p:cNvCxnSpPr/>
          <p:nvPr/>
        </p:nvCxnSpPr>
        <p:spPr>
          <a:xfrm>
            <a:off x="611560" y="2564904"/>
            <a:ext cx="792088"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683568" y="4005064"/>
            <a:ext cx="792088"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130425"/>
            <a:ext cx="8062664" cy="1470025"/>
          </a:xfrm>
        </p:spPr>
        <p:txBody>
          <a:bodyPr>
            <a:normAutofit fontScale="90000"/>
          </a:bodyPr>
          <a:lstStyle/>
          <a:p>
            <a:r>
              <a:rPr lang="en-AU" dirty="0" smtClean="0"/>
              <a:t>What features of chest pain on </a:t>
            </a:r>
            <a:r>
              <a:rPr lang="en-AU" dirty="0" smtClean="0">
                <a:solidFill>
                  <a:srgbClr val="FF0000"/>
                </a:solidFill>
              </a:rPr>
              <a:t>examination</a:t>
            </a:r>
            <a:r>
              <a:rPr lang="en-AU" dirty="0" smtClean="0"/>
              <a:t> suggest a cardiac cause?</a:t>
            </a:r>
            <a:endParaRPr lang="en-AU" dirty="0"/>
          </a:p>
        </p:txBody>
      </p:sp>
      <p:sp>
        <p:nvSpPr>
          <p:cNvPr id="3" name="Subtitle 2"/>
          <p:cNvSpPr>
            <a:spLocks noGrp="1"/>
          </p:cNvSpPr>
          <p:nvPr>
            <p:ph type="subTitle" idx="1"/>
          </p:nvPr>
        </p:nvSpPr>
        <p:spPr/>
        <p:txBody>
          <a:bodyPr/>
          <a:lstStyle/>
          <a:p>
            <a:endParaRPr lang="en-AU"/>
          </a:p>
        </p:txBody>
      </p:sp>
      <p:sp>
        <p:nvSpPr>
          <p:cNvPr id="4" name="Date Placeholder 3"/>
          <p:cNvSpPr>
            <a:spLocks noGrp="1"/>
          </p:cNvSpPr>
          <p:nvPr>
            <p:ph type="dt" sz="half" idx="10"/>
          </p:nvPr>
        </p:nvSpPr>
        <p:spPr/>
        <p:txBody>
          <a:bodyPr/>
          <a:lstStyle/>
          <a:p>
            <a:pPr>
              <a:defRPr/>
            </a:pPr>
            <a:fld id="{174B095A-119A-408B-92C3-35E57AB7968A}" type="datetime1">
              <a:rPr lang="en-AU" smtClean="0"/>
              <a:pPr>
                <a:defRPr/>
              </a:pPr>
              <a:t>14/08/12</a:t>
            </a:fld>
            <a:endParaRPr lang="en-AU"/>
          </a:p>
        </p:txBody>
      </p:sp>
      <p:sp>
        <p:nvSpPr>
          <p:cNvPr id="5" name="Footer Placeholder 4"/>
          <p:cNvSpPr>
            <a:spLocks noGrp="1"/>
          </p:cNvSpPr>
          <p:nvPr>
            <p:ph type="ftr" sz="quarter" idx="11"/>
          </p:nvPr>
        </p:nvSpPr>
        <p:spPr/>
        <p:txBody>
          <a:bodyPr/>
          <a:lstStyle/>
          <a:p>
            <a:pPr>
              <a:defRPr/>
            </a:pPr>
            <a:endParaRPr lang="en-AU"/>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AU" smtClean="0"/>
              <a:t>Examination</a:t>
            </a:r>
          </a:p>
        </p:txBody>
      </p:sp>
      <p:sp>
        <p:nvSpPr>
          <p:cNvPr id="26626" name="Content Placeholder 2"/>
          <p:cNvSpPr>
            <a:spLocks noGrp="1"/>
          </p:cNvSpPr>
          <p:nvPr>
            <p:ph idx="1"/>
          </p:nvPr>
        </p:nvSpPr>
        <p:spPr>
          <a:xfrm>
            <a:off x="457200" y="1295400"/>
            <a:ext cx="8229600" cy="4830763"/>
          </a:xfrm>
        </p:spPr>
        <p:txBody>
          <a:bodyPr/>
          <a:lstStyle/>
          <a:p>
            <a:r>
              <a:rPr lang="en-AU" dirty="0" smtClean="0"/>
              <a:t>Vital signs</a:t>
            </a:r>
          </a:p>
          <a:p>
            <a:pPr lvl="2"/>
            <a:r>
              <a:rPr lang="en-AU" dirty="0" smtClean="0"/>
              <a:t>They are vital!</a:t>
            </a:r>
          </a:p>
          <a:p>
            <a:pPr lvl="2">
              <a:buNone/>
            </a:pPr>
            <a:endParaRPr lang="en-AU" dirty="0" smtClean="0"/>
          </a:p>
          <a:p>
            <a:r>
              <a:rPr lang="en-AU" dirty="0" smtClean="0"/>
              <a:t>Evidence of complications</a:t>
            </a:r>
          </a:p>
          <a:p>
            <a:pPr lvl="2"/>
            <a:r>
              <a:rPr lang="en-AU" dirty="0" smtClean="0"/>
              <a:t>Shock, heart failure, arrhythmia, new murmur</a:t>
            </a:r>
          </a:p>
          <a:p>
            <a:pPr lvl="2"/>
            <a:endParaRPr lang="en-AU" dirty="0" smtClean="0"/>
          </a:p>
          <a:p>
            <a:r>
              <a:rPr lang="en-AU" dirty="0" smtClean="0"/>
              <a:t>Evidence of alternative diagnosis</a:t>
            </a:r>
          </a:p>
          <a:p>
            <a:pPr lvl="2"/>
            <a:r>
              <a:rPr lang="en-AU" dirty="0" smtClean="0"/>
              <a:t>e.g. fever, bronchial breath sounds </a:t>
            </a:r>
            <a:r>
              <a:rPr lang="en-AU" dirty="0" err="1" smtClean="0">
                <a:sym typeface="Wingdings" pitchFamily="2" charset="2"/>
              </a:rPr>
              <a:t></a:t>
            </a:r>
            <a:r>
              <a:rPr lang="en-AU" dirty="0" smtClean="0">
                <a:sym typeface="Wingdings" pitchFamily="2" charset="2"/>
              </a:rPr>
              <a:t> ?pneumonia</a:t>
            </a:r>
          </a:p>
          <a:p>
            <a:pPr lvl="2"/>
            <a:r>
              <a:rPr lang="en-AU" dirty="0" smtClean="0">
                <a:sym typeface="Wingdings" pitchFamily="2" charset="2"/>
              </a:rPr>
              <a:t>e.g. RUQ tender, jaundice </a:t>
            </a:r>
            <a:r>
              <a:rPr lang="en-AU" dirty="0" err="1" smtClean="0">
                <a:sym typeface="Wingdings" pitchFamily="2" charset="2"/>
              </a:rPr>
              <a:t></a:t>
            </a:r>
            <a:r>
              <a:rPr lang="en-AU" dirty="0" smtClean="0">
                <a:sym typeface="Wingdings" pitchFamily="2" charset="2"/>
              </a:rPr>
              <a:t> ? bile duct obstruction</a:t>
            </a:r>
            <a:endParaRPr lang="en-AU" dirty="0" smtClean="0"/>
          </a:p>
          <a:p>
            <a:pPr lvl="2"/>
            <a:endParaRPr lang="en-AU" dirty="0" smtClean="0"/>
          </a:p>
        </p:txBody>
      </p:sp>
      <p:sp>
        <p:nvSpPr>
          <p:cNvPr id="4"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5" name="Footer Placeholder 3"/>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130425"/>
            <a:ext cx="8062664" cy="1470025"/>
          </a:xfrm>
        </p:spPr>
        <p:txBody>
          <a:bodyPr>
            <a:normAutofit fontScale="90000"/>
          </a:bodyPr>
          <a:lstStyle/>
          <a:p>
            <a:r>
              <a:rPr lang="en-AU" dirty="0" smtClean="0"/>
              <a:t>What </a:t>
            </a:r>
            <a:r>
              <a:rPr lang="en-AU" dirty="0" smtClean="0">
                <a:solidFill>
                  <a:srgbClr val="FF0000"/>
                </a:solidFill>
              </a:rPr>
              <a:t>investigations</a:t>
            </a:r>
            <a:r>
              <a:rPr lang="en-AU" dirty="0" smtClean="0"/>
              <a:t> should we do to exclude acute coronary syndrome? </a:t>
            </a:r>
            <a:endParaRPr lang="en-AU" dirty="0"/>
          </a:p>
        </p:txBody>
      </p:sp>
      <p:sp>
        <p:nvSpPr>
          <p:cNvPr id="3" name="Subtitle 2"/>
          <p:cNvSpPr>
            <a:spLocks noGrp="1"/>
          </p:cNvSpPr>
          <p:nvPr>
            <p:ph type="subTitle" idx="1"/>
          </p:nvPr>
        </p:nvSpPr>
        <p:spPr/>
        <p:txBody>
          <a:bodyPr/>
          <a:lstStyle/>
          <a:p>
            <a:endParaRPr lang="en-AU"/>
          </a:p>
        </p:txBody>
      </p:sp>
      <p:sp>
        <p:nvSpPr>
          <p:cNvPr id="4" name="Date Placeholder 3"/>
          <p:cNvSpPr>
            <a:spLocks noGrp="1"/>
          </p:cNvSpPr>
          <p:nvPr>
            <p:ph type="dt" sz="half" idx="10"/>
          </p:nvPr>
        </p:nvSpPr>
        <p:spPr/>
        <p:txBody>
          <a:bodyPr/>
          <a:lstStyle/>
          <a:p>
            <a:pPr>
              <a:defRPr/>
            </a:pPr>
            <a:fld id="{174B095A-119A-408B-92C3-35E57AB7968A}" type="datetime1">
              <a:rPr lang="en-AU" smtClean="0"/>
              <a:pPr>
                <a:defRPr/>
              </a:pPr>
              <a:t>14/08/12</a:t>
            </a:fld>
            <a:endParaRPr lang="en-AU"/>
          </a:p>
        </p:txBody>
      </p:sp>
      <p:sp>
        <p:nvSpPr>
          <p:cNvPr id="5" name="Footer Placeholder 4"/>
          <p:cNvSpPr>
            <a:spLocks noGrp="1"/>
          </p:cNvSpPr>
          <p:nvPr>
            <p:ph type="ftr" sz="quarter" idx="11"/>
          </p:nvPr>
        </p:nvSpPr>
        <p:spPr/>
        <p:txBody>
          <a:bodyPr/>
          <a:lstStyle/>
          <a:p>
            <a:pPr>
              <a:defRPr/>
            </a:pPr>
            <a:endParaRPr lang="en-AU"/>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AU" smtClean="0"/>
              <a:t>Investigations</a:t>
            </a:r>
          </a:p>
        </p:txBody>
      </p:sp>
      <p:sp>
        <p:nvSpPr>
          <p:cNvPr id="28674" name="Content Placeholder 2"/>
          <p:cNvSpPr>
            <a:spLocks noGrp="1"/>
          </p:cNvSpPr>
          <p:nvPr>
            <p:ph idx="1"/>
          </p:nvPr>
        </p:nvSpPr>
        <p:spPr/>
        <p:txBody>
          <a:bodyPr/>
          <a:lstStyle/>
          <a:p>
            <a:r>
              <a:rPr lang="en-AU" dirty="0" smtClean="0"/>
              <a:t>ECG – most important</a:t>
            </a:r>
          </a:p>
          <a:p>
            <a:r>
              <a:rPr lang="en-AU" dirty="0" smtClean="0"/>
              <a:t>Blood tests</a:t>
            </a:r>
          </a:p>
          <a:p>
            <a:pPr lvl="2"/>
            <a:r>
              <a:rPr lang="en-AU" dirty="0" smtClean="0"/>
              <a:t>Cardiac enzymes – </a:t>
            </a:r>
            <a:r>
              <a:rPr lang="en-AU" dirty="0" err="1" smtClean="0"/>
              <a:t>troponin</a:t>
            </a:r>
            <a:r>
              <a:rPr lang="en-AU" dirty="0" smtClean="0"/>
              <a:t> and CK</a:t>
            </a:r>
          </a:p>
          <a:p>
            <a:pPr lvl="2"/>
            <a:r>
              <a:rPr lang="en-AU" dirty="0" smtClean="0"/>
              <a:t>FBC, EUC, </a:t>
            </a:r>
            <a:r>
              <a:rPr lang="en-AU" dirty="0" err="1" smtClean="0"/>
              <a:t>LFTs</a:t>
            </a:r>
            <a:r>
              <a:rPr lang="en-AU" dirty="0" smtClean="0"/>
              <a:t>, </a:t>
            </a:r>
            <a:r>
              <a:rPr lang="en-AU" dirty="0" err="1" smtClean="0"/>
              <a:t>Coags</a:t>
            </a:r>
            <a:endParaRPr lang="en-AU" dirty="0" smtClean="0"/>
          </a:p>
          <a:p>
            <a:r>
              <a:rPr lang="en-AU" dirty="0" smtClean="0"/>
              <a:t>CXR</a:t>
            </a:r>
          </a:p>
          <a:p>
            <a:pPr lvl="2"/>
            <a:r>
              <a:rPr lang="en-AU" dirty="0" smtClean="0"/>
              <a:t>To look for complications (e.g. CCF)</a:t>
            </a:r>
          </a:p>
          <a:p>
            <a:pPr lvl="2"/>
            <a:r>
              <a:rPr lang="en-AU" dirty="0" smtClean="0"/>
              <a:t>To look for other </a:t>
            </a:r>
            <a:r>
              <a:rPr lang="en-AU" dirty="0" err="1" smtClean="0"/>
              <a:t>Dx</a:t>
            </a:r>
            <a:r>
              <a:rPr lang="en-AU" dirty="0" smtClean="0"/>
              <a:t> (e.g. pneumonia)</a:t>
            </a:r>
          </a:p>
        </p:txBody>
      </p:sp>
      <p:sp>
        <p:nvSpPr>
          <p:cNvPr id="4"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5" name="Footer Placeholder 3"/>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130425"/>
            <a:ext cx="8062664" cy="1470025"/>
          </a:xfrm>
        </p:spPr>
        <p:txBody>
          <a:bodyPr>
            <a:normAutofit fontScale="90000"/>
          </a:bodyPr>
          <a:lstStyle/>
          <a:p>
            <a:r>
              <a:rPr lang="en-AU" dirty="0" smtClean="0"/>
              <a:t>How do we </a:t>
            </a:r>
            <a:r>
              <a:rPr lang="en-AU" dirty="0" smtClean="0">
                <a:solidFill>
                  <a:srgbClr val="FF0000"/>
                </a:solidFill>
              </a:rPr>
              <a:t>stratify risk </a:t>
            </a:r>
            <a:r>
              <a:rPr lang="en-AU" dirty="0" smtClean="0"/>
              <a:t>for pain suggestive of acute coronary syndrome? </a:t>
            </a:r>
            <a:endParaRPr lang="en-AU" dirty="0"/>
          </a:p>
        </p:txBody>
      </p:sp>
      <p:sp>
        <p:nvSpPr>
          <p:cNvPr id="3" name="Subtitle 2"/>
          <p:cNvSpPr>
            <a:spLocks noGrp="1"/>
          </p:cNvSpPr>
          <p:nvPr>
            <p:ph type="subTitle" idx="1"/>
          </p:nvPr>
        </p:nvSpPr>
        <p:spPr/>
        <p:txBody>
          <a:bodyPr/>
          <a:lstStyle/>
          <a:p>
            <a:endParaRPr lang="en-AU"/>
          </a:p>
        </p:txBody>
      </p:sp>
      <p:sp>
        <p:nvSpPr>
          <p:cNvPr id="4" name="Date Placeholder 3"/>
          <p:cNvSpPr>
            <a:spLocks noGrp="1"/>
          </p:cNvSpPr>
          <p:nvPr>
            <p:ph type="dt" sz="half" idx="10"/>
          </p:nvPr>
        </p:nvSpPr>
        <p:spPr/>
        <p:txBody>
          <a:bodyPr/>
          <a:lstStyle/>
          <a:p>
            <a:pPr>
              <a:defRPr/>
            </a:pPr>
            <a:fld id="{174B095A-119A-408B-92C3-35E57AB7968A}" type="datetime1">
              <a:rPr lang="en-AU" smtClean="0"/>
              <a:pPr>
                <a:defRPr/>
              </a:pPr>
              <a:t>14/08/12</a:t>
            </a:fld>
            <a:endParaRPr lang="en-AU"/>
          </a:p>
        </p:txBody>
      </p:sp>
      <p:sp>
        <p:nvSpPr>
          <p:cNvPr id="5" name="Footer Placeholder 4"/>
          <p:cNvSpPr>
            <a:spLocks noGrp="1"/>
          </p:cNvSpPr>
          <p:nvPr>
            <p:ph type="ftr" sz="quarter" idx="11"/>
          </p:nvPr>
        </p:nvSpPr>
        <p:spPr/>
        <p:txBody>
          <a:bodyPr/>
          <a:lstStyle/>
          <a:p>
            <a:pPr>
              <a:defRPr/>
            </a:pPr>
            <a:endParaRPr lang="en-A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smtClean="0"/>
              <a:t>Sponsor</a:t>
            </a:r>
            <a:endParaRPr lang="en-AU" dirty="0"/>
          </a:p>
        </p:txBody>
      </p:sp>
      <p:pic>
        <p:nvPicPr>
          <p:cNvPr id="1027" name="Picture 3" descr="cid:image006.jpg@01CCB43F.DAE63100"/>
          <p:cNvPicPr>
            <a:picLocks noChangeAspect="1" noChangeArrowheads="1"/>
          </p:cNvPicPr>
          <p:nvPr/>
        </p:nvPicPr>
        <p:blipFill>
          <a:blip r:embed="rId2" r:link="rId3" cstate="print"/>
          <a:srcRect/>
          <a:stretch>
            <a:fillRect/>
          </a:stretch>
        </p:blipFill>
        <p:spPr bwMode="auto">
          <a:xfrm>
            <a:off x="1187624" y="1916832"/>
            <a:ext cx="2600325" cy="638175"/>
          </a:xfrm>
          <a:prstGeom prst="rect">
            <a:avLst/>
          </a:prstGeom>
          <a:noFill/>
        </p:spPr>
      </p:pic>
      <p:pic>
        <p:nvPicPr>
          <p:cNvPr id="1026" name="Picture 2" descr="cid:image007.jpg@01CCB43F.DAE63100"/>
          <p:cNvPicPr>
            <a:picLocks noChangeAspect="1" noChangeArrowheads="1"/>
          </p:cNvPicPr>
          <p:nvPr/>
        </p:nvPicPr>
        <p:blipFill>
          <a:blip r:embed="rId4" r:link="rId5" cstate="print"/>
          <a:srcRect/>
          <a:stretch>
            <a:fillRect/>
          </a:stretch>
        </p:blipFill>
        <p:spPr bwMode="auto">
          <a:xfrm>
            <a:off x="3943697" y="1916832"/>
            <a:ext cx="3076575" cy="676275"/>
          </a:xfrm>
          <a:prstGeom prst="rect">
            <a:avLst/>
          </a:prstGeom>
          <a:noFill/>
        </p:spPr>
      </p:pic>
      <p:pic>
        <p:nvPicPr>
          <p:cNvPr id="1025" name="Picture 4" descr="http://www.health.nsw.gov.au/images/new/nswhealth_logo.png">
            <a:hlinkClick r:id="rId6" action="ppaction://hlinkfile" tooltip="&quot;[Go to homepage]&quot;"/>
          </p:cNvPr>
          <p:cNvPicPr>
            <a:picLocks noChangeAspect="1" noChangeArrowheads="1"/>
          </p:cNvPicPr>
          <p:nvPr/>
        </p:nvPicPr>
        <p:blipFill>
          <a:blip r:embed="rId7" cstate="print"/>
          <a:srcRect/>
          <a:stretch>
            <a:fillRect/>
          </a:stretch>
        </p:blipFill>
        <p:spPr bwMode="auto">
          <a:xfrm>
            <a:off x="3266306" y="3997052"/>
            <a:ext cx="1809750" cy="800100"/>
          </a:xfrm>
          <a:prstGeom prst="rect">
            <a:avLst/>
          </a:prstGeom>
          <a:noFill/>
        </p:spPr>
      </p:pic>
      <p:sp>
        <p:nvSpPr>
          <p:cNvPr id="1028" name="Rectangle 4"/>
          <p:cNvSpPr>
            <a:spLocks noChangeArrowheads="1"/>
          </p:cNvSpPr>
          <p:nvPr/>
        </p:nvSpPr>
        <p:spPr bwMode="auto">
          <a:xfrm>
            <a:off x="323528" y="1410834"/>
            <a:ext cx="8820472"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2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This project was possible due to funding made available by</a:t>
            </a:r>
            <a:endParaRPr kumimoji="0" lang="en-A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10953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AU"/>
          </a:p>
        </p:txBody>
      </p:sp>
      <p:sp>
        <p:nvSpPr>
          <p:cNvPr id="1030" name="Rectangle 6"/>
          <p:cNvSpPr>
            <a:spLocks noChangeArrowheads="1"/>
          </p:cNvSpPr>
          <p:nvPr/>
        </p:nvSpPr>
        <p:spPr bwMode="auto">
          <a:xfrm>
            <a:off x="323528" y="3068960"/>
            <a:ext cx="9116342"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AU" sz="1000" b="0" i="0" u="none" strike="noStrike" cap="none" normalizeH="0" baseline="0" dirty="0" smtClean="0">
              <a:ln>
                <a:noFill/>
              </a:ln>
              <a:solidFill>
                <a:schemeClr val="tx1"/>
              </a:solidFill>
              <a:effectLst/>
              <a:latin typeface="Calibri" pitchFamily="34" charset="0"/>
              <a:ea typeface="Calibri"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AU" sz="2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Projects within NSW are overseen by the NSW Ministry of Health on behalf of HWA </a:t>
            </a:r>
            <a:endParaRPr kumimoji="0" lang="en-A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1" name="Rectangle 7"/>
          <p:cNvSpPr>
            <a:spLocks noChangeArrowheads="1"/>
          </p:cNvSpPr>
          <p:nvPr/>
        </p:nvSpPr>
        <p:spPr bwMode="auto">
          <a:xfrm>
            <a:off x="0" y="30289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000" b="0" i="0" u="none" strike="noStrike" cap="none" normalizeH="0" baseline="0" smtClean="0">
                <a:ln>
                  <a:noFill/>
                </a:ln>
                <a:solidFill>
                  <a:schemeClr val="tx1"/>
                </a:solidFill>
                <a:effectLst/>
                <a:latin typeface="Calibri" pitchFamily="34" charset="0"/>
                <a:ea typeface="Calibri" pitchFamily="34" charset="0"/>
                <a:cs typeface="Calibri" pitchFamily="34" charset="0"/>
              </a:rPr>
              <a:t> </a:t>
            </a:r>
            <a:endParaRPr kumimoji="0" lang="en-AU"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11" name="Footer Placeholder 3"/>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AU" smtClean="0"/>
              <a:t>Risk Stratification</a:t>
            </a:r>
          </a:p>
        </p:txBody>
      </p:sp>
      <p:sp>
        <p:nvSpPr>
          <p:cNvPr id="5" name="Content Placeholder 4"/>
          <p:cNvSpPr>
            <a:spLocks noGrp="1"/>
          </p:cNvSpPr>
          <p:nvPr>
            <p:ph idx="1"/>
          </p:nvPr>
        </p:nvSpPr>
        <p:spPr/>
        <p:txBody>
          <a:bodyPr rtlCol="0">
            <a:normAutofit/>
          </a:bodyPr>
          <a:lstStyle/>
          <a:p>
            <a:pPr fontAlgn="auto">
              <a:spcAft>
                <a:spcPts val="0"/>
              </a:spcAft>
              <a:buFont typeface="Arial" pitchFamily="34" charset="0"/>
              <a:buChar char="•"/>
              <a:defRPr/>
            </a:pPr>
            <a:r>
              <a:rPr lang="en-AU" dirty="0" smtClean="0"/>
              <a:t>Continuum/spectrum of disease</a:t>
            </a:r>
          </a:p>
          <a:p>
            <a:pPr marL="857250" lvl="2" indent="0" fontAlgn="auto">
              <a:spcAft>
                <a:spcPts val="0"/>
              </a:spcAft>
              <a:buFont typeface="Arial" pitchFamily="34" charset="0"/>
              <a:buNone/>
              <a:defRPr/>
            </a:pPr>
            <a:r>
              <a:rPr lang="en-AU" dirty="0" smtClean="0"/>
              <a:t>Higher risk = higher mortality</a:t>
            </a:r>
          </a:p>
          <a:p>
            <a:pPr lvl="1" fontAlgn="auto">
              <a:spcAft>
                <a:spcPts val="0"/>
              </a:spcAft>
              <a:buFont typeface="Arial" pitchFamily="34" charset="0"/>
              <a:buChar char="–"/>
              <a:defRPr/>
            </a:pPr>
            <a:r>
              <a:rPr lang="en-AU" dirty="0" smtClean="0"/>
              <a:t>From STEMI to low risk coronary syndrome</a:t>
            </a:r>
          </a:p>
          <a:p>
            <a:pPr fontAlgn="auto">
              <a:spcAft>
                <a:spcPts val="0"/>
              </a:spcAft>
              <a:buFont typeface="Arial" pitchFamily="34" charset="0"/>
              <a:buChar char="•"/>
              <a:defRPr/>
            </a:pPr>
            <a:r>
              <a:rPr lang="en-AU" dirty="0" smtClean="0"/>
              <a:t>Focus is on </a:t>
            </a:r>
          </a:p>
          <a:p>
            <a:pPr marL="971550" lvl="1" indent="-514350" fontAlgn="auto">
              <a:spcAft>
                <a:spcPts val="0"/>
              </a:spcAft>
              <a:buFont typeface="+mj-lt"/>
              <a:buAutoNum type="arabicPeriod"/>
              <a:defRPr/>
            </a:pPr>
            <a:r>
              <a:rPr lang="en-AU" dirty="0" smtClean="0"/>
              <a:t>Urgent identification of STEMI</a:t>
            </a:r>
          </a:p>
          <a:p>
            <a:pPr marL="971550" lvl="1" indent="-514350" fontAlgn="auto">
              <a:spcAft>
                <a:spcPts val="0"/>
              </a:spcAft>
              <a:buFont typeface="+mj-lt"/>
              <a:buAutoNum type="arabicPeriod"/>
              <a:defRPr/>
            </a:pPr>
            <a:r>
              <a:rPr lang="en-AU" dirty="0" smtClean="0"/>
              <a:t>Risk stratifying the rest</a:t>
            </a:r>
          </a:p>
          <a:p>
            <a:pPr marL="1371600" lvl="2" indent="-514350" fontAlgn="auto">
              <a:spcAft>
                <a:spcPts val="0"/>
              </a:spcAft>
              <a:buFont typeface="Arial" pitchFamily="34" charset="0"/>
              <a:buChar char="•"/>
              <a:defRPr/>
            </a:pPr>
            <a:r>
              <a:rPr lang="en-AU" dirty="0" smtClean="0"/>
              <a:t>Degree of risk determines treatment &amp; disposition</a:t>
            </a:r>
            <a:endParaRPr lang="en-AU" dirty="0"/>
          </a:p>
        </p:txBody>
      </p:sp>
      <p:sp>
        <p:nvSpPr>
          <p:cNvPr id="6"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7" name="Footer Placeholder 3"/>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Box 3"/>
          <p:cNvSpPr txBox="1">
            <a:spLocks noChangeArrowheads="1"/>
          </p:cNvSpPr>
          <p:nvPr/>
        </p:nvSpPr>
        <p:spPr bwMode="auto">
          <a:xfrm>
            <a:off x="395288" y="933450"/>
            <a:ext cx="863600" cy="369888"/>
          </a:xfrm>
          <a:prstGeom prst="rect">
            <a:avLst/>
          </a:prstGeom>
          <a:noFill/>
          <a:ln w="9525">
            <a:noFill/>
            <a:miter lim="800000"/>
            <a:headEnd/>
            <a:tailEnd/>
          </a:ln>
        </p:spPr>
        <p:txBody>
          <a:bodyPr>
            <a:spAutoFit/>
          </a:bodyPr>
          <a:lstStyle/>
          <a:p>
            <a:r>
              <a:rPr lang="en-AU" b="1" dirty="0">
                <a:latin typeface="Calibri" pitchFamily="34" charset="0"/>
              </a:rPr>
              <a:t>STEMI</a:t>
            </a:r>
          </a:p>
        </p:txBody>
      </p:sp>
      <p:sp>
        <p:nvSpPr>
          <p:cNvPr id="32770" name="TextBox 4"/>
          <p:cNvSpPr txBox="1">
            <a:spLocks noChangeArrowheads="1"/>
          </p:cNvSpPr>
          <p:nvPr/>
        </p:nvSpPr>
        <p:spPr bwMode="auto">
          <a:xfrm>
            <a:off x="3059113" y="2322513"/>
            <a:ext cx="2411412" cy="369887"/>
          </a:xfrm>
          <a:prstGeom prst="rect">
            <a:avLst/>
          </a:prstGeom>
          <a:noFill/>
          <a:ln w="9525">
            <a:noFill/>
            <a:miter lim="800000"/>
            <a:headEnd/>
            <a:tailEnd/>
          </a:ln>
        </p:spPr>
        <p:txBody>
          <a:bodyPr>
            <a:spAutoFit/>
          </a:bodyPr>
          <a:lstStyle/>
          <a:p>
            <a:r>
              <a:rPr lang="en-AU" b="1" dirty="0">
                <a:latin typeface="Calibri" pitchFamily="34" charset="0"/>
              </a:rPr>
              <a:t>NSTEMI/High risk ACS</a:t>
            </a:r>
          </a:p>
        </p:txBody>
      </p:sp>
      <p:sp>
        <p:nvSpPr>
          <p:cNvPr id="32771" name="TextBox 5"/>
          <p:cNvSpPr txBox="1">
            <a:spLocks noChangeArrowheads="1"/>
          </p:cNvSpPr>
          <p:nvPr/>
        </p:nvSpPr>
        <p:spPr bwMode="auto">
          <a:xfrm>
            <a:off x="7812088" y="2276475"/>
            <a:ext cx="1119187" cy="369888"/>
          </a:xfrm>
          <a:prstGeom prst="rect">
            <a:avLst/>
          </a:prstGeom>
          <a:noFill/>
          <a:ln w="9525">
            <a:noFill/>
            <a:miter lim="800000"/>
            <a:headEnd/>
            <a:tailEnd/>
          </a:ln>
        </p:spPr>
        <p:txBody>
          <a:bodyPr>
            <a:spAutoFit/>
          </a:bodyPr>
          <a:lstStyle/>
          <a:p>
            <a:r>
              <a:rPr lang="en-AU" b="1" dirty="0">
                <a:latin typeface="Calibri" pitchFamily="34" charset="0"/>
              </a:rPr>
              <a:t>Low risk</a:t>
            </a:r>
          </a:p>
        </p:txBody>
      </p:sp>
      <p:sp>
        <p:nvSpPr>
          <p:cNvPr id="32772" name="TextBox 7"/>
          <p:cNvSpPr txBox="1">
            <a:spLocks noChangeArrowheads="1"/>
          </p:cNvSpPr>
          <p:nvPr/>
        </p:nvSpPr>
        <p:spPr bwMode="auto">
          <a:xfrm>
            <a:off x="5453063" y="933450"/>
            <a:ext cx="2317750" cy="369888"/>
          </a:xfrm>
          <a:prstGeom prst="rect">
            <a:avLst/>
          </a:prstGeom>
          <a:noFill/>
          <a:ln w="9525">
            <a:noFill/>
            <a:miter lim="800000"/>
            <a:headEnd/>
            <a:tailEnd/>
          </a:ln>
        </p:spPr>
        <p:txBody>
          <a:bodyPr>
            <a:spAutoFit/>
          </a:bodyPr>
          <a:lstStyle/>
          <a:p>
            <a:pPr algn="ctr"/>
            <a:r>
              <a:rPr lang="en-AU" b="1" dirty="0">
                <a:latin typeface="Calibri" pitchFamily="34" charset="0"/>
              </a:rPr>
              <a:t>Non-ST Elevation ACS</a:t>
            </a:r>
          </a:p>
        </p:txBody>
      </p:sp>
      <p:sp>
        <p:nvSpPr>
          <p:cNvPr id="32773" name="TextBox 8"/>
          <p:cNvSpPr txBox="1">
            <a:spLocks noChangeArrowheads="1"/>
          </p:cNvSpPr>
          <p:nvPr/>
        </p:nvSpPr>
        <p:spPr bwMode="auto">
          <a:xfrm>
            <a:off x="5940425" y="2322513"/>
            <a:ext cx="1439863" cy="646112"/>
          </a:xfrm>
          <a:prstGeom prst="rect">
            <a:avLst/>
          </a:prstGeom>
          <a:noFill/>
          <a:ln w="9525">
            <a:noFill/>
            <a:miter lim="800000"/>
            <a:headEnd/>
            <a:tailEnd/>
          </a:ln>
        </p:spPr>
        <p:txBody>
          <a:bodyPr>
            <a:spAutoFit/>
          </a:bodyPr>
          <a:lstStyle/>
          <a:p>
            <a:pPr algn="ctr"/>
            <a:r>
              <a:rPr lang="en-AU" b="1" dirty="0">
                <a:latin typeface="Calibri" pitchFamily="34" charset="0"/>
              </a:rPr>
              <a:t>Intermediate</a:t>
            </a:r>
          </a:p>
          <a:p>
            <a:pPr algn="ctr"/>
            <a:r>
              <a:rPr lang="en-AU" b="1" dirty="0">
                <a:latin typeface="Calibri" pitchFamily="34" charset="0"/>
              </a:rPr>
              <a:t>risk</a:t>
            </a:r>
          </a:p>
        </p:txBody>
      </p:sp>
      <p:cxnSp>
        <p:nvCxnSpPr>
          <p:cNvPr id="11" name="Straight Arrow Connector 10"/>
          <p:cNvCxnSpPr/>
          <p:nvPr/>
        </p:nvCxnSpPr>
        <p:spPr>
          <a:xfrm>
            <a:off x="1258888" y="1117600"/>
            <a:ext cx="4325937" cy="127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endCxn id="32770" idx="0"/>
          </p:cNvCxnSpPr>
          <p:nvPr/>
        </p:nvCxnSpPr>
        <p:spPr>
          <a:xfrm flipH="1">
            <a:off x="4265613" y="1303338"/>
            <a:ext cx="1674812" cy="1019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6550025" y="1422400"/>
            <a:ext cx="0" cy="8413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6948488" y="1422400"/>
            <a:ext cx="1295400" cy="8540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778" name="TextBox 21"/>
          <p:cNvSpPr txBox="1">
            <a:spLocks noChangeArrowheads="1"/>
          </p:cNvSpPr>
          <p:nvPr/>
        </p:nvSpPr>
        <p:spPr bwMode="auto">
          <a:xfrm>
            <a:off x="114300" y="3533775"/>
            <a:ext cx="1714500" cy="584776"/>
          </a:xfrm>
          <a:prstGeom prst="rect">
            <a:avLst/>
          </a:prstGeom>
          <a:noFill/>
          <a:ln w="9525">
            <a:noFill/>
            <a:miter lim="800000"/>
            <a:headEnd/>
            <a:tailEnd/>
          </a:ln>
        </p:spPr>
        <p:txBody>
          <a:bodyPr wrap="square">
            <a:spAutoFit/>
          </a:bodyPr>
          <a:lstStyle/>
          <a:p>
            <a:pPr algn="ctr"/>
            <a:r>
              <a:rPr lang="en-AU" sz="1600" b="1" dirty="0">
                <a:solidFill>
                  <a:schemeClr val="accent1"/>
                </a:solidFill>
                <a:latin typeface="Calibri" pitchFamily="34" charset="0"/>
              </a:rPr>
              <a:t>“Heart attack”</a:t>
            </a:r>
          </a:p>
          <a:p>
            <a:pPr algn="ctr"/>
            <a:r>
              <a:rPr lang="en-AU" sz="1600" b="1" dirty="0">
                <a:solidFill>
                  <a:schemeClr val="accent1"/>
                </a:solidFill>
                <a:latin typeface="Calibri" pitchFamily="34" charset="0"/>
              </a:rPr>
              <a:t> Cardiac cell death</a:t>
            </a:r>
            <a:endParaRPr lang="en-AU" sz="1600" b="1" u="sng" dirty="0">
              <a:solidFill>
                <a:schemeClr val="accent1"/>
              </a:solidFill>
              <a:latin typeface="Calibri" pitchFamily="34" charset="0"/>
            </a:endParaRPr>
          </a:p>
        </p:txBody>
      </p:sp>
      <p:sp>
        <p:nvSpPr>
          <p:cNvPr id="32779" name="TextBox 23"/>
          <p:cNvSpPr txBox="1">
            <a:spLocks noChangeArrowheads="1"/>
          </p:cNvSpPr>
          <p:nvPr/>
        </p:nvSpPr>
        <p:spPr bwMode="auto">
          <a:xfrm>
            <a:off x="2573338" y="3533775"/>
            <a:ext cx="1943100" cy="584776"/>
          </a:xfrm>
          <a:prstGeom prst="rect">
            <a:avLst/>
          </a:prstGeom>
          <a:noFill/>
          <a:ln w="9525">
            <a:noFill/>
            <a:miter lim="800000"/>
            <a:headEnd/>
            <a:tailEnd/>
          </a:ln>
        </p:spPr>
        <p:txBody>
          <a:bodyPr>
            <a:spAutoFit/>
          </a:bodyPr>
          <a:lstStyle/>
          <a:p>
            <a:pPr algn="ctr"/>
            <a:r>
              <a:rPr lang="en-AU" sz="1600" b="1" dirty="0">
                <a:solidFill>
                  <a:schemeClr val="accent1"/>
                </a:solidFill>
                <a:latin typeface="Calibri" pitchFamily="34" charset="0"/>
              </a:rPr>
              <a:t>Heart cell injury/death</a:t>
            </a:r>
          </a:p>
        </p:txBody>
      </p:sp>
      <p:cxnSp>
        <p:nvCxnSpPr>
          <p:cNvPr id="27" name="Straight Connector 26"/>
          <p:cNvCxnSpPr/>
          <p:nvPr/>
        </p:nvCxnSpPr>
        <p:spPr>
          <a:xfrm>
            <a:off x="755650" y="1484313"/>
            <a:ext cx="0" cy="1728787"/>
          </a:xfrm>
          <a:prstGeom prst="line">
            <a:avLst/>
          </a:prstGeom>
        </p:spPr>
        <p:style>
          <a:lnRef idx="1">
            <a:schemeClr val="accent1"/>
          </a:lnRef>
          <a:fillRef idx="0">
            <a:schemeClr val="accent1"/>
          </a:fillRef>
          <a:effectRef idx="0">
            <a:schemeClr val="accent1"/>
          </a:effectRef>
          <a:fontRef idx="minor">
            <a:schemeClr val="tx1"/>
          </a:fontRef>
        </p:style>
      </p:cxnSp>
      <p:sp>
        <p:nvSpPr>
          <p:cNvPr id="32781" name="TextBox 28"/>
          <p:cNvSpPr txBox="1">
            <a:spLocks noChangeArrowheads="1"/>
          </p:cNvSpPr>
          <p:nvPr/>
        </p:nvSpPr>
        <p:spPr bwMode="auto">
          <a:xfrm>
            <a:off x="4678363" y="625475"/>
            <a:ext cx="3743325" cy="400110"/>
          </a:xfrm>
          <a:prstGeom prst="rect">
            <a:avLst/>
          </a:prstGeom>
          <a:noFill/>
          <a:ln w="9525">
            <a:noFill/>
            <a:miter lim="800000"/>
            <a:headEnd/>
            <a:tailEnd/>
          </a:ln>
        </p:spPr>
        <p:txBody>
          <a:bodyPr>
            <a:spAutoFit/>
          </a:bodyPr>
          <a:lstStyle/>
          <a:p>
            <a:pPr algn="ctr"/>
            <a:r>
              <a:rPr lang="en-AU" sz="2000" b="1" dirty="0">
                <a:solidFill>
                  <a:schemeClr val="accent1"/>
                </a:solidFill>
                <a:latin typeface="Calibri" pitchFamily="34" charset="0"/>
              </a:rPr>
              <a:t>Spectrum of ACS</a:t>
            </a:r>
          </a:p>
        </p:txBody>
      </p:sp>
      <p:sp>
        <p:nvSpPr>
          <p:cNvPr id="32782" name="TextBox 30"/>
          <p:cNvSpPr txBox="1">
            <a:spLocks noChangeArrowheads="1"/>
          </p:cNvSpPr>
          <p:nvPr/>
        </p:nvSpPr>
        <p:spPr bwMode="auto">
          <a:xfrm>
            <a:off x="34925" y="4735513"/>
            <a:ext cx="1584325" cy="1261884"/>
          </a:xfrm>
          <a:prstGeom prst="rect">
            <a:avLst/>
          </a:prstGeom>
          <a:noFill/>
          <a:ln w="9525">
            <a:noFill/>
            <a:miter lim="800000"/>
            <a:headEnd/>
            <a:tailEnd/>
          </a:ln>
        </p:spPr>
        <p:txBody>
          <a:bodyPr>
            <a:spAutoFit/>
          </a:bodyPr>
          <a:lstStyle/>
          <a:p>
            <a:pPr algn="ctr"/>
            <a:r>
              <a:rPr lang="en-AU" sz="1600" b="1" dirty="0">
                <a:solidFill>
                  <a:schemeClr val="accent1"/>
                </a:solidFill>
                <a:latin typeface="Calibri" pitchFamily="34" charset="0"/>
              </a:rPr>
              <a:t>Classic </a:t>
            </a:r>
            <a:r>
              <a:rPr lang="en-AU" sz="1600" b="1" dirty="0" smtClean="0">
                <a:solidFill>
                  <a:schemeClr val="accent1"/>
                </a:solidFill>
                <a:latin typeface="Calibri" pitchFamily="34" charset="0"/>
              </a:rPr>
              <a:t>history</a:t>
            </a:r>
            <a:endParaRPr lang="en-AU" sz="1400" dirty="0" smtClean="0">
              <a:solidFill>
                <a:schemeClr val="accent1"/>
              </a:solidFill>
              <a:latin typeface="Calibri" pitchFamily="34" charset="0"/>
            </a:endParaRPr>
          </a:p>
          <a:p>
            <a:pPr algn="ctr"/>
            <a:r>
              <a:rPr lang="en-AU" sz="1400" dirty="0">
                <a:solidFill>
                  <a:schemeClr val="accent1"/>
                </a:solidFill>
                <a:latin typeface="Calibri" pitchFamily="34" charset="0"/>
              </a:rPr>
              <a:t> </a:t>
            </a:r>
          </a:p>
          <a:p>
            <a:pPr algn="ctr"/>
            <a:r>
              <a:rPr lang="en-AU" sz="1600" b="1" dirty="0">
                <a:solidFill>
                  <a:schemeClr val="accent1"/>
                </a:solidFill>
                <a:latin typeface="Calibri" pitchFamily="34" charset="0"/>
              </a:rPr>
              <a:t>ST </a:t>
            </a:r>
            <a:r>
              <a:rPr lang="en-AU" sz="1600" b="1" dirty="0" smtClean="0">
                <a:solidFill>
                  <a:schemeClr val="accent1"/>
                </a:solidFill>
                <a:latin typeface="Calibri" pitchFamily="34" charset="0"/>
              </a:rPr>
              <a:t>elevation</a:t>
            </a:r>
            <a:endParaRPr lang="en-AU" sz="1400" dirty="0" smtClean="0">
              <a:solidFill>
                <a:schemeClr val="accent1"/>
              </a:solidFill>
              <a:latin typeface="Calibri" pitchFamily="34" charset="0"/>
            </a:endParaRPr>
          </a:p>
          <a:p>
            <a:pPr algn="ctr"/>
            <a:endParaRPr lang="en-AU" sz="1400" dirty="0">
              <a:solidFill>
                <a:schemeClr val="accent1"/>
              </a:solidFill>
              <a:latin typeface="Calibri" pitchFamily="34" charset="0"/>
            </a:endParaRPr>
          </a:p>
          <a:p>
            <a:pPr algn="ctr"/>
            <a:r>
              <a:rPr lang="en-AU" sz="1600" b="1" dirty="0" err="1">
                <a:solidFill>
                  <a:schemeClr val="accent1"/>
                </a:solidFill>
                <a:latin typeface="Calibri" pitchFamily="34" charset="0"/>
              </a:rPr>
              <a:t>Troponin</a:t>
            </a:r>
            <a:r>
              <a:rPr lang="en-AU" sz="1600" b="1" dirty="0">
                <a:solidFill>
                  <a:schemeClr val="accent1"/>
                </a:solidFill>
                <a:latin typeface="Calibri" pitchFamily="34" charset="0"/>
              </a:rPr>
              <a:t> rise</a:t>
            </a:r>
          </a:p>
        </p:txBody>
      </p:sp>
      <p:sp>
        <p:nvSpPr>
          <p:cNvPr id="32783" name="TextBox 32"/>
          <p:cNvSpPr txBox="1">
            <a:spLocks noChangeArrowheads="1"/>
          </p:cNvSpPr>
          <p:nvPr/>
        </p:nvSpPr>
        <p:spPr bwMode="auto">
          <a:xfrm>
            <a:off x="2209800" y="4724400"/>
            <a:ext cx="2666999" cy="1631216"/>
          </a:xfrm>
          <a:prstGeom prst="rect">
            <a:avLst/>
          </a:prstGeom>
          <a:noFill/>
          <a:ln w="9525">
            <a:noFill/>
            <a:miter lim="800000"/>
            <a:headEnd/>
            <a:tailEnd/>
          </a:ln>
        </p:spPr>
        <p:txBody>
          <a:bodyPr wrap="square">
            <a:spAutoFit/>
          </a:bodyPr>
          <a:lstStyle/>
          <a:p>
            <a:pPr algn="ctr"/>
            <a:r>
              <a:rPr lang="en-AU" sz="1600" b="1" dirty="0">
                <a:solidFill>
                  <a:schemeClr val="accent1"/>
                </a:solidFill>
                <a:latin typeface="Calibri" pitchFamily="34" charset="0"/>
              </a:rPr>
              <a:t>Typical history – e.g. prolonged or repetitive </a:t>
            </a:r>
            <a:r>
              <a:rPr lang="en-AU" sz="1600" b="1" dirty="0" smtClean="0">
                <a:solidFill>
                  <a:schemeClr val="accent1"/>
                </a:solidFill>
                <a:latin typeface="Calibri" pitchFamily="34" charset="0"/>
              </a:rPr>
              <a:t>pain</a:t>
            </a:r>
          </a:p>
          <a:p>
            <a:pPr algn="ctr"/>
            <a:endParaRPr lang="en-AU" sz="1000" b="1" dirty="0" smtClean="0">
              <a:solidFill>
                <a:schemeClr val="accent1"/>
              </a:solidFill>
              <a:latin typeface="Calibri" pitchFamily="34" charset="0"/>
            </a:endParaRPr>
          </a:p>
          <a:p>
            <a:pPr algn="ctr"/>
            <a:r>
              <a:rPr lang="en-AU" sz="1600" b="1" dirty="0">
                <a:solidFill>
                  <a:schemeClr val="accent1"/>
                </a:solidFill>
                <a:latin typeface="Calibri" pitchFamily="34" charset="0"/>
              </a:rPr>
              <a:t>ECG: ST or T wave changes but </a:t>
            </a:r>
            <a:r>
              <a:rPr lang="en-AU" sz="1600" b="1" u="sng" dirty="0">
                <a:solidFill>
                  <a:schemeClr val="accent1"/>
                </a:solidFill>
                <a:latin typeface="Calibri" pitchFamily="34" charset="0"/>
              </a:rPr>
              <a:t>no ST </a:t>
            </a:r>
            <a:r>
              <a:rPr lang="en-AU" sz="1600" b="1" u="sng" dirty="0" smtClean="0">
                <a:solidFill>
                  <a:schemeClr val="accent1"/>
                </a:solidFill>
                <a:latin typeface="Calibri" pitchFamily="34" charset="0"/>
              </a:rPr>
              <a:t>elevation</a:t>
            </a:r>
          </a:p>
          <a:p>
            <a:pPr algn="ctr"/>
            <a:endParaRPr lang="en-AU" sz="1000" b="1" u="sng" dirty="0" smtClean="0">
              <a:solidFill>
                <a:schemeClr val="accent1"/>
              </a:solidFill>
              <a:latin typeface="Calibri" pitchFamily="34" charset="0"/>
            </a:endParaRPr>
          </a:p>
          <a:p>
            <a:pPr algn="ctr"/>
            <a:r>
              <a:rPr lang="en-AU" sz="1600" b="1" dirty="0" err="1">
                <a:solidFill>
                  <a:schemeClr val="accent1"/>
                </a:solidFill>
                <a:latin typeface="Calibri" pitchFamily="34" charset="0"/>
              </a:rPr>
              <a:t>Troponin</a:t>
            </a:r>
            <a:r>
              <a:rPr lang="en-AU" sz="1600" b="1" dirty="0">
                <a:solidFill>
                  <a:schemeClr val="accent1"/>
                </a:solidFill>
                <a:latin typeface="Calibri" pitchFamily="34" charset="0"/>
              </a:rPr>
              <a:t> rise</a:t>
            </a:r>
          </a:p>
        </p:txBody>
      </p:sp>
      <p:sp>
        <p:nvSpPr>
          <p:cNvPr id="32784" name="TextBox 33"/>
          <p:cNvSpPr txBox="1">
            <a:spLocks noChangeArrowheads="1"/>
          </p:cNvSpPr>
          <p:nvPr/>
        </p:nvSpPr>
        <p:spPr bwMode="auto">
          <a:xfrm>
            <a:off x="5219700" y="3770313"/>
            <a:ext cx="2016125" cy="1815882"/>
          </a:xfrm>
          <a:prstGeom prst="rect">
            <a:avLst/>
          </a:prstGeom>
          <a:noFill/>
          <a:ln w="9525">
            <a:noFill/>
            <a:miter lim="800000"/>
            <a:headEnd/>
            <a:tailEnd/>
          </a:ln>
        </p:spPr>
        <p:txBody>
          <a:bodyPr>
            <a:spAutoFit/>
          </a:bodyPr>
          <a:lstStyle/>
          <a:p>
            <a:pPr algn="ctr"/>
            <a:r>
              <a:rPr lang="en-AU" sz="1600" b="1" dirty="0">
                <a:solidFill>
                  <a:schemeClr val="accent1"/>
                </a:solidFill>
                <a:latin typeface="Calibri" pitchFamily="34" charset="0"/>
              </a:rPr>
              <a:t>Less alarming </a:t>
            </a:r>
            <a:r>
              <a:rPr lang="en-AU" sz="1600" b="1" dirty="0" smtClean="0">
                <a:solidFill>
                  <a:schemeClr val="accent1"/>
                </a:solidFill>
                <a:latin typeface="Calibri" pitchFamily="34" charset="0"/>
              </a:rPr>
              <a:t>history</a:t>
            </a:r>
          </a:p>
          <a:p>
            <a:pPr algn="ctr"/>
            <a:r>
              <a:rPr lang="en-AU" sz="1600" b="1" dirty="0">
                <a:solidFill>
                  <a:schemeClr val="accent1"/>
                </a:solidFill>
                <a:latin typeface="Calibri" pitchFamily="34" charset="0"/>
              </a:rPr>
              <a:t> </a:t>
            </a:r>
          </a:p>
          <a:p>
            <a:pPr algn="ctr"/>
            <a:r>
              <a:rPr lang="en-AU" sz="1600" b="1" dirty="0">
                <a:solidFill>
                  <a:schemeClr val="accent1"/>
                </a:solidFill>
                <a:latin typeface="Calibri" pitchFamily="34" charset="0"/>
              </a:rPr>
              <a:t>ECG abnormal but changes not as dramatic</a:t>
            </a:r>
          </a:p>
          <a:p>
            <a:pPr algn="ctr"/>
            <a:endParaRPr lang="en-AU" sz="1600" b="1" dirty="0">
              <a:solidFill>
                <a:schemeClr val="accent1"/>
              </a:solidFill>
              <a:latin typeface="Calibri" pitchFamily="34" charset="0"/>
            </a:endParaRPr>
          </a:p>
          <a:p>
            <a:pPr algn="ctr"/>
            <a:r>
              <a:rPr lang="en-AU" sz="1600" b="1" u="sng" dirty="0">
                <a:solidFill>
                  <a:schemeClr val="accent1"/>
                </a:solidFill>
                <a:latin typeface="Calibri" pitchFamily="34" charset="0"/>
              </a:rPr>
              <a:t>No</a:t>
            </a:r>
            <a:r>
              <a:rPr lang="en-AU" sz="1600" b="1" dirty="0">
                <a:solidFill>
                  <a:schemeClr val="accent1"/>
                </a:solidFill>
                <a:latin typeface="Calibri" pitchFamily="34" charset="0"/>
              </a:rPr>
              <a:t> </a:t>
            </a:r>
            <a:r>
              <a:rPr lang="en-AU" sz="1600" b="1" dirty="0" err="1">
                <a:solidFill>
                  <a:schemeClr val="accent1"/>
                </a:solidFill>
                <a:latin typeface="Calibri" pitchFamily="34" charset="0"/>
              </a:rPr>
              <a:t>troponin</a:t>
            </a:r>
            <a:r>
              <a:rPr lang="en-AU" sz="1600" b="1" dirty="0">
                <a:solidFill>
                  <a:schemeClr val="accent1"/>
                </a:solidFill>
                <a:latin typeface="Calibri" pitchFamily="34" charset="0"/>
              </a:rPr>
              <a:t> rise</a:t>
            </a:r>
          </a:p>
        </p:txBody>
      </p:sp>
      <p:sp>
        <p:nvSpPr>
          <p:cNvPr id="32785" name="TextBox 34"/>
          <p:cNvSpPr txBox="1">
            <a:spLocks noChangeArrowheads="1"/>
          </p:cNvSpPr>
          <p:nvPr/>
        </p:nvSpPr>
        <p:spPr bwMode="auto">
          <a:xfrm>
            <a:off x="7235825" y="4694238"/>
            <a:ext cx="2016125" cy="1569660"/>
          </a:xfrm>
          <a:prstGeom prst="rect">
            <a:avLst/>
          </a:prstGeom>
          <a:noFill/>
          <a:ln w="9525">
            <a:noFill/>
            <a:miter lim="800000"/>
            <a:headEnd/>
            <a:tailEnd/>
          </a:ln>
        </p:spPr>
        <p:txBody>
          <a:bodyPr>
            <a:spAutoFit/>
          </a:bodyPr>
          <a:lstStyle/>
          <a:p>
            <a:pPr algn="ctr"/>
            <a:r>
              <a:rPr lang="en-AU" sz="1600" b="1" dirty="0">
                <a:solidFill>
                  <a:schemeClr val="accent1"/>
                </a:solidFill>
                <a:latin typeface="Calibri" pitchFamily="34" charset="0"/>
              </a:rPr>
              <a:t>No high risk history</a:t>
            </a:r>
            <a:endParaRPr lang="en-AU" sz="1600" b="1" dirty="0" smtClean="0">
              <a:solidFill>
                <a:schemeClr val="accent1"/>
              </a:solidFill>
              <a:latin typeface="Calibri" pitchFamily="34" charset="0"/>
            </a:endParaRPr>
          </a:p>
          <a:p>
            <a:pPr algn="ctr"/>
            <a:endParaRPr lang="en-AU" sz="1600" b="1" dirty="0" smtClean="0">
              <a:solidFill>
                <a:schemeClr val="accent1"/>
              </a:solidFill>
              <a:latin typeface="Calibri" pitchFamily="34" charset="0"/>
            </a:endParaRPr>
          </a:p>
          <a:p>
            <a:pPr algn="ctr"/>
            <a:r>
              <a:rPr lang="en-AU" sz="1600" b="1" dirty="0">
                <a:solidFill>
                  <a:schemeClr val="accent1"/>
                </a:solidFill>
                <a:latin typeface="Calibri" pitchFamily="34" charset="0"/>
              </a:rPr>
              <a:t>ECG normal or old changes</a:t>
            </a:r>
          </a:p>
          <a:p>
            <a:pPr algn="ctr"/>
            <a:endParaRPr lang="en-AU" sz="1600" b="1" dirty="0">
              <a:solidFill>
                <a:schemeClr val="accent1"/>
              </a:solidFill>
              <a:latin typeface="Calibri" pitchFamily="34" charset="0"/>
            </a:endParaRPr>
          </a:p>
          <a:p>
            <a:pPr algn="ctr"/>
            <a:r>
              <a:rPr lang="en-AU" sz="1600" b="1" u="sng" dirty="0">
                <a:solidFill>
                  <a:schemeClr val="accent1"/>
                </a:solidFill>
                <a:latin typeface="Calibri" pitchFamily="34" charset="0"/>
              </a:rPr>
              <a:t>No</a:t>
            </a:r>
            <a:r>
              <a:rPr lang="en-AU" sz="1600" b="1" dirty="0">
                <a:solidFill>
                  <a:schemeClr val="accent1"/>
                </a:solidFill>
                <a:latin typeface="Calibri" pitchFamily="34" charset="0"/>
              </a:rPr>
              <a:t> </a:t>
            </a:r>
            <a:r>
              <a:rPr lang="en-AU" sz="1600" b="1" dirty="0" err="1">
                <a:solidFill>
                  <a:schemeClr val="accent1"/>
                </a:solidFill>
                <a:latin typeface="Calibri" pitchFamily="34" charset="0"/>
              </a:rPr>
              <a:t>troponin</a:t>
            </a:r>
            <a:r>
              <a:rPr lang="en-AU" sz="1600" b="1" dirty="0">
                <a:solidFill>
                  <a:schemeClr val="accent1"/>
                </a:solidFill>
                <a:latin typeface="Calibri" pitchFamily="34" charset="0"/>
              </a:rPr>
              <a:t> rise</a:t>
            </a:r>
          </a:p>
        </p:txBody>
      </p:sp>
      <p:cxnSp>
        <p:nvCxnSpPr>
          <p:cNvPr id="36" name="Straight Connector 35"/>
          <p:cNvCxnSpPr/>
          <p:nvPr/>
        </p:nvCxnSpPr>
        <p:spPr>
          <a:xfrm>
            <a:off x="3544888" y="2781300"/>
            <a:ext cx="0" cy="638175"/>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544888" y="3933825"/>
            <a:ext cx="0" cy="636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62000" y="4056063"/>
            <a:ext cx="0" cy="638175"/>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8101013" y="2933700"/>
            <a:ext cx="242887" cy="157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32773" idx="2"/>
          </p:cNvCxnSpPr>
          <p:nvPr/>
        </p:nvCxnSpPr>
        <p:spPr>
          <a:xfrm flipH="1">
            <a:off x="6551613" y="2968625"/>
            <a:ext cx="107950" cy="703263"/>
          </a:xfrm>
          <a:prstGeom prst="line">
            <a:avLst/>
          </a:prstGeom>
        </p:spPr>
        <p:style>
          <a:lnRef idx="1">
            <a:schemeClr val="accent1"/>
          </a:lnRef>
          <a:fillRef idx="0">
            <a:schemeClr val="accent1"/>
          </a:fillRef>
          <a:effectRef idx="0">
            <a:schemeClr val="accent1"/>
          </a:effectRef>
          <a:fontRef idx="minor">
            <a:schemeClr val="tx1"/>
          </a:fontRef>
        </p:style>
      </p:cxnSp>
      <p:sp>
        <p:nvSpPr>
          <p:cNvPr id="32791" name="TextBox 45"/>
          <p:cNvSpPr txBox="1">
            <a:spLocks noChangeArrowheads="1"/>
          </p:cNvSpPr>
          <p:nvPr/>
        </p:nvSpPr>
        <p:spPr bwMode="auto">
          <a:xfrm>
            <a:off x="5003800" y="5984875"/>
            <a:ext cx="2016125" cy="338554"/>
          </a:xfrm>
          <a:prstGeom prst="rect">
            <a:avLst/>
          </a:prstGeom>
          <a:noFill/>
          <a:ln w="9525">
            <a:noFill/>
            <a:miter lim="800000"/>
            <a:headEnd/>
            <a:tailEnd/>
          </a:ln>
        </p:spPr>
        <p:txBody>
          <a:bodyPr>
            <a:spAutoFit/>
          </a:bodyPr>
          <a:lstStyle/>
          <a:p>
            <a:pPr algn="ctr"/>
            <a:r>
              <a:rPr lang="en-AU" sz="1600" b="1" dirty="0">
                <a:solidFill>
                  <a:schemeClr val="accent1"/>
                </a:solidFill>
                <a:latin typeface="Calibri" pitchFamily="34" charset="0"/>
              </a:rPr>
              <a:t>Need to RESTRATIFY</a:t>
            </a:r>
          </a:p>
        </p:txBody>
      </p:sp>
      <p:cxnSp>
        <p:nvCxnSpPr>
          <p:cNvPr id="47" name="Elbow Connector 46"/>
          <p:cNvCxnSpPr/>
          <p:nvPr/>
        </p:nvCxnSpPr>
        <p:spPr>
          <a:xfrm rot="10800000" flipV="1">
            <a:off x="4067175" y="6335713"/>
            <a:ext cx="1944688" cy="261937"/>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Elbow Connector 48"/>
          <p:cNvCxnSpPr/>
          <p:nvPr/>
        </p:nvCxnSpPr>
        <p:spPr>
          <a:xfrm>
            <a:off x="6164263" y="6335713"/>
            <a:ext cx="1647825" cy="261937"/>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30" name="Footer Placeholder 3"/>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130425"/>
            <a:ext cx="8424936" cy="1470025"/>
          </a:xfrm>
        </p:spPr>
        <p:txBody>
          <a:bodyPr>
            <a:normAutofit fontScale="90000"/>
          </a:bodyPr>
          <a:lstStyle/>
          <a:p>
            <a:r>
              <a:rPr lang="en-AU" dirty="0" smtClean="0"/>
              <a:t>What is the </a:t>
            </a:r>
            <a:r>
              <a:rPr lang="en-AU" dirty="0" smtClean="0">
                <a:solidFill>
                  <a:srgbClr val="FF0000"/>
                </a:solidFill>
              </a:rPr>
              <a:t>treatment</a:t>
            </a:r>
            <a:r>
              <a:rPr lang="en-AU" dirty="0" smtClean="0"/>
              <a:t> of</a:t>
            </a:r>
            <a:r>
              <a:rPr lang="en-AU" dirty="0" smtClean="0">
                <a:solidFill>
                  <a:srgbClr val="FF0000"/>
                </a:solidFill>
              </a:rPr>
              <a:t> </a:t>
            </a:r>
            <a:r>
              <a:rPr lang="en-AU" dirty="0" smtClean="0"/>
              <a:t>a suspected acute coronary syndrome? </a:t>
            </a:r>
            <a:endParaRPr lang="en-AU" dirty="0"/>
          </a:p>
        </p:txBody>
      </p:sp>
      <p:sp>
        <p:nvSpPr>
          <p:cNvPr id="3" name="Subtitle 2"/>
          <p:cNvSpPr>
            <a:spLocks noGrp="1"/>
          </p:cNvSpPr>
          <p:nvPr>
            <p:ph type="subTitle" idx="1"/>
          </p:nvPr>
        </p:nvSpPr>
        <p:spPr/>
        <p:txBody>
          <a:bodyPr/>
          <a:lstStyle/>
          <a:p>
            <a:endParaRPr lang="en-AU"/>
          </a:p>
        </p:txBody>
      </p:sp>
      <p:sp>
        <p:nvSpPr>
          <p:cNvPr id="4" name="Date Placeholder 3"/>
          <p:cNvSpPr>
            <a:spLocks noGrp="1"/>
          </p:cNvSpPr>
          <p:nvPr>
            <p:ph type="dt" sz="half" idx="10"/>
          </p:nvPr>
        </p:nvSpPr>
        <p:spPr/>
        <p:txBody>
          <a:bodyPr/>
          <a:lstStyle/>
          <a:p>
            <a:pPr>
              <a:defRPr/>
            </a:pPr>
            <a:fld id="{174B095A-119A-408B-92C3-35E57AB7968A}" type="datetime1">
              <a:rPr lang="en-AU" smtClean="0"/>
              <a:pPr>
                <a:defRPr/>
              </a:pPr>
              <a:t>14/08/12</a:t>
            </a:fld>
            <a:endParaRPr lang="en-AU"/>
          </a:p>
        </p:txBody>
      </p:sp>
      <p:sp>
        <p:nvSpPr>
          <p:cNvPr id="5" name="Footer Placeholder 4"/>
          <p:cNvSpPr>
            <a:spLocks noGrp="1"/>
          </p:cNvSpPr>
          <p:nvPr>
            <p:ph type="ftr" sz="quarter" idx="11"/>
          </p:nvPr>
        </p:nvSpPr>
        <p:spPr/>
        <p:txBody>
          <a:bodyPr/>
          <a:lstStyle/>
          <a:p>
            <a:pPr>
              <a:defRPr/>
            </a:pPr>
            <a:endParaRPr lang="en-AU"/>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AU" dirty="0" smtClean="0"/>
              <a:t>Initial Treatment</a:t>
            </a:r>
          </a:p>
        </p:txBody>
      </p:sp>
      <p:sp>
        <p:nvSpPr>
          <p:cNvPr id="3" name="Content Placeholder 2"/>
          <p:cNvSpPr>
            <a:spLocks noGrp="1"/>
          </p:cNvSpPr>
          <p:nvPr>
            <p:ph idx="1"/>
          </p:nvPr>
        </p:nvSpPr>
        <p:spPr/>
        <p:txBody>
          <a:bodyPr rtlCol="0">
            <a:normAutofit/>
          </a:bodyPr>
          <a:lstStyle/>
          <a:p>
            <a:pPr fontAlgn="auto">
              <a:spcAft>
                <a:spcPts val="0"/>
              </a:spcAft>
              <a:buFont typeface="Arial" pitchFamily="34" charset="0"/>
              <a:buChar char="•"/>
              <a:defRPr/>
            </a:pPr>
            <a:r>
              <a:rPr lang="en-AU" dirty="0" smtClean="0"/>
              <a:t>Oxygen </a:t>
            </a:r>
          </a:p>
          <a:p>
            <a:pPr fontAlgn="auto">
              <a:spcAft>
                <a:spcPts val="0"/>
              </a:spcAft>
              <a:buFont typeface="Arial" pitchFamily="34" charset="0"/>
              <a:buChar char="•"/>
              <a:defRPr/>
            </a:pPr>
            <a:r>
              <a:rPr lang="en-AU" dirty="0" smtClean="0"/>
              <a:t>Anti-platelet therapy</a:t>
            </a:r>
          </a:p>
          <a:p>
            <a:pPr lvl="3" fontAlgn="auto">
              <a:spcAft>
                <a:spcPts val="0"/>
              </a:spcAft>
              <a:buFont typeface="Arial" pitchFamily="34" charset="0"/>
              <a:buChar char="–"/>
              <a:defRPr/>
            </a:pPr>
            <a:r>
              <a:rPr lang="en-AU" dirty="0" smtClean="0"/>
              <a:t>Aspirin</a:t>
            </a:r>
          </a:p>
          <a:p>
            <a:pPr lvl="3" fontAlgn="auto">
              <a:spcAft>
                <a:spcPts val="0"/>
              </a:spcAft>
              <a:buFont typeface="Arial" pitchFamily="34" charset="0"/>
              <a:buChar char="–"/>
              <a:defRPr/>
            </a:pPr>
            <a:r>
              <a:rPr lang="en-AU" dirty="0" smtClean="0"/>
              <a:t>Clopidogrel</a:t>
            </a:r>
          </a:p>
          <a:p>
            <a:pPr fontAlgn="auto">
              <a:spcAft>
                <a:spcPts val="0"/>
              </a:spcAft>
              <a:buFont typeface="Arial" pitchFamily="34" charset="0"/>
              <a:buChar char="•"/>
              <a:defRPr/>
            </a:pPr>
            <a:r>
              <a:rPr lang="en-AU" dirty="0" smtClean="0"/>
              <a:t>IV access</a:t>
            </a:r>
          </a:p>
          <a:p>
            <a:pPr lvl="3" fontAlgn="auto">
              <a:spcAft>
                <a:spcPts val="0"/>
              </a:spcAft>
              <a:buFont typeface="Arial" pitchFamily="34" charset="0"/>
              <a:buChar char="–"/>
              <a:defRPr/>
            </a:pPr>
            <a:r>
              <a:rPr lang="en-AU" dirty="0" smtClean="0"/>
              <a:t>Take blood for lab tests</a:t>
            </a:r>
          </a:p>
          <a:p>
            <a:pPr fontAlgn="auto">
              <a:spcAft>
                <a:spcPts val="0"/>
              </a:spcAft>
              <a:buFont typeface="Arial" pitchFamily="34" charset="0"/>
              <a:buChar char="•"/>
              <a:defRPr/>
            </a:pPr>
            <a:r>
              <a:rPr lang="en-AU" dirty="0" smtClean="0"/>
              <a:t>Pain relief</a:t>
            </a:r>
          </a:p>
        </p:txBody>
      </p:sp>
      <p:sp>
        <p:nvSpPr>
          <p:cNvPr id="4"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5" name="Footer Placeholder 3"/>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AU" dirty="0" smtClean="0"/>
              <a:t>Treatment </a:t>
            </a:r>
          </a:p>
        </p:txBody>
      </p:sp>
      <p:sp>
        <p:nvSpPr>
          <p:cNvPr id="3" name="Content Placeholder 2"/>
          <p:cNvSpPr>
            <a:spLocks noGrp="1"/>
          </p:cNvSpPr>
          <p:nvPr>
            <p:ph sz="half" idx="1"/>
          </p:nvPr>
        </p:nvSpPr>
        <p:spPr>
          <a:xfrm>
            <a:off x="457200" y="1600200"/>
            <a:ext cx="4043363" cy="4525963"/>
          </a:xfrm>
          <a:ln>
            <a:solidFill>
              <a:schemeClr val="accent1"/>
            </a:solidFill>
          </a:ln>
        </p:spPr>
        <p:txBody>
          <a:bodyPr rtlCol="0">
            <a:normAutofit fontScale="92500" lnSpcReduction="20000"/>
          </a:bodyPr>
          <a:lstStyle/>
          <a:p>
            <a:pPr marL="0" indent="0" fontAlgn="auto">
              <a:spcAft>
                <a:spcPts val="0"/>
              </a:spcAft>
              <a:buFont typeface="Arial" pitchFamily="34" charset="0"/>
              <a:buNone/>
              <a:defRPr/>
            </a:pPr>
            <a:r>
              <a:rPr lang="en-AU" u="sng" dirty="0" smtClean="0"/>
              <a:t>STEMI - EMERGENCY</a:t>
            </a:r>
          </a:p>
          <a:p>
            <a:pPr marL="0" indent="0" fontAlgn="auto">
              <a:spcAft>
                <a:spcPts val="0"/>
              </a:spcAft>
              <a:buFont typeface="Arial" pitchFamily="34" charset="0"/>
              <a:buNone/>
              <a:defRPr/>
            </a:pPr>
            <a:r>
              <a:rPr lang="en-AU" dirty="0" smtClean="0"/>
              <a:t> </a:t>
            </a:r>
          </a:p>
          <a:p>
            <a:pPr marL="0" indent="0" fontAlgn="auto">
              <a:spcAft>
                <a:spcPts val="0"/>
              </a:spcAft>
              <a:buFont typeface="Arial" pitchFamily="34" charset="0"/>
              <a:buNone/>
              <a:defRPr/>
            </a:pPr>
            <a:r>
              <a:rPr lang="en-AU" dirty="0" smtClean="0"/>
              <a:t>Activate local STEMI pathway</a:t>
            </a:r>
          </a:p>
          <a:p>
            <a:pPr marL="400050" lvl="1" indent="0" fontAlgn="auto">
              <a:spcAft>
                <a:spcPts val="0"/>
              </a:spcAft>
              <a:buFont typeface="Wingdings" pitchFamily="-84" charset="2"/>
              <a:buChar char="à"/>
              <a:defRPr/>
            </a:pPr>
            <a:r>
              <a:rPr lang="en-AU" dirty="0" smtClean="0">
                <a:sym typeface="Wingdings" pitchFamily="2" charset="2"/>
              </a:rPr>
              <a:t>Anti-platelet </a:t>
            </a:r>
          </a:p>
          <a:p>
            <a:pPr marL="400050" lvl="1" indent="0" fontAlgn="auto">
              <a:spcAft>
                <a:spcPts val="0"/>
              </a:spcAft>
              <a:buFont typeface="Wingdings" pitchFamily="-84" charset="2"/>
              <a:buChar char="à"/>
              <a:defRPr/>
            </a:pPr>
            <a:r>
              <a:rPr lang="en-AU" dirty="0" smtClean="0">
                <a:sym typeface="Wingdings" pitchFamily="2" charset="2"/>
              </a:rPr>
              <a:t>Anti-coagulant</a:t>
            </a:r>
          </a:p>
          <a:p>
            <a:pPr marL="400050" lvl="1" indent="0" fontAlgn="auto">
              <a:spcAft>
                <a:spcPts val="0"/>
              </a:spcAft>
              <a:buFont typeface="Wingdings" pitchFamily="-84" charset="2"/>
              <a:buChar char="à"/>
              <a:defRPr/>
            </a:pPr>
            <a:r>
              <a:rPr lang="en-AU" dirty="0" smtClean="0">
                <a:sym typeface="Wingdings" pitchFamily="2" charset="2"/>
              </a:rPr>
              <a:t>Urgent Reperfusion </a:t>
            </a:r>
          </a:p>
          <a:p>
            <a:pPr lvl="2" fontAlgn="auto">
              <a:spcAft>
                <a:spcPts val="0"/>
              </a:spcAft>
              <a:buFont typeface="Wingdings" pitchFamily="-84" charset="2"/>
              <a:buChar char="à"/>
              <a:defRPr/>
            </a:pPr>
            <a:r>
              <a:rPr lang="en-AU" dirty="0" smtClean="0">
                <a:sym typeface="Wingdings" pitchFamily="2" charset="2"/>
              </a:rPr>
              <a:t>PCI </a:t>
            </a:r>
          </a:p>
          <a:p>
            <a:pPr lvl="2" fontAlgn="auto">
              <a:spcAft>
                <a:spcPts val="0"/>
              </a:spcAft>
              <a:buFont typeface="Wingdings" pitchFamily="-84" charset="2"/>
              <a:buChar char="à"/>
              <a:defRPr/>
            </a:pPr>
            <a:r>
              <a:rPr lang="en-AU" dirty="0" smtClean="0">
                <a:sym typeface="Wingdings" pitchFamily="2" charset="2"/>
              </a:rPr>
              <a:t>Thrombolysis</a:t>
            </a:r>
          </a:p>
          <a:p>
            <a:pPr lvl="2" fontAlgn="auto">
              <a:spcAft>
                <a:spcPts val="0"/>
              </a:spcAft>
              <a:buFont typeface="Arial" pitchFamily="34" charset="0"/>
              <a:buChar char="•"/>
              <a:defRPr/>
            </a:pPr>
            <a:r>
              <a:rPr lang="en-AU" dirty="0" smtClean="0">
                <a:sym typeface="Wingdings" pitchFamily="2" charset="2"/>
              </a:rPr>
              <a:t>Unless contraindications</a:t>
            </a:r>
          </a:p>
          <a:p>
            <a:pPr fontAlgn="auto">
              <a:spcAft>
                <a:spcPts val="0"/>
              </a:spcAft>
              <a:buFont typeface="Arial" pitchFamily="34" charset="0"/>
              <a:buChar char="•"/>
              <a:defRPr/>
            </a:pPr>
            <a:endParaRPr lang="en-AU" dirty="0"/>
          </a:p>
        </p:txBody>
      </p:sp>
      <p:sp>
        <p:nvSpPr>
          <p:cNvPr id="4" name="Content Placeholder 3"/>
          <p:cNvSpPr>
            <a:spLocks noGrp="1"/>
          </p:cNvSpPr>
          <p:nvPr>
            <p:ph sz="half" idx="2"/>
          </p:nvPr>
        </p:nvSpPr>
        <p:spPr>
          <a:xfrm>
            <a:off x="4932363" y="1628775"/>
            <a:ext cx="4038600" cy="4525963"/>
          </a:xfrm>
          <a:ln>
            <a:solidFill>
              <a:schemeClr val="accent1"/>
            </a:solidFill>
          </a:ln>
        </p:spPr>
        <p:txBody>
          <a:bodyPr rtlCol="0">
            <a:normAutofit fontScale="92500" lnSpcReduction="20000"/>
          </a:bodyPr>
          <a:lstStyle/>
          <a:p>
            <a:pPr marL="0" indent="0" fontAlgn="auto">
              <a:spcAft>
                <a:spcPts val="0"/>
              </a:spcAft>
              <a:buFont typeface="Arial" pitchFamily="34" charset="0"/>
              <a:buNone/>
              <a:defRPr/>
            </a:pPr>
            <a:r>
              <a:rPr lang="en-AU" u="sng" dirty="0" smtClean="0">
                <a:sym typeface="Wingdings" pitchFamily="2" charset="2"/>
              </a:rPr>
              <a:t>NSTEMI/High Risk</a:t>
            </a:r>
            <a:endParaRPr lang="en-AU" u="sng" dirty="0">
              <a:sym typeface="Wingdings" pitchFamily="2" charset="2"/>
            </a:endParaRPr>
          </a:p>
          <a:p>
            <a:pPr lvl="1" indent="-342900" fontAlgn="auto">
              <a:spcAft>
                <a:spcPts val="0"/>
              </a:spcAft>
              <a:buFont typeface="Wingdings"/>
              <a:buChar char="à"/>
              <a:defRPr/>
            </a:pPr>
            <a:r>
              <a:rPr lang="en-AU" dirty="0" smtClean="0">
                <a:sym typeface="Wingdings" pitchFamily="2" charset="2"/>
              </a:rPr>
              <a:t>Admit to monitor</a:t>
            </a:r>
          </a:p>
          <a:p>
            <a:pPr lvl="1" indent="-342900" fontAlgn="auto">
              <a:spcAft>
                <a:spcPts val="0"/>
              </a:spcAft>
              <a:buFont typeface="Wingdings"/>
              <a:buChar char="à"/>
              <a:defRPr/>
            </a:pPr>
            <a:r>
              <a:rPr lang="en-AU" dirty="0" smtClean="0">
                <a:sym typeface="Wingdings" pitchFamily="2" charset="2"/>
              </a:rPr>
              <a:t>Consider anti-coagulant</a:t>
            </a:r>
          </a:p>
          <a:p>
            <a:pPr lvl="1" indent="-342900" fontAlgn="auto">
              <a:spcAft>
                <a:spcPts val="0"/>
              </a:spcAft>
              <a:buFont typeface="Wingdings"/>
              <a:buChar char="à"/>
              <a:defRPr/>
            </a:pPr>
            <a:r>
              <a:rPr lang="en-AU" dirty="0" smtClean="0">
                <a:sym typeface="Wingdings" pitchFamily="2" charset="2"/>
              </a:rPr>
              <a:t>Consider beta blocker</a:t>
            </a:r>
          </a:p>
          <a:p>
            <a:pPr lvl="1" indent="-342900" fontAlgn="auto">
              <a:spcAft>
                <a:spcPts val="0"/>
              </a:spcAft>
              <a:buFont typeface="Wingdings"/>
              <a:buChar char="à"/>
              <a:defRPr/>
            </a:pPr>
            <a:r>
              <a:rPr lang="en-AU" dirty="0" smtClean="0">
                <a:sym typeface="Wingdings" pitchFamily="2" charset="2"/>
              </a:rPr>
              <a:t>Further investigations</a:t>
            </a:r>
          </a:p>
          <a:p>
            <a:pPr lvl="1" indent="-342900" fontAlgn="auto">
              <a:spcAft>
                <a:spcPts val="0"/>
              </a:spcAft>
              <a:buFont typeface="Wingdings"/>
              <a:buChar char="à"/>
              <a:defRPr/>
            </a:pPr>
            <a:endParaRPr lang="en-AU" dirty="0" smtClean="0">
              <a:sym typeface="Wingdings" pitchFamily="2" charset="2"/>
            </a:endParaRPr>
          </a:p>
          <a:p>
            <a:pPr marL="0" indent="0" fontAlgn="auto">
              <a:spcAft>
                <a:spcPts val="0"/>
              </a:spcAft>
              <a:buFont typeface="Arial" pitchFamily="34" charset="0"/>
              <a:buNone/>
              <a:defRPr/>
            </a:pPr>
            <a:r>
              <a:rPr lang="en-AU" u="sng" dirty="0" smtClean="0">
                <a:sym typeface="Wingdings" pitchFamily="2" charset="2"/>
              </a:rPr>
              <a:t>Intermediate Risk</a:t>
            </a:r>
          </a:p>
          <a:p>
            <a:pPr lvl="1" indent="-342900" fontAlgn="auto">
              <a:spcAft>
                <a:spcPts val="0"/>
              </a:spcAft>
              <a:buFont typeface="Wingdings"/>
              <a:buChar char="à"/>
              <a:defRPr/>
            </a:pPr>
            <a:r>
              <a:rPr lang="en-AU" dirty="0" smtClean="0">
                <a:sym typeface="Wingdings" pitchFamily="2" charset="2"/>
              </a:rPr>
              <a:t>Further urgent investigation</a:t>
            </a:r>
          </a:p>
          <a:p>
            <a:pPr lvl="1" indent="-342900" fontAlgn="auto">
              <a:spcAft>
                <a:spcPts val="0"/>
              </a:spcAft>
              <a:buFont typeface="Wingdings"/>
              <a:buChar char="à"/>
              <a:defRPr/>
            </a:pPr>
            <a:endParaRPr lang="en-AU" dirty="0" smtClean="0">
              <a:sym typeface="Wingdings" pitchFamily="2" charset="2"/>
            </a:endParaRPr>
          </a:p>
          <a:p>
            <a:pPr marL="0" indent="0" fontAlgn="auto">
              <a:spcAft>
                <a:spcPts val="0"/>
              </a:spcAft>
              <a:buFont typeface="Arial" pitchFamily="34" charset="0"/>
              <a:buNone/>
              <a:defRPr/>
            </a:pPr>
            <a:r>
              <a:rPr lang="en-AU" u="sng" dirty="0" smtClean="0"/>
              <a:t>Low Risk</a:t>
            </a:r>
          </a:p>
          <a:p>
            <a:pPr lvl="1" indent="-342900" fontAlgn="auto">
              <a:spcAft>
                <a:spcPts val="0"/>
              </a:spcAft>
              <a:buFont typeface="Wingdings"/>
              <a:buChar char="à"/>
              <a:defRPr/>
            </a:pPr>
            <a:r>
              <a:rPr lang="en-AU" dirty="0" smtClean="0">
                <a:sym typeface="Wingdings" pitchFamily="2" charset="2"/>
              </a:rPr>
              <a:t>Discharge</a:t>
            </a:r>
          </a:p>
          <a:p>
            <a:pPr lvl="1" indent="-342900" fontAlgn="auto">
              <a:spcAft>
                <a:spcPts val="0"/>
              </a:spcAft>
              <a:buFont typeface="Wingdings"/>
              <a:buChar char="à"/>
              <a:defRPr/>
            </a:pPr>
            <a:r>
              <a:rPr lang="en-AU" dirty="0" smtClean="0">
                <a:sym typeface="Wingdings" pitchFamily="2" charset="2"/>
              </a:rPr>
              <a:t>Early follow-up</a:t>
            </a:r>
            <a:endParaRPr lang="en-AU" dirty="0"/>
          </a:p>
        </p:txBody>
      </p:sp>
      <p:sp>
        <p:nvSpPr>
          <p:cNvPr id="5"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6" name="Footer Placeholder 3"/>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Box 3"/>
          <p:cNvSpPr txBox="1">
            <a:spLocks noChangeArrowheads="1"/>
          </p:cNvSpPr>
          <p:nvPr/>
        </p:nvSpPr>
        <p:spPr bwMode="auto">
          <a:xfrm>
            <a:off x="395288" y="933450"/>
            <a:ext cx="863600" cy="369888"/>
          </a:xfrm>
          <a:prstGeom prst="rect">
            <a:avLst/>
          </a:prstGeom>
          <a:noFill/>
          <a:ln w="9525">
            <a:noFill/>
            <a:miter lim="800000"/>
            <a:headEnd/>
            <a:tailEnd/>
          </a:ln>
        </p:spPr>
        <p:txBody>
          <a:bodyPr>
            <a:spAutoFit/>
          </a:bodyPr>
          <a:lstStyle/>
          <a:p>
            <a:r>
              <a:rPr lang="en-AU" b="1" dirty="0">
                <a:latin typeface="Calibri" pitchFamily="34" charset="0"/>
              </a:rPr>
              <a:t>STEMI</a:t>
            </a:r>
          </a:p>
        </p:txBody>
      </p:sp>
      <p:sp>
        <p:nvSpPr>
          <p:cNvPr id="38914" name="TextBox 4"/>
          <p:cNvSpPr txBox="1">
            <a:spLocks noChangeArrowheads="1"/>
          </p:cNvSpPr>
          <p:nvPr/>
        </p:nvSpPr>
        <p:spPr bwMode="auto">
          <a:xfrm>
            <a:off x="3059113" y="2322513"/>
            <a:ext cx="2411412" cy="369887"/>
          </a:xfrm>
          <a:prstGeom prst="rect">
            <a:avLst/>
          </a:prstGeom>
          <a:noFill/>
          <a:ln w="9525">
            <a:noFill/>
            <a:miter lim="800000"/>
            <a:headEnd/>
            <a:tailEnd/>
          </a:ln>
        </p:spPr>
        <p:txBody>
          <a:bodyPr>
            <a:spAutoFit/>
          </a:bodyPr>
          <a:lstStyle/>
          <a:p>
            <a:r>
              <a:rPr lang="en-AU" b="1" dirty="0" smtClean="0">
                <a:latin typeface="Calibri" pitchFamily="34" charset="0"/>
              </a:rPr>
              <a:t>High (or NSTEMI )</a:t>
            </a:r>
            <a:endParaRPr lang="en-AU" b="1" dirty="0">
              <a:latin typeface="Calibri" pitchFamily="34" charset="0"/>
            </a:endParaRPr>
          </a:p>
        </p:txBody>
      </p:sp>
      <p:sp>
        <p:nvSpPr>
          <p:cNvPr id="38915" name="TextBox 5"/>
          <p:cNvSpPr txBox="1">
            <a:spLocks noChangeArrowheads="1"/>
          </p:cNvSpPr>
          <p:nvPr/>
        </p:nvSpPr>
        <p:spPr bwMode="auto">
          <a:xfrm>
            <a:off x="7812088" y="2276475"/>
            <a:ext cx="1119187" cy="369888"/>
          </a:xfrm>
          <a:prstGeom prst="rect">
            <a:avLst/>
          </a:prstGeom>
          <a:noFill/>
          <a:ln w="9525">
            <a:noFill/>
            <a:miter lim="800000"/>
            <a:headEnd/>
            <a:tailEnd/>
          </a:ln>
        </p:spPr>
        <p:txBody>
          <a:bodyPr>
            <a:spAutoFit/>
          </a:bodyPr>
          <a:lstStyle/>
          <a:p>
            <a:r>
              <a:rPr lang="en-AU" b="1" dirty="0" smtClean="0">
                <a:latin typeface="Calibri" pitchFamily="34" charset="0"/>
              </a:rPr>
              <a:t>Low</a:t>
            </a:r>
            <a:endParaRPr lang="en-AU" b="1" dirty="0">
              <a:latin typeface="Calibri" pitchFamily="34" charset="0"/>
            </a:endParaRPr>
          </a:p>
        </p:txBody>
      </p:sp>
      <p:sp>
        <p:nvSpPr>
          <p:cNvPr id="38916" name="TextBox 7"/>
          <p:cNvSpPr txBox="1">
            <a:spLocks noChangeArrowheads="1"/>
          </p:cNvSpPr>
          <p:nvPr/>
        </p:nvSpPr>
        <p:spPr bwMode="auto">
          <a:xfrm>
            <a:off x="5453063" y="933450"/>
            <a:ext cx="2317750" cy="369888"/>
          </a:xfrm>
          <a:prstGeom prst="rect">
            <a:avLst/>
          </a:prstGeom>
          <a:noFill/>
          <a:ln w="9525">
            <a:noFill/>
            <a:miter lim="800000"/>
            <a:headEnd/>
            <a:tailEnd/>
          </a:ln>
        </p:spPr>
        <p:txBody>
          <a:bodyPr>
            <a:spAutoFit/>
          </a:bodyPr>
          <a:lstStyle/>
          <a:p>
            <a:pPr algn="ctr"/>
            <a:r>
              <a:rPr lang="en-AU" b="1" dirty="0">
                <a:latin typeface="Calibri" pitchFamily="34" charset="0"/>
              </a:rPr>
              <a:t>Non-ST Elevation ACS</a:t>
            </a:r>
          </a:p>
        </p:txBody>
      </p:sp>
      <p:sp>
        <p:nvSpPr>
          <p:cNvPr id="38917" name="TextBox 8"/>
          <p:cNvSpPr txBox="1">
            <a:spLocks noChangeArrowheads="1"/>
          </p:cNvSpPr>
          <p:nvPr/>
        </p:nvSpPr>
        <p:spPr bwMode="auto">
          <a:xfrm>
            <a:off x="5364088" y="2322513"/>
            <a:ext cx="2232249" cy="369332"/>
          </a:xfrm>
          <a:prstGeom prst="rect">
            <a:avLst/>
          </a:prstGeom>
          <a:noFill/>
          <a:ln w="9525">
            <a:noFill/>
            <a:miter lim="800000"/>
            <a:headEnd/>
            <a:tailEnd/>
          </a:ln>
        </p:spPr>
        <p:txBody>
          <a:bodyPr wrap="square">
            <a:spAutoFit/>
          </a:bodyPr>
          <a:lstStyle/>
          <a:p>
            <a:pPr algn="ctr"/>
            <a:r>
              <a:rPr lang="en-AU" b="1" dirty="0" smtClean="0">
                <a:latin typeface="Calibri" pitchFamily="34" charset="0"/>
              </a:rPr>
              <a:t>Intermediate</a:t>
            </a:r>
            <a:endParaRPr lang="en-AU" b="1" dirty="0">
              <a:latin typeface="Calibri" pitchFamily="34" charset="0"/>
            </a:endParaRPr>
          </a:p>
        </p:txBody>
      </p:sp>
      <p:cxnSp>
        <p:nvCxnSpPr>
          <p:cNvPr id="11" name="Straight Arrow Connector 10"/>
          <p:cNvCxnSpPr/>
          <p:nvPr/>
        </p:nvCxnSpPr>
        <p:spPr>
          <a:xfrm>
            <a:off x="1258888" y="1117600"/>
            <a:ext cx="4325937" cy="12700"/>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endCxn id="38914" idx="0"/>
          </p:cNvCxnSpPr>
          <p:nvPr/>
        </p:nvCxnSpPr>
        <p:spPr>
          <a:xfrm flipH="1">
            <a:off x="4264819" y="1340768"/>
            <a:ext cx="2251397" cy="981745"/>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6588224" y="1340768"/>
            <a:ext cx="1655664" cy="93570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38922" name="TextBox 1"/>
          <p:cNvSpPr txBox="1">
            <a:spLocks noChangeArrowheads="1"/>
          </p:cNvSpPr>
          <p:nvPr/>
        </p:nvSpPr>
        <p:spPr bwMode="auto">
          <a:xfrm>
            <a:off x="395288" y="2968625"/>
            <a:ext cx="8137525" cy="369888"/>
          </a:xfrm>
          <a:prstGeom prst="rect">
            <a:avLst/>
          </a:prstGeom>
          <a:noFill/>
          <a:ln w="9525">
            <a:noFill/>
            <a:miter lim="800000"/>
            <a:headEnd/>
            <a:tailEnd/>
          </a:ln>
        </p:spPr>
        <p:txBody>
          <a:bodyPr>
            <a:spAutoFit/>
          </a:bodyPr>
          <a:lstStyle/>
          <a:p>
            <a:endParaRPr lang="en-AU">
              <a:latin typeface="Calibri" pitchFamily="34" charset="0"/>
            </a:endParaRPr>
          </a:p>
        </p:txBody>
      </p:sp>
      <p:sp>
        <p:nvSpPr>
          <p:cNvPr id="38923" name="TextBox 25"/>
          <p:cNvSpPr txBox="1">
            <a:spLocks noChangeArrowheads="1"/>
          </p:cNvSpPr>
          <p:nvPr/>
        </p:nvSpPr>
        <p:spPr bwMode="auto">
          <a:xfrm>
            <a:off x="360363" y="3284538"/>
            <a:ext cx="8416925" cy="369332"/>
          </a:xfrm>
          <a:prstGeom prst="rect">
            <a:avLst/>
          </a:prstGeom>
          <a:solidFill>
            <a:schemeClr val="accent1">
              <a:lumMod val="20000"/>
              <a:lumOff val="80000"/>
            </a:schemeClr>
          </a:solidFill>
          <a:ln w="9525">
            <a:solidFill>
              <a:schemeClr val="tx1"/>
            </a:solidFill>
            <a:miter lim="800000"/>
            <a:headEnd/>
            <a:tailEnd/>
          </a:ln>
        </p:spPr>
        <p:txBody>
          <a:bodyPr>
            <a:spAutoFit/>
          </a:bodyPr>
          <a:lstStyle/>
          <a:p>
            <a:pPr algn="ctr"/>
            <a:r>
              <a:rPr lang="en-AU" b="1" dirty="0" smtClean="0">
                <a:solidFill>
                  <a:schemeClr val="accent1"/>
                </a:solidFill>
                <a:latin typeface="Calibri" pitchFamily="34" charset="0"/>
              </a:rPr>
              <a:t>Anti-platelet, </a:t>
            </a:r>
            <a:r>
              <a:rPr lang="en-AU" b="1" dirty="0">
                <a:solidFill>
                  <a:schemeClr val="accent1"/>
                </a:solidFill>
                <a:latin typeface="Calibri" pitchFamily="34" charset="0"/>
              </a:rPr>
              <a:t>IV access/blood tests +/- </a:t>
            </a:r>
            <a:r>
              <a:rPr lang="en-AU" b="1" dirty="0" smtClean="0">
                <a:solidFill>
                  <a:schemeClr val="accent1"/>
                </a:solidFill>
                <a:latin typeface="Calibri" pitchFamily="34" charset="0"/>
              </a:rPr>
              <a:t>oxygen</a:t>
            </a:r>
            <a:endParaRPr lang="en-AU" b="1" dirty="0">
              <a:solidFill>
                <a:schemeClr val="accent1"/>
              </a:solidFill>
              <a:latin typeface="Calibri" pitchFamily="34" charset="0"/>
            </a:endParaRPr>
          </a:p>
        </p:txBody>
      </p:sp>
      <p:sp>
        <p:nvSpPr>
          <p:cNvPr id="38924" name="TextBox 27"/>
          <p:cNvSpPr txBox="1">
            <a:spLocks noChangeArrowheads="1"/>
          </p:cNvSpPr>
          <p:nvPr/>
        </p:nvSpPr>
        <p:spPr bwMode="auto">
          <a:xfrm>
            <a:off x="179388" y="4724400"/>
            <a:ext cx="1584325" cy="646331"/>
          </a:xfrm>
          <a:prstGeom prst="rect">
            <a:avLst/>
          </a:prstGeom>
          <a:solidFill>
            <a:schemeClr val="accent1">
              <a:lumMod val="20000"/>
              <a:lumOff val="80000"/>
            </a:schemeClr>
          </a:solidFill>
          <a:ln w="9525">
            <a:solidFill>
              <a:schemeClr val="accent1"/>
            </a:solidFill>
            <a:miter lim="800000"/>
            <a:headEnd/>
            <a:tailEnd/>
          </a:ln>
        </p:spPr>
        <p:txBody>
          <a:bodyPr>
            <a:spAutoFit/>
          </a:bodyPr>
          <a:lstStyle/>
          <a:p>
            <a:pPr algn="ctr"/>
            <a:r>
              <a:rPr lang="en-AU" b="1" dirty="0">
                <a:solidFill>
                  <a:schemeClr val="accent1"/>
                </a:solidFill>
                <a:latin typeface="Calibri" pitchFamily="34" charset="0"/>
              </a:rPr>
              <a:t>Urgent PCI or</a:t>
            </a:r>
            <a:r>
              <a:rPr lang="en-AU" b="1" dirty="0" smtClean="0">
                <a:solidFill>
                  <a:schemeClr val="accent1"/>
                </a:solidFill>
                <a:latin typeface="Calibri" pitchFamily="34" charset="0"/>
              </a:rPr>
              <a:t> Thrombolysis</a:t>
            </a:r>
            <a:endParaRPr lang="en-AU" b="1" u="sng" dirty="0">
              <a:solidFill>
                <a:schemeClr val="accent1"/>
              </a:solidFill>
              <a:latin typeface="Calibri" pitchFamily="34" charset="0"/>
            </a:endParaRPr>
          </a:p>
        </p:txBody>
      </p:sp>
      <p:sp>
        <p:nvSpPr>
          <p:cNvPr id="38925" name="TextBox 29"/>
          <p:cNvSpPr txBox="1">
            <a:spLocks noChangeArrowheads="1"/>
          </p:cNvSpPr>
          <p:nvPr/>
        </p:nvSpPr>
        <p:spPr bwMode="auto">
          <a:xfrm>
            <a:off x="407988" y="4005263"/>
            <a:ext cx="4694237" cy="369332"/>
          </a:xfrm>
          <a:prstGeom prst="rect">
            <a:avLst/>
          </a:prstGeom>
          <a:solidFill>
            <a:schemeClr val="accent1">
              <a:lumMod val="20000"/>
              <a:lumOff val="80000"/>
            </a:schemeClr>
          </a:solidFill>
          <a:ln w="9525">
            <a:solidFill>
              <a:schemeClr val="accent1"/>
            </a:solidFill>
            <a:miter lim="800000"/>
            <a:headEnd/>
            <a:tailEnd/>
          </a:ln>
        </p:spPr>
        <p:txBody>
          <a:bodyPr>
            <a:spAutoFit/>
          </a:bodyPr>
          <a:lstStyle/>
          <a:p>
            <a:pPr algn="ctr"/>
            <a:r>
              <a:rPr lang="en-AU" b="1" dirty="0" smtClean="0">
                <a:solidFill>
                  <a:schemeClr val="accent1"/>
                </a:solidFill>
                <a:latin typeface="Calibri" pitchFamily="34" charset="0"/>
              </a:rPr>
              <a:t>Beta blocker </a:t>
            </a:r>
            <a:r>
              <a:rPr lang="en-AU" b="1" dirty="0">
                <a:solidFill>
                  <a:schemeClr val="accent1"/>
                </a:solidFill>
                <a:latin typeface="Calibri" pitchFamily="34" charset="0"/>
              </a:rPr>
              <a:t>+ Anticoagulant</a:t>
            </a:r>
          </a:p>
        </p:txBody>
      </p:sp>
      <p:cxnSp>
        <p:nvCxnSpPr>
          <p:cNvPr id="7" name="Straight Connector 6"/>
          <p:cNvCxnSpPr>
            <a:stCxn id="38913" idx="2"/>
          </p:cNvCxnSpPr>
          <p:nvPr/>
        </p:nvCxnSpPr>
        <p:spPr>
          <a:xfrm>
            <a:off x="827088" y="1303338"/>
            <a:ext cx="0" cy="1851025"/>
          </a:xfrm>
          <a:prstGeom prst="line">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827584" y="3717032"/>
            <a:ext cx="0" cy="288925"/>
          </a:xfrm>
          <a:prstGeom prst="line">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827088" y="4437063"/>
            <a:ext cx="0" cy="287337"/>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3422650" y="2692400"/>
            <a:ext cx="0" cy="461963"/>
          </a:xfrm>
          <a:prstGeom prst="line">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8931" name="TextBox 42"/>
          <p:cNvSpPr txBox="1">
            <a:spLocks noChangeArrowheads="1"/>
          </p:cNvSpPr>
          <p:nvPr/>
        </p:nvSpPr>
        <p:spPr bwMode="auto">
          <a:xfrm>
            <a:off x="5562600" y="4876800"/>
            <a:ext cx="1904999" cy="369332"/>
          </a:xfrm>
          <a:prstGeom prst="rect">
            <a:avLst/>
          </a:prstGeom>
          <a:noFill/>
          <a:ln w="9525">
            <a:noFill/>
            <a:miter lim="800000"/>
            <a:headEnd/>
            <a:tailEnd/>
          </a:ln>
        </p:spPr>
        <p:txBody>
          <a:bodyPr wrap="square">
            <a:spAutoFit/>
          </a:bodyPr>
          <a:lstStyle/>
          <a:p>
            <a:pPr algn="ctr"/>
            <a:r>
              <a:rPr lang="en-AU" b="1" dirty="0" smtClean="0">
                <a:solidFill>
                  <a:schemeClr val="accent1"/>
                </a:solidFill>
                <a:latin typeface="Calibri" pitchFamily="34" charset="0"/>
              </a:rPr>
              <a:t>Re-stratify</a:t>
            </a:r>
            <a:endParaRPr lang="en-AU" b="1" u="sng" dirty="0">
              <a:solidFill>
                <a:schemeClr val="accent1"/>
              </a:solidFill>
              <a:latin typeface="Calibri" pitchFamily="34" charset="0"/>
            </a:endParaRPr>
          </a:p>
        </p:txBody>
      </p:sp>
      <p:sp>
        <p:nvSpPr>
          <p:cNvPr id="37" name="Left Arrow 36"/>
          <p:cNvSpPr/>
          <p:nvPr/>
        </p:nvSpPr>
        <p:spPr>
          <a:xfrm>
            <a:off x="5638800" y="4953000"/>
            <a:ext cx="360363" cy="198438"/>
          </a:xfrm>
          <a:prstGeom prst="leftArrow">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AU"/>
          </a:p>
        </p:txBody>
      </p:sp>
      <p:sp>
        <p:nvSpPr>
          <p:cNvPr id="44" name="Left Arrow 43"/>
          <p:cNvSpPr/>
          <p:nvPr/>
        </p:nvSpPr>
        <p:spPr>
          <a:xfrm rot="10800000">
            <a:off x="7086600" y="4953000"/>
            <a:ext cx="358775" cy="198438"/>
          </a:xfrm>
          <a:prstGeom prst="leftArrow">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AU"/>
          </a:p>
        </p:txBody>
      </p:sp>
      <p:cxnSp>
        <p:nvCxnSpPr>
          <p:cNvPr id="46" name="Straight Connector 45"/>
          <p:cNvCxnSpPr/>
          <p:nvPr/>
        </p:nvCxnSpPr>
        <p:spPr>
          <a:xfrm>
            <a:off x="6516216" y="3717032"/>
            <a:ext cx="0" cy="935037"/>
          </a:xfrm>
          <a:prstGeom prst="line">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8935" name="TextBox 46"/>
          <p:cNvSpPr txBox="1">
            <a:spLocks noChangeArrowheads="1"/>
          </p:cNvSpPr>
          <p:nvPr/>
        </p:nvSpPr>
        <p:spPr bwMode="auto">
          <a:xfrm>
            <a:off x="7451725" y="4775200"/>
            <a:ext cx="1584325" cy="646331"/>
          </a:xfrm>
          <a:prstGeom prst="rect">
            <a:avLst/>
          </a:prstGeom>
          <a:noFill/>
          <a:ln w="9525">
            <a:solidFill>
              <a:schemeClr val="accent1"/>
            </a:solidFill>
            <a:miter lim="800000"/>
            <a:headEnd/>
            <a:tailEnd/>
          </a:ln>
        </p:spPr>
        <p:txBody>
          <a:bodyPr>
            <a:spAutoFit/>
          </a:bodyPr>
          <a:lstStyle/>
          <a:p>
            <a:pPr algn="ctr"/>
            <a:r>
              <a:rPr lang="en-AU" b="1" dirty="0">
                <a:solidFill>
                  <a:schemeClr val="accent1"/>
                </a:solidFill>
                <a:latin typeface="Calibri" pitchFamily="34" charset="0"/>
              </a:rPr>
              <a:t>Home</a:t>
            </a:r>
          </a:p>
          <a:p>
            <a:pPr algn="ctr"/>
            <a:r>
              <a:rPr lang="en-AU" b="1" dirty="0">
                <a:solidFill>
                  <a:schemeClr val="accent1"/>
                </a:solidFill>
                <a:latin typeface="Calibri" pitchFamily="34" charset="0"/>
              </a:rPr>
              <a:t>Follow-up</a:t>
            </a:r>
          </a:p>
        </p:txBody>
      </p:sp>
      <p:cxnSp>
        <p:nvCxnSpPr>
          <p:cNvPr id="48" name="Straight Connector 47"/>
          <p:cNvCxnSpPr/>
          <p:nvPr/>
        </p:nvCxnSpPr>
        <p:spPr>
          <a:xfrm>
            <a:off x="8244408" y="3645024"/>
            <a:ext cx="0" cy="935037"/>
          </a:xfrm>
          <a:prstGeom prst="line">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7"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28" name="Footer Placeholder 3"/>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cxnSp>
        <p:nvCxnSpPr>
          <p:cNvPr id="38" name="Straight Connector 37"/>
          <p:cNvCxnSpPr/>
          <p:nvPr/>
        </p:nvCxnSpPr>
        <p:spPr>
          <a:xfrm>
            <a:off x="3419872" y="3717032"/>
            <a:ext cx="0" cy="288925"/>
          </a:xfrm>
          <a:prstGeom prst="line">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4644008" y="1412776"/>
            <a:ext cx="3528392" cy="461665"/>
          </a:xfrm>
          <a:prstGeom prst="rect">
            <a:avLst/>
          </a:prstGeom>
          <a:noFill/>
          <a:ln>
            <a:solidFill>
              <a:srgbClr val="FF0000"/>
            </a:solidFill>
          </a:ln>
        </p:spPr>
        <p:txBody>
          <a:bodyPr wrap="square" rtlCol="0">
            <a:spAutoFit/>
          </a:bodyPr>
          <a:lstStyle/>
          <a:p>
            <a:pPr algn="ctr"/>
            <a:r>
              <a:rPr lang="en-AU" sz="2400" dirty="0" smtClean="0">
                <a:solidFill>
                  <a:srgbClr val="FF0000"/>
                </a:solidFill>
              </a:rPr>
              <a:t>RISK LEVEL</a:t>
            </a:r>
            <a:endParaRPr lang="en-AU" sz="2400" dirty="0">
              <a:solidFill>
                <a:srgbClr val="FF0000"/>
              </a:solidFill>
            </a:endParaRPr>
          </a:p>
        </p:txBody>
      </p:sp>
      <p:cxnSp>
        <p:nvCxnSpPr>
          <p:cNvPr id="40" name="Straight Connector 39"/>
          <p:cNvCxnSpPr/>
          <p:nvPr/>
        </p:nvCxnSpPr>
        <p:spPr>
          <a:xfrm>
            <a:off x="6516216" y="2636912"/>
            <a:ext cx="0" cy="461963"/>
          </a:xfrm>
          <a:prstGeom prst="line">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8244408" y="2636912"/>
            <a:ext cx="0" cy="461963"/>
          </a:xfrm>
          <a:prstGeom prst="line">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6516216" y="1412776"/>
            <a:ext cx="0" cy="935037"/>
          </a:xfrm>
          <a:prstGeom prst="line">
            <a:avLst/>
          </a:prstGeom>
          <a:ln w="19050">
            <a:headEnd type="none" w="med" len="med"/>
            <a:tailEnd type="arrow"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r>
              <a:rPr lang="en-AU" smtClean="0"/>
              <a:t>Pain Treatment</a:t>
            </a:r>
          </a:p>
        </p:txBody>
      </p:sp>
      <p:sp>
        <p:nvSpPr>
          <p:cNvPr id="40962" name="Content Placeholder 2"/>
          <p:cNvSpPr>
            <a:spLocks noGrp="1"/>
          </p:cNvSpPr>
          <p:nvPr>
            <p:ph idx="1"/>
          </p:nvPr>
        </p:nvSpPr>
        <p:spPr/>
        <p:txBody>
          <a:bodyPr/>
          <a:lstStyle/>
          <a:p>
            <a:r>
              <a:rPr lang="en-AU" dirty="0" smtClean="0"/>
              <a:t>Nitrates</a:t>
            </a:r>
          </a:p>
          <a:p>
            <a:pPr lvl="2"/>
            <a:r>
              <a:rPr lang="en-AU" dirty="0" smtClean="0"/>
              <a:t>Sublingual – tablet or spray </a:t>
            </a:r>
          </a:p>
          <a:p>
            <a:pPr lvl="2"/>
            <a:r>
              <a:rPr lang="en-AU" dirty="0" smtClean="0"/>
              <a:t>Topical Patch</a:t>
            </a:r>
          </a:p>
          <a:p>
            <a:pPr lvl="2"/>
            <a:r>
              <a:rPr lang="en-AU" dirty="0" smtClean="0"/>
              <a:t>Intravenous</a:t>
            </a:r>
          </a:p>
          <a:p>
            <a:pPr lvl="2"/>
            <a:endParaRPr lang="en-AU" dirty="0" smtClean="0"/>
          </a:p>
          <a:p>
            <a:r>
              <a:rPr lang="en-AU" dirty="0" smtClean="0"/>
              <a:t>Morphine</a:t>
            </a:r>
          </a:p>
          <a:p>
            <a:pPr lvl="2"/>
            <a:r>
              <a:rPr lang="en-AU" dirty="0" smtClean="0"/>
              <a:t>Titrated intravenous doses</a:t>
            </a:r>
          </a:p>
        </p:txBody>
      </p:sp>
      <p:sp>
        <p:nvSpPr>
          <p:cNvPr id="4"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5" name="Footer Placeholder 3"/>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Lets practice</a:t>
            </a:r>
            <a:endParaRPr lang="en-AU" dirty="0"/>
          </a:p>
        </p:txBody>
      </p:sp>
      <p:sp>
        <p:nvSpPr>
          <p:cNvPr id="3" name="Subtitle 2"/>
          <p:cNvSpPr>
            <a:spLocks noGrp="1"/>
          </p:cNvSpPr>
          <p:nvPr>
            <p:ph type="subTitle" idx="1"/>
          </p:nvPr>
        </p:nvSpPr>
        <p:spPr/>
        <p:txBody>
          <a:bodyPr/>
          <a:lstStyle/>
          <a:p>
            <a:endParaRPr lang="en-AU"/>
          </a:p>
        </p:txBody>
      </p:sp>
      <p:sp>
        <p:nvSpPr>
          <p:cNvPr id="4" name="Date Placeholder 3"/>
          <p:cNvSpPr>
            <a:spLocks noGrp="1"/>
          </p:cNvSpPr>
          <p:nvPr>
            <p:ph type="dt" sz="half" idx="10"/>
          </p:nvPr>
        </p:nvSpPr>
        <p:spPr/>
        <p:txBody>
          <a:bodyPr/>
          <a:lstStyle/>
          <a:p>
            <a:pPr>
              <a:defRPr/>
            </a:pPr>
            <a:fld id="{CF9C4C69-CFD5-46F6-BD36-FFE4BE370DC7}" type="datetime1">
              <a:rPr lang="en-AU" smtClean="0"/>
              <a:pPr>
                <a:defRPr/>
              </a:pPr>
              <a:t>14/08/12</a:t>
            </a:fld>
            <a:endParaRPr lang="en-AU"/>
          </a:p>
        </p:txBody>
      </p:sp>
      <p:sp>
        <p:nvSpPr>
          <p:cNvPr id="5" name="Footer Placeholder 4"/>
          <p:cNvSpPr>
            <a:spLocks noGrp="1"/>
          </p:cNvSpPr>
          <p:nvPr>
            <p:ph type="ftr" sz="quarter" idx="11"/>
          </p:nvPr>
        </p:nvSpPr>
        <p:spPr/>
        <p:txBody>
          <a:bodyPr/>
          <a:lstStyle/>
          <a:p>
            <a:pPr>
              <a:defRPr/>
            </a:pPr>
            <a:endParaRPr lang="en-AU"/>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dirty="0" smtClean="0">
                <a:ea typeface="ＭＳ Ｐゴシック" charset="-128"/>
              </a:rPr>
              <a:t>Scenario</a:t>
            </a:r>
          </a:p>
        </p:txBody>
      </p:sp>
      <p:sp>
        <p:nvSpPr>
          <p:cNvPr id="4" name="Footer Placeholder 3"/>
          <p:cNvSpPr>
            <a:spLocks noGrp="1"/>
          </p:cNvSpPr>
          <p:nvPr>
            <p:ph type="ftr" sz="quarter" idx="10"/>
          </p:nvPr>
        </p:nvSpPr>
        <p:spPr>
          <a:xfrm>
            <a:off x="6732240" y="6525344"/>
            <a:ext cx="2232248" cy="288032"/>
          </a:xfrm>
        </p:spPr>
        <p:txBody>
          <a:bodyPr/>
          <a:lstStyle/>
          <a:p>
            <a:pPr>
              <a:defRPr/>
            </a:pPr>
            <a:r>
              <a:rPr lang="en-AU" dirty="0" smtClean="0"/>
              <a:t>© Health Workforce Australia</a:t>
            </a:r>
            <a:endParaRPr lang="en-AU" dirty="0"/>
          </a:p>
        </p:txBody>
      </p:sp>
      <p:sp>
        <p:nvSpPr>
          <p:cNvPr id="2"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6" name="Content Placeholder 5"/>
          <p:cNvSpPr>
            <a:spLocks noGrp="1"/>
          </p:cNvSpPr>
          <p:nvPr>
            <p:ph idx="1"/>
          </p:nvPr>
        </p:nvSpPr>
        <p:spPr/>
        <p:txBody>
          <a:bodyPr/>
          <a:lstStyle/>
          <a:p>
            <a:r>
              <a:rPr lang="en-GB" dirty="0" smtClean="0"/>
              <a:t>Cassius Clay</a:t>
            </a:r>
          </a:p>
          <a:p>
            <a:pPr lvl="1"/>
            <a:r>
              <a:rPr lang="en-GB" dirty="0" smtClean="0"/>
              <a:t> </a:t>
            </a:r>
            <a:r>
              <a:rPr lang="en-AU" dirty="0" smtClean="0"/>
              <a:t>45-year-old man presents with chest pain after trying to push start his friend’s car.  He has a history of angina.</a:t>
            </a:r>
          </a:p>
          <a:p>
            <a:pPr lvl="1">
              <a:buNone/>
            </a:pPr>
            <a:endParaRPr lang="en-AU" dirty="0" smtClean="0"/>
          </a:p>
          <a:p>
            <a:pPr lvl="1">
              <a:buNone/>
            </a:pPr>
            <a:r>
              <a:rPr lang="en-AU" dirty="0" smtClean="0"/>
              <a:t>He has been triaged at the desk, he was driven by his friend to hospital.  </a:t>
            </a:r>
          </a:p>
          <a:p>
            <a:pPr lvl="1">
              <a:buNone/>
            </a:pPr>
            <a:r>
              <a:rPr lang="en-AU" dirty="0" smtClean="0"/>
              <a:t>He has been triaged category 2 by your colleague. </a:t>
            </a:r>
            <a:endParaRPr lang="en-GB" dirty="0" smtClean="0"/>
          </a:p>
        </p:txBody>
      </p:sp>
    </p:spTree>
    <p:extLst>
      <p:ext uri="{BB962C8B-B14F-4D97-AF65-F5344CB8AC3E}">
        <p14:creationId xmlns:p14="http://schemas.microsoft.com/office/powerpoint/2010/main" val="334308051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smtClean="0"/>
              <a:t>12-Lead-ECG</a:t>
            </a:r>
            <a:endParaRPr lang="en-GB" dirty="0"/>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pic>
        <p:nvPicPr>
          <p:cNvPr id="97282" name="Picture 2"/>
          <p:cNvPicPr>
            <a:picLocks noChangeAspect="1" noChangeArrowheads="1"/>
          </p:cNvPicPr>
          <p:nvPr/>
        </p:nvPicPr>
        <p:blipFill>
          <a:blip r:embed="rId3" cstate="print"/>
          <a:srcRect/>
          <a:stretch>
            <a:fillRect/>
          </a:stretch>
        </p:blipFill>
        <p:spPr bwMode="auto">
          <a:xfrm>
            <a:off x="457200" y="1143000"/>
            <a:ext cx="8229600" cy="501161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AU" dirty="0" smtClean="0"/>
              <a:t>Introductions</a:t>
            </a:r>
            <a:endParaRPr lang="en-AU" dirty="0"/>
          </a:p>
        </p:txBody>
      </p:sp>
      <p:sp>
        <p:nvSpPr>
          <p:cNvPr id="4" name="Date Placeholder 3"/>
          <p:cNvSpPr>
            <a:spLocks noGrp="1"/>
          </p:cNvSpPr>
          <p:nvPr>
            <p:ph type="dt" sz="half" idx="10"/>
          </p:nvPr>
        </p:nvSpPr>
        <p:spPr/>
        <p:txBody>
          <a:bodyPr/>
          <a:lstStyle/>
          <a:p>
            <a:fld id="{33CFAD90-15B5-4C22-A155-7A69B4B67517}" type="datetime6">
              <a:rPr lang="en-AU" smtClean="0"/>
              <a:pPr/>
              <a:t>August 12</a:t>
            </a:fld>
            <a:endParaRPr lang="en-AU" dirty="0"/>
          </a:p>
        </p:txBody>
      </p:sp>
      <p:sp>
        <p:nvSpPr>
          <p:cNvPr id="5" name="Footer Placeholder 4"/>
          <p:cNvSpPr>
            <a:spLocks noGrp="1"/>
          </p:cNvSpPr>
          <p:nvPr>
            <p:ph type="ftr" sz="quarter" idx="11"/>
          </p:nvPr>
        </p:nvSpPr>
        <p:spPr/>
        <p:txBody>
          <a:bodyPr/>
          <a:lstStyle/>
          <a:p>
            <a:r>
              <a:rPr lang="en-AU" dirty="0" smtClean="0"/>
              <a:t>© Health Workforce Australia</a:t>
            </a:r>
            <a:endParaRPr lang="en-AU"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39752" y="1628800"/>
            <a:ext cx="4464496" cy="3344062"/>
          </a:xfrm>
          <a:prstGeom prst="rect">
            <a:avLst/>
          </a:prstGeom>
        </p:spPr>
      </p:pic>
    </p:spTree>
    <p:extLst>
      <p:ext uri="{BB962C8B-B14F-4D97-AF65-F5344CB8AC3E}">
        <p14:creationId xmlns:p14="http://schemas.microsoft.com/office/powerpoint/2010/main" val="173964529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7"/>
          <p:cNvSpPr>
            <a:spLocks noGrp="1"/>
          </p:cNvSpPr>
          <p:nvPr>
            <p:ph type="title"/>
          </p:nvPr>
        </p:nvSpPr>
        <p:spPr/>
        <p:txBody>
          <a:bodyPr/>
          <a:lstStyle/>
          <a:p>
            <a:pPr eaLnBrk="1" hangingPunct="1"/>
            <a:r>
              <a:rPr lang="en-AU" dirty="0" smtClean="0">
                <a:ea typeface="ＭＳ Ｐゴシック" charset="-128"/>
              </a:rPr>
              <a:t>Summary and Key points</a:t>
            </a:r>
          </a:p>
        </p:txBody>
      </p:sp>
      <p:sp>
        <p:nvSpPr>
          <p:cNvPr id="9" name="Content Placeholder 8"/>
          <p:cNvSpPr>
            <a:spLocks noGrp="1"/>
          </p:cNvSpPr>
          <p:nvPr>
            <p:ph idx="1"/>
          </p:nvPr>
        </p:nvSpPr>
        <p:spPr>
          <a:xfrm>
            <a:off x="457200" y="1600200"/>
            <a:ext cx="8382000" cy="4648200"/>
          </a:xfrm>
        </p:spPr>
        <p:txBody>
          <a:bodyPr rtlCol="0">
            <a:normAutofit/>
          </a:bodyPr>
          <a:lstStyle/>
          <a:p>
            <a:pPr eaLnBrk="1" fontAlgn="auto" hangingPunct="1">
              <a:spcAft>
                <a:spcPts val="0"/>
              </a:spcAft>
              <a:defRPr/>
            </a:pPr>
            <a:r>
              <a:rPr lang="en-AU" dirty="0" smtClean="0"/>
              <a:t>Classify chest pain and stratify seriousness</a:t>
            </a:r>
          </a:p>
          <a:p>
            <a:pPr eaLnBrk="1" fontAlgn="auto" hangingPunct="1">
              <a:spcAft>
                <a:spcPts val="0"/>
              </a:spcAft>
              <a:defRPr/>
            </a:pPr>
            <a:r>
              <a:rPr lang="en-AU" dirty="0" smtClean="0"/>
              <a:t>Exclude STEMI as a priority</a:t>
            </a:r>
          </a:p>
          <a:p>
            <a:pPr eaLnBrk="1" fontAlgn="auto" hangingPunct="1">
              <a:spcAft>
                <a:spcPts val="0"/>
              </a:spcAft>
              <a:defRPr/>
            </a:pPr>
            <a:r>
              <a:rPr lang="en-AU" dirty="0" smtClean="0"/>
              <a:t>Be prepared to escalate help and expedite specialist support if patient deteriorates following triage</a:t>
            </a:r>
          </a:p>
          <a:p>
            <a:pPr eaLnBrk="1" fontAlgn="auto" hangingPunct="1">
              <a:spcAft>
                <a:spcPts val="0"/>
              </a:spcAft>
              <a:defRPr/>
            </a:pPr>
            <a:r>
              <a:rPr lang="en-AU" dirty="0" smtClean="0"/>
              <a:t>Treatment is guided by the clinical practice flow chart for acute coronary syndrome</a:t>
            </a:r>
          </a:p>
        </p:txBody>
      </p:sp>
      <p:sp>
        <p:nvSpPr>
          <p:cNvPr id="17411" name="Footer Placeholder 6"/>
          <p:cNvSpPr>
            <a:spLocks noGrp="1"/>
          </p:cNvSpPr>
          <p:nvPr>
            <p:ph type="ftr" sz="quarter" idx="10"/>
          </p:nvPr>
        </p:nvSpPr>
        <p:spPr bwMode="auto">
          <a:xfrm>
            <a:off x="6732240" y="6525345"/>
            <a:ext cx="2160240" cy="21602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pitchFamily="34" charset="0"/>
                <a:ea typeface="ＭＳ Ｐゴシック" charset="-128"/>
              </a:defRPr>
            </a:lvl1pPr>
            <a:lvl2pPr marL="742950" indent="-285750" eaLnBrk="0" hangingPunct="0">
              <a:defRPr sz="2400">
                <a:solidFill>
                  <a:schemeClr val="tx1"/>
                </a:solidFill>
                <a:latin typeface="Calibri" pitchFamily="34" charset="0"/>
                <a:ea typeface="ＭＳ Ｐゴシック" charset="-128"/>
              </a:defRPr>
            </a:lvl2pPr>
            <a:lvl3pPr marL="1143000" indent="-228600" eaLnBrk="0" hangingPunct="0">
              <a:defRPr sz="2400">
                <a:solidFill>
                  <a:schemeClr val="tx1"/>
                </a:solidFill>
                <a:latin typeface="Calibri" pitchFamily="34" charset="0"/>
                <a:ea typeface="ＭＳ Ｐゴシック" charset="-128"/>
              </a:defRPr>
            </a:lvl3pPr>
            <a:lvl4pPr marL="1600200" indent="-228600" eaLnBrk="0" hangingPunct="0">
              <a:defRPr sz="2400">
                <a:solidFill>
                  <a:schemeClr val="tx1"/>
                </a:solidFill>
                <a:latin typeface="Calibri" pitchFamily="34" charset="0"/>
                <a:ea typeface="ＭＳ Ｐゴシック" charset="-128"/>
              </a:defRPr>
            </a:lvl4pPr>
            <a:lvl5pPr marL="2057400" indent="-228600" eaLnBrk="0" hangingPunct="0">
              <a:defRPr sz="2400">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fontAlgn="base" hangingPunct="1">
              <a:spcBef>
                <a:spcPct val="0"/>
              </a:spcBef>
              <a:spcAft>
                <a:spcPct val="0"/>
              </a:spcAft>
            </a:pPr>
            <a:r>
              <a:rPr lang="en-AU" sz="900" dirty="0" smtClean="0">
                <a:solidFill>
                  <a:schemeClr val="bg1"/>
                </a:solidFill>
              </a:rPr>
              <a:t>© Health Workforce Australia</a:t>
            </a:r>
          </a:p>
        </p:txBody>
      </p:sp>
      <p:sp>
        <p:nvSpPr>
          <p:cNvPr id="2" name="Date Placeholder 1"/>
          <p:cNvSpPr>
            <a:spLocks noGrp="1"/>
          </p:cNvSpPr>
          <p:nvPr>
            <p:ph type="dt" sz="half" idx="10"/>
          </p:nvPr>
        </p:nvSpPr>
        <p:spPr>
          <a:xfrm>
            <a:off x="241176" y="6473229"/>
            <a:ext cx="946448" cy="340147"/>
          </a:xfrm>
        </p:spPr>
        <p:txBody>
          <a:bodyPr/>
          <a:lstStyle/>
          <a:p>
            <a:fld id="{888C2434-E7FB-45D8-A578-C2703DC8DD35}" type="datetime6">
              <a:rPr lang="en-AU" smtClean="0"/>
              <a:pPr/>
              <a:t>August 12</a:t>
            </a:fld>
            <a:endParaRPr lang="en-AU" dirty="0"/>
          </a:p>
        </p:txBody>
      </p:sp>
    </p:spTree>
    <p:extLst>
      <p:ext uri="{BB962C8B-B14F-4D97-AF65-F5344CB8AC3E}">
        <p14:creationId xmlns:p14="http://schemas.microsoft.com/office/powerpoint/2010/main" val="1568635201"/>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 and Further Reading</a:t>
            </a:r>
            <a:endParaRPr lang="en-GB" dirty="0"/>
          </a:p>
        </p:txBody>
      </p:sp>
      <p:sp>
        <p:nvSpPr>
          <p:cNvPr id="3" name="Content Placeholder 2"/>
          <p:cNvSpPr>
            <a:spLocks noGrp="1"/>
          </p:cNvSpPr>
          <p:nvPr>
            <p:ph idx="1"/>
          </p:nvPr>
        </p:nvSpPr>
        <p:spPr/>
        <p:txBody>
          <a:bodyPr/>
          <a:lstStyle/>
          <a:p>
            <a:r>
              <a:rPr lang="en-GB" sz="2000" dirty="0" err="1" smtClean="0"/>
              <a:t>Thrombolysis</a:t>
            </a:r>
            <a:r>
              <a:rPr lang="en-GB" sz="2000" dirty="0" smtClean="0"/>
              <a:t> in Myocardial Infarction Study Group (homepage on the internet).  TIMI Study Group; (cited 2012 June 06). Available from: </a:t>
            </a:r>
            <a:r>
              <a:rPr lang="en-US" sz="2000" dirty="0" smtClean="0">
                <a:hlinkClick r:id="rId2"/>
              </a:rPr>
              <a:t>http://www.timi.org/</a:t>
            </a:r>
            <a:endParaRPr lang="en-US" sz="2000" dirty="0" smtClean="0"/>
          </a:p>
          <a:p>
            <a:pPr>
              <a:buNone/>
            </a:pPr>
            <a:endParaRPr lang="en-GB" sz="2000" dirty="0" smtClean="0"/>
          </a:p>
          <a:p>
            <a:r>
              <a:rPr lang="en-GB" sz="2000" dirty="0" smtClean="0"/>
              <a:t>Australian Resuscitation Council. Guideline 14.2, Acute Coronary Syndromes: Initial medical Therapy.  Australian Resuscitation Council.  Available from: </a:t>
            </a:r>
            <a:r>
              <a:rPr lang="en-US" sz="2000" dirty="0" smtClean="0">
                <a:hlinkClick r:id="rId3"/>
              </a:rPr>
              <a:t>http://www.resus.org.au/policy/guidelines/section_14/14_2.htm</a:t>
            </a:r>
            <a:endParaRPr lang="en-US" sz="2000" dirty="0" smtClean="0"/>
          </a:p>
          <a:p>
            <a:pPr>
              <a:buNone/>
            </a:pPr>
            <a:endParaRPr lang="en-US" sz="2000" dirty="0" smtClean="0"/>
          </a:p>
          <a:p>
            <a:r>
              <a:rPr lang="en-US" sz="2000" dirty="0" smtClean="0"/>
              <a:t>Health Services Performance Improvement Branch.  Chest Pain Evaluation (NSW Chest Pain Pathway).  Department of Health NSW; (09-Jun-2011).  Available from: </a:t>
            </a:r>
            <a:r>
              <a:rPr lang="en-US" sz="2000" dirty="0" smtClean="0">
                <a:hlinkClick r:id="rId4"/>
              </a:rPr>
              <a:t>http://www.health.nsw.gov.au/policies/pd/2011/pdf/PD2011_037.pdf</a:t>
            </a:r>
            <a:endParaRPr lang="en-US" sz="2000" dirty="0" smtClean="0"/>
          </a:p>
          <a:p>
            <a:pPr>
              <a:buNone/>
            </a:pPr>
            <a:endParaRPr lang="en-GB" sz="2000" dirty="0"/>
          </a:p>
        </p:txBody>
      </p:sp>
      <p:sp>
        <p:nvSpPr>
          <p:cNvPr id="5"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7" name="Footer Placeholder 3"/>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en-AU" sz="2000" b="1" dirty="0" smtClean="0"/>
              <a:t>Acknowledgments</a:t>
            </a:r>
            <a:endParaRPr lang="en-AU" sz="2000" b="1" dirty="0"/>
          </a:p>
        </p:txBody>
      </p:sp>
      <p:sp>
        <p:nvSpPr>
          <p:cNvPr id="11" name="Content Placeholder 10"/>
          <p:cNvSpPr>
            <a:spLocks noGrp="1"/>
          </p:cNvSpPr>
          <p:nvPr>
            <p:ph sz="half" idx="1"/>
          </p:nvPr>
        </p:nvSpPr>
        <p:spPr>
          <a:xfrm>
            <a:off x="-3132856" y="1556792"/>
            <a:ext cx="3466728" cy="4525963"/>
          </a:xfrm>
        </p:spPr>
        <p:txBody>
          <a:bodyPr>
            <a:normAutofit fontScale="62500" lnSpcReduction="20000"/>
          </a:bodyPr>
          <a:lstStyle/>
          <a:p>
            <a:pPr marL="0" indent="0">
              <a:buNone/>
            </a:pPr>
            <a:endParaRPr lang="en-AU" sz="2000" dirty="0"/>
          </a:p>
        </p:txBody>
      </p:sp>
      <p:sp>
        <p:nvSpPr>
          <p:cNvPr id="7" name="Content Placeholder 6"/>
          <p:cNvSpPr>
            <a:spLocks noGrp="1"/>
          </p:cNvSpPr>
          <p:nvPr>
            <p:ph sz="half" idx="2"/>
          </p:nvPr>
        </p:nvSpPr>
        <p:spPr>
          <a:xfrm>
            <a:off x="971600" y="1124744"/>
            <a:ext cx="7344816" cy="4968552"/>
          </a:xfrm>
        </p:spPr>
        <p:txBody>
          <a:bodyPr>
            <a:normAutofit fontScale="62500" lnSpcReduction="20000"/>
          </a:bodyPr>
          <a:lstStyle/>
          <a:p>
            <a:pPr marL="0" indent="0">
              <a:buNone/>
            </a:pPr>
            <a:r>
              <a:rPr lang="en-AU" b="1" dirty="0" smtClean="0"/>
              <a:t>C2 Topic expert author</a:t>
            </a:r>
            <a:r>
              <a:rPr lang="en-AU" dirty="0" smtClean="0"/>
              <a:t>: John Kennedy</a:t>
            </a:r>
          </a:p>
          <a:p>
            <a:pPr marL="0" indent="0">
              <a:buNone/>
            </a:pPr>
            <a:r>
              <a:rPr lang="en-AU" b="1" dirty="0" smtClean="0"/>
              <a:t>C2 Simulation  session author: </a:t>
            </a:r>
            <a:r>
              <a:rPr lang="en-AU" dirty="0" smtClean="0"/>
              <a:t>Morgan Sherwood</a:t>
            </a:r>
          </a:p>
          <a:p>
            <a:pPr>
              <a:buNone/>
            </a:pPr>
            <a:r>
              <a:rPr lang="en-AU" b="1" dirty="0" smtClean="0"/>
              <a:t>Cardiac Module Expert Working Party and Peer Review Team</a:t>
            </a:r>
            <a:r>
              <a:rPr lang="en-AU" dirty="0" smtClean="0"/>
              <a:t/>
            </a:r>
            <a:br>
              <a:rPr lang="en-AU" dirty="0" smtClean="0"/>
            </a:br>
            <a:r>
              <a:rPr lang="en-AU" dirty="0" smtClean="0"/>
              <a:t>Michael </a:t>
            </a:r>
            <a:r>
              <a:rPr lang="en-AU" dirty="0" err="1" smtClean="0"/>
              <a:t>Bastick</a:t>
            </a:r>
            <a:r>
              <a:rPr lang="en-AU" dirty="0" smtClean="0"/>
              <a:t> FACEM Gosford Hospital</a:t>
            </a:r>
            <a:br>
              <a:rPr lang="en-AU" dirty="0" smtClean="0"/>
            </a:br>
            <a:r>
              <a:rPr lang="en-AU" dirty="0" smtClean="0"/>
              <a:t>Sandra Cheng Simulation Fellow SCSSC</a:t>
            </a:r>
            <a:br>
              <a:rPr lang="en-AU" dirty="0" smtClean="0"/>
            </a:br>
            <a:r>
              <a:rPr lang="en-AU" dirty="0" smtClean="0"/>
              <a:t>John Kennedy FACEM Royal North Shore Hospital</a:t>
            </a:r>
            <a:br>
              <a:rPr lang="en-AU" dirty="0" smtClean="0"/>
            </a:br>
            <a:r>
              <a:rPr lang="en-AU" dirty="0" smtClean="0"/>
              <a:t>Marian Lee FACEM Prince of Wales Hospital</a:t>
            </a:r>
            <a:br>
              <a:rPr lang="en-AU" dirty="0" smtClean="0"/>
            </a:br>
            <a:r>
              <a:rPr lang="en-AU" dirty="0" smtClean="0"/>
              <a:t>John McKenzie FACEM Australian Institute for Clinical Education (AICE)</a:t>
            </a:r>
            <a:br>
              <a:rPr lang="en-AU" dirty="0" smtClean="0"/>
            </a:br>
            <a:r>
              <a:rPr lang="en-AU" dirty="0" smtClean="0"/>
              <a:t>Clare Richmond FACEM Royal Prince Alfred Hospital</a:t>
            </a:r>
            <a:br>
              <a:rPr lang="en-AU" dirty="0" smtClean="0"/>
            </a:br>
            <a:r>
              <a:rPr lang="en-AU" dirty="0" smtClean="0"/>
              <a:t>Morgan Sherwood Simulation Fellow SCSSC</a:t>
            </a:r>
            <a:br>
              <a:rPr lang="en-AU" dirty="0" smtClean="0"/>
            </a:br>
            <a:r>
              <a:rPr lang="en-AU" dirty="0" smtClean="0"/>
              <a:t>Timothy Tan Simulation Fellow SCSSC</a:t>
            </a:r>
            <a:br>
              <a:rPr lang="en-AU" dirty="0" smtClean="0"/>
            </a:br>
            <a:r>
              <a:rPr lang="en-AU" dirty="0" smtClean="0"/>
              <a:t>John Vassiliadis FACEM Royal North Shore Hospital</a:t>
            </a:r>
          </a:p>
          <a:p>
            <a:pPr marL="0" indent="0">
              <a:buNone/>
            </a:pPr>
            <a:endParaRPr lang="en-AU" b="1" dirty="0" smtClean="0"/>
          </a:p>
          <a:p>
            <a:pPr marL="0" indent="0">
              <a:buNone/>
            </a:pPr>
            <a:r>
              <a:rPr lang="en-AU" b="1" dirty="0" smtClean="0"/>
              <a:t>Educational consultants:</a:t>
            </a:r>
          </a:p>
          <a:p>
            <a:pPr>
              <a:buNone/>
            </a:pPr>
            <a:r>
              <a:rPr lang="en-AU" dirty="0" smtClean="0"/>
              <a:t>	Stephanie O’Regan Nurse Educator SCSSC</a:t>
            </a:r>
            <a:br>
              <a:rPr lang="en-AU" dirty="0" smtClean="0"/>
            </a:br>
            <a:r>
              <a:rPr lang="en-AU" dirty="0" smtClean="0"/>
              <a:t>Leonie Watterson Director Simulation Division SCSSC</a:t>
            </a:r>
            <a:br>
              <a:rPr lang="en-AU" dirty="0" smtClean="0"/>
            </a:br>
            <a:r>
              <a:rPr lang="en-AU" dirty="0" smtClean="0"/>
              <a:t>John Vassiliadis Deputy Director SCSSC</a:t>
            </a:r>
          </a:p>
          <a:p>
            <a:pPr>
              <a:buNone/>
            </a:pPr>
            <a:r>
              <a:rPr lang="en-AU" dirty="0" smtClean="0"/>
              <a:t>	Clare Richmond FACEM Royal Prince Alfred Hospital</a:t>
            </a:r>
            <a:br>
              <a:rPr lang="en-AU" dirty="0" smtClean="0"/>
            </a:br>
            <a:r>
              <a:rPr lang="en-AU" dirty="0" smtClean="0"/>
              <a:t>Morgan Sherwood Simulation Fellow SCSSC</a:t>
            </a:r>
          </a:p>
          <a:p>
            <a:pPr>
              <a:buNone/>
            </a:pPr>
            <a:endParaRPr lang="en-AU" dirty="0" smtClean="0"/>
          </a:p>
          <a:p>
            <a:endParaRPr lang="en-AU" dirty="0"/>
          </a:p>
        </p:txBody>
      </p:sp>
      <p:sp>
        <p:nvSpPr>
          <p:cNvPr id="2" name="Date Placeholder 1"/>
          <p:cNvSpPr>
            <a:spLocks noGrp="1"/>
          </p:cNvSpPr>
          <p:nvPr>
            <p:ph type="dt" sz="half" idx="10"/>
          </p:nvPr>
        </p:nvSpPr>
        <p:spPr/>
        <p:txBody>
          <a:bodyPr/>
          <a:lstStyle/>
          <a:p>
            <a:fld id="{7B777975-CEB6-4A05-9C87-1664B947E5A3}" type="datetime6">
              <a:rPr lang="en-AU" smtClean="0"/>
              <a:pPr/>
              <a:t>August 12</a:t>
            </a:fld>
            <a:endParaRPr lang="en-AU"/>
          </a:p>
        </p:txBody>
      </p:sp>
      <p:sp>
        <p:nvSpPr>
          <p:cNvPr id="4" name="Footer Placeholder 3"/>
          <p:cNvSpPr>
            <a:spLocks noGrp="1"/>
          </p:cNvSpPr>
          <p:nvPr>
            <p:ph type="ftr" sz="quarter" idx="11"/>
          </p:nvPr>
        </p:nvSpPr>
        <p:spPr/>
        <p:txBody>
          <a:bodyPr/>
          <a:lstStyle/>
          <a:p>
            <a:r>
              <a:rPr lang="en-AU" dirty="0" smtClean="0"/>
              <a:t>© Health Workforce Australia</a:t>
            </a:r>
            <a:endParaRPr lang="en-AU" dirty="0"/>
          </a:p>
        </p:txBody>
      </p:sp>
    </p:spTree>
    <p:extLst>
      <p:ext uri="{BB962C8B-B14F-4D97-AF65-F5344CB8AC3E}">
        <p14:creationId xmlns:p14="http://schemas.microsoft.com/office/powerpoint/2010/main" val="3880119066"/>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683568" y="404664"/>
            <a:ext cx="7772400" cy="2808312"/>
          </a:xfrm>
        </p:spPr>
        <p:txBody>
          <a:bodyPr>
            <a:normAutofit/>
          </a:bodyPr>
          <a:lstStyle/>
          <a:p>
            <a:r>
              <a:rPr lang="en-AU" sz="3200" dirty="0" smtClean="0">
                <a:latin typeface="+mn-lt"/>
              </a:rPr>
              <a:t>Disclaimer</a:t>
            </a:r>
            <a:r>
              <a:rPr lang="en-AU" sz="3200" dirty="0" smtClean="0"/>
              <a:t/>
            </a:r>
            <a:br>
              <a:rPr lang="en-AU" sz="3200" dirty="0" smtClean="0"/>
            </a:br>
            <a:r>
              <a:rPr lang="en-AU" sz="1600" dirty="0" smtClean="0"/>
              <a:t/>
            </a:r>
            <a:br>
              <a:rPr lang="en-AU" sz="1600" dirty="0" smtClean="0"/>
            </a:br>
            <a:r>
              <a:rPr lang="en-US" sz="2000" dirty="0" smtClean="0">
                <a:latin typeface="+mn-lt"/>
              </a:rPr>
              <a:t>Care has been taken to confirm the accuracy of the information presented and to describe generally accepted practices.  However the authors, editor and publisher are not responsible for errors or omissions or for any consequences from the application of the information in this presentation and make no warranty, express or implied, with respect to the contents of the presentation.</a:t>
            </a:r>
            <a:endParaRPr lang="en-GB" sz="2000" dirty="0">
              <a:latin typeface="+mn-lt"/>
            </a:endParaRPr>
          </a:p>
        </p:txBody>
      </p:sp>
      <p:sp>
        <p:nvSpPr>
          <p:cNvPr id="9" name="Subtitle 8"/>
          <p:cNvSpPr>
            <a:spLocks noGrp="1"/>
          </p:cNvSpPr>
          <p:nvPr>
            <p:ph type="subTitle" idx="1"/>
          </p:nvPr>
        </p:nvSpPr>
        <p:spPr>
          <a:xfrm>
            <a:off x="685800" y="3886200"/>
            <a:ext cx="7772400" cy="1752600"/>
          </a:xfrm>
        </p:spPr>
        <p:txBody>
          <a:bodyPr>
            <a:normAutofit fontScale="85000" lnSpcReduction="20000"/>
          </a:bodyPr>
          <a:lstStyle/>
          <a:p>
            <a:r>
              <a:rPr lang="en-US" dirty="0" smtClean="0">
                <a:solidFill>
                  <a:srgbClr val="000000"/>
                </a:solidFill>
              </a:rPr>
              <a:t>Copyright and Permission to </a:t>
            </a:r>
            <a:r>
              <a:rPr lang="en-US" dirty="0" smtClean="0">
                <a:solidFill>
                  <a:srgbClr val="000000"/>
                </a:solidFill>
                <a:latin typeface="+mj-lt"/>
              </a:rPr>
              <a:t>Reproduce</a:t>
            </a:r>
          </a:p>
          <a:p>
            <a:endParaRPr lang="en-US" sz="2200" dirty="0" smtClean="0">
              <a:solidFill>
                <a:srgbClr val="000000"/>
              </a:solidFill>
              <a:latin typeface="+mj-lt"/>
            </a:endParaRPr>
          </a:p>
          <a:p>
            <a:r>
              <a:rPr lang="en-US" sz="2200" dirty="0" smtClean="0">
                <a:solidFill>
                  <a:srgbClr val="000000"/>
                </a:solidFill>
              </a:rPr>
              <a:t>This work is copyright. It may be reproduced for study or training purposes subject to the inclusion of an acknowledgement of the source: Health Workforce Australia EdWISE program. It may not be reproduced for commercial usage or sale. </a:t>
            </a:r>
          </a:p>
          <a:p>
            <a:endParaRPr lang="en-GB" dirty="0"/>
          </a:p>
        </p:txBody>
      </p:sp>
      <p:sp>
        <p:nvSpPr>
          <p:cNvPr id="2" name="Date Placeholder 1"/>
          <p:cNvSpPr>
            <a:spLocks noGrp="1"/>
          </p:cNvSpPr>
          <p:nvPr>
            <p:ph type="dt" sz="half" idx="10"/>
          </p:nvPr>
        </p:nvSpPr>
        <p:spPr/>
        <p:txBody>
          <a:bodyPr/>
          <a:lstStyle/>
          <a:p>
            <a:pPr>
              <a:defRPr/>
            </a:pPr>
            <a:fld id="{7E91A47E-8A9E-4EB5-861A-6E5EB82E09A2}" type="datetime6">
              <a:rPr lang="en-AU" smtClean="0"/>
              <a:pPr>
                <a:defRPr/>
              </a:pPr>
              <a:t>August 12</a:t>
            </a:fld>
            <a:endParaRPr lang="en-AU"/>
          </a:p>
        </p:txBody>
      </p:sp>
      <p:sp>
        <p:nvSpPr>
          <p:cNvPr id="3" name="Footer Placeholder 2"/>
          <p:cNvSpPr>
            <a:spLocks noGrp="1"/>
          </p:cNvSpPr>
          <p:nvPr>
            <p:ph type="ftr" sz="quarter" idx="11"/>
          </p:nvPr>
        </p:nvSpPr>
        <p:spPr/>
        <p:txBody>
          <a:bodyPr/>
          <a:lstStyle/>
          <a:p>
            <a:pPr>
              <a:defRPr/>
            </a:pPr>
            <a:r>
              <a:rPr lang="en-AU" smtClean="0"/>
              <a:t>© Health Workforce Australia</a:t>
            </a:r>
            <a:endParaRPr lang="en-A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7"/>
          <p:cNvSpPr>
            <a:spLocks noGrp="1"/>
          </p:cNvSpPr>
          <p:nvPr>
            <p:ph type="title"/>
          </p:nvPr>
        </p:nvSpPr>
        <p:spPr/>
        <p:txBody>
          <a:bodyPr/>
          <a:lstStyle/>
          <a:p>
            <a:pPr eaLnBrk="1" hangingPunct="1"/>
            <a:r>
              <a:rPr lang="en-AU" smtClean="0">
                <a:ea typeface="ＭＳ Ｐゴシック" charset="-128"/>
              </a:rPr>
              <a:t>Ground Rules</a:t>
            </a:r>
          </a:p>
        </p:txBody>
      </p:sp>
      <p:sp>
        <p:nvSpPr>
          <p:cNvPr id="16386" name="Content Placeholder 8"/>
          <p:cNvSpPr>
            <a:spLocks noGrp="1"/>
          </p:cNvSpPr>
          <p:nvPr>
            <p:ph idx="1"/>
          </p:nvPr>
        </p:nvSpPr>
        <p:spPr>
          <a:xfrm>
            <a:off x="457200" y="1600200"/>
            <a:ext cx="8229600" cy="4097338"/>
          </a:xfrm>
        </p:spPr>
        <p:txBody>
          <a:bodyPr/>
          <a:lstStyle/>
          <a:p>
            <a:pPr eaLnBrk="1" hangingPunct="1"/>
            <a:r>
              <a:rPr lang="en-AU" dirty="0" smtClean="0">
                <a:ea typeface="ＭＳ Ｐゴシック" charset="-128"/>
              </a:rPr>
              <a:t>Participation</a:t>
            </a:r>
          </a:p>
          <a:p>
            <a:pPr eaLnBrk="1" hangingPunct="1"/>
            <a:r>
              <a:rPr lang="en-AU" dirty="0" smtClean="0">
                <a:ea typeface="ＭＳ Ｐゴシック" charset="-128"/>
              </a:rPr>
              <a:t>Privacy</a:t>
            </a:r>
          </a:p>
          <a:p>
            <a:pPr eaLnBrk="1" hangingPunct="1"/>
            <a:r>
              <a:rPr lang="en-AU" dirty="0" smtClean="0">
                <a:ea typeface="ＭＳ Ｐゴシック" charset="-128"/>
              </a:rPr>
              <a:t>Confidentiality</a:t>
            </a:r>
          </a:p>
          <a:p>
            <a:pPr eaLnBrk="1" hangingPunct="1"/>
            <a:r>
              <a:rPr lang="en-AU" dirty="0" smtClean="0">
                <a:ea typeface="ＭＳ Ｐゴシック" charset="-128"/>
              </a:rPr>
              <a:t>Disclaimer</a:t>
            </a:r>
          </a:p>
          <a:p>
            <a:pPr eaLnBrk="1" hangingPunct="1"/>
            <a:r>
              <a:rPr lang="en-AU" dirty="0" smtClean="0">
                <a:ea typeface="ＭＳ Ｐゴシック" charset="-128"/>
              </a:rPr>
              <a:t>Debriefing</a:t>
            </a:r>
          </a:p>
          <a:p>
            <a:pPr eaLnBrk="1" hangingPunct="1"/>
            <a:r>
              <a:rPr lang="en-AU" dirty="0" smtClean="0">
                <a:ea typeface="ＭＳ Ｐゴシック" charset="-128"/>
              </a:rPr>
              <a:t>Mobile phones</a:t>
            </a:r>
          </a:p>
        </p:txBody>
      </p:sp>
      <p:sp>
        <p:nvSpPr>
          <p:cNvPr id="16387" name="Footer Placeholder 6"/>
          <p:cNvSpPr>
            <a:spLocks noGrp="1"/>
          </p:cNvSpPr>
          <p:nvPr>
            <p:ph type="ftr" sz="quarter" idx="10"/>
          </p:nvPr>
        </p:nvSpPr>
        <p:spPr bwMode="auto">
          <a:xfrm>
            <a:off x="6804248" y="6453336"/>
            <a:ext cx="2088232" cy="4046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pitchFamily="34" charset="0"/>
                <a:ea typeface="ＭＳ Ｐゴシック" charset="-128"/>
              </a:defRPr>
            </a:lvl1pPr>
            <a:lvl2pPr marL="742950" indent="-285750" eaLnBrk="0" hangingPunct="0">
              <a:defRPr sz="2400">
                <a:solidFill>
                  <a:schemeClr val="tx1"/>
                </a:solidFill>
                <a:latin typeface="Calibri" pitchFamily="34" charset="0"/>
                <a:ea typeface="ＭＳ Ｐゴシック" charset="-128"/>
              </a:defRPr>
            </a:lvl2pPr>
            <a:lvl3pPr marL="1143000" indent="-228600" eaLnBrk="0" hangingPunct="0">
              <a:defRPr sz="2400">
                <a:solidFill>
                  <a:schemeClr val="tx1"/>
                </a:solidFill>
                <a:latin typeface="Calibri" pitchFamily="34" charset="0"/>
                <a:ea typeface="ＭＳ Ｐゴシック" charset="-128"/>
              </a:defRPr>
            </a:lvl3pPr>
            <a:lvl4pPr marL="1600200" indent="-228600" eaLnBrk="0" hangingPunct="0">
              <a:defRPr sz="2400">
                <a:solidFill>
                  <a:schemeClr val="tx1"/>
                </a:solidFill>
                <a:latin typeface="Calibri" pitchFamily="34" charset="0"/>
                <a:ea typeface="ＭＳ Ｐゴシック" charset="-128"/>
              </a:defRPr>
            </a:lvl4pPr>
            <a:lvl5pPr marL="2057400" indent="-228600" eaLnBrk="0" hangingPunct="0">
              <a:defRPr sz="2400">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fontAlgn="base" hangingPunct="1">
              <a:spcBef>
                <a:spcPct val="0"/>
              </a:spcBef>
              <a:spcAft>
                <a:spcPct val="0"/>
              </a:spcAft>
            </a:pPr>
            <a:r>
              <a:rPr lang="en-AU" sz="900" dirty="0" smtClean="0">
                <a:solidFill>
                  <a:schemeClr val="bg1"/>
                </a:solidFill>
              </a:rPr>
              <a:t>© Health Workforce Australia</a:t>
            </a:r>
          </a:p>
        </p:txBody>
      </p:sp>
      <p:sp>
        <p:nvSpPr>
          <p:cNvPr id="2" name="Date Placeholder 1"/>
          <p:cNvSpPr>
            <a:spLocks noGrp="1"/>
          </p:cNvSpPr>
          <p:nvPr>
            <p:ph type="dt" sz="half" idx="10"/>
          </p:nvPr>
        </p:nvSpPr>
        <p:spPr>
          <a:xfrm>
            <a:off x="251520" y="6525344"/>
            <a:ext cx="730424" cy="268139"/>
          </a:xfrm>
        </p:spPr>
        <p:txBody>
          <a:bodyPr/>
          <a:lstStyle/>
          <a:p>
            <a:fld id="{BEA06C64-5BEE-413B-BDC5-B3CAD7FD8521}" type="datetime6">
              <a:rPr lang="en-AU" smtClean="0"/>
              <a:pPr/>
              <a:t>August 12</a:t>
            </a:fld>
            <a:endParaRPr lang="en-AU" dirty="0"/>
          </a:p>
        </p:txBody>
      </p:sp>
    </p:spTree>
    <p:extLst>
      <p:ext uri="{BB962C8B-B14F-4D97-AF65-F5344CB8AC3E}">
        <p14:creationId xmlns:p14="http://schemas.microsoft.com/office/powerpoint/2010/main" val="222860024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7"/>
          <p:cNvSpPr>
            <a:spLocks noGrp="1"/>
          </p:cNvSpPr>
          <p:nvPr>
            <p:ph type="title"/>
          </p:nvPr>
        </p:nvSpPr>
        <p:spPr/>
        <p:txBody>
          <a:bodyPr/>
          <a:lstStyle/>
          <a:p>
            <a:pPr eaLnBrk="1" hangingPunct="1"/>
            <a:r>
              <a:rPr lang="en-AU" dirty="0" smtClean="0">
                <a:ea typeface="ＭＳ Ｐゴシック" charset="-128"/>
              </a:rPr>
              <a:t>General Aims</a:t>
            </a:r>
          </a:p>
        </p:txBody>
      </p:sp>
      <p:sp>
        <p:nvSpPr>
          <p:cNvPr id="15362" name="Content Placeholder 8"/>
          <p:cNvSpPr>
            <a:spLocks noGrp="1"/>
          </p:cNvSpPr>
          <p:nvPr>
            <p:ph idx="1"/>
          </p:nvPr>
        </p:nvSpPr>
        <p:spPr>
          <a:xfrm>
            <a:off x="457200" y="2060848"/>
            <a:ext cx="8229600" cy="3636690"/>
          </a:xfrm>
        </p:spPr>
        <p:txBody>
          <a:bodyPr/>
          <a:lstStyle/>
          <a:p>
            <a:pPr eaLnBrk="1" hangingPunct="1"/>
            <a:r>
              <a:rPr lang="en-AU" dirty="0" smtClean="0">
                <a:ea typeface="ＭＳ Ｐゴシック" charset="-128"/>
              </a:rPr>
              <a:t>Learn in a team setting</a:t>
            </a:r>
          </a:p>
          <a:p>
            <a:pPr eaLnBrk="1" hangingPunct="1"/>
            <a:r>
              <a:rPr lang="en-AU" dirty="0" smtClean="0">
                <a:ea typeface="ＭＳ Ｐゴシック" charset="-128"/>
              </a:rPr>
              <a:t>Blend clinical skills with team skills</a:t>
            </a:r>
          </a:p>
          <a:p>
            <a:pPr eaLnBrk="1" hangingPunct="1"/>
            <a:r>
              <a:rPr lang="en-AU" dirty="0" smtClean="0">
                <a:ea typeface="ＭＳ Ｐゴシック" charset="-128"/>
              </a:rPr>
              <a:t>Reflect critically on practice</a:t>
            </a:r>
          </a:p>
        </p:txBody>
      </p:sp>
      <p:sp>
        <p:nvSpPr>
          <p:cNvPr id="2" name="Date Placeholder 1"/>
          <p:cNvSpPr>
            <a:spLocks noGrp="1"/>
          </p:cNvSpPr>
          <p:nvPr>
            <p:ph type="dt" sz="half" idx="10"/>
          </p:nvPr>
        </p:nvSpPr>
        <p:spPr>
          <a:xfrm>
            <a:off x="251520" y="6525344"/>
            <a:ext cx="730424" cy="268139"/>
          </a:xfrm>
        </p:spPr>
        <p:txBody>
          <a:bodyPr/>
          <a:lstStyle/>
          <a:p>
            <a:fld id="{1049A69C-5DA9-4F8B-AF55-49C06D830944}" type="datetime6">
              <a:rPr lang="en-AU" smtClean="0"/>
              <a:pPr/>
              <a:t>August 12</a:t>
            </a:fld>
            <a:endParaRPr lang="en-AU" dirty="0"/>
          </a:p>
        </p:txBody>
      </p:sp>
      <p:sp>
        <p:nvSpPr>
          <p:cNvPr id="3" name="Footer Placeholder 2"/>
          <p:cNvSpPr>
            <a:spLocks noGrp="1"/>
          </p:cNvSpPr>
          <p:nvPr>
            <p:ph type="ftr" sz="quarter" idx="11"/>
          </p:nvPr>
        </p:nvSpPr>
        <p:spPr>
          <a:xfrm>
            <a:off x="6732240" y="6453336"/>
            <a:ext cx="2160240" cy="365125"/>
          </a:xfrm>
        </p:spPr>
        <p:txBody>
          <a:bodyPr/>
          <a:lstStyle/>
          <a:p>
            <a:r>
              <a:rPr lang="en-AU" dirty="0" smtClean="0"/>
              <a:t>© Health Workforce Australia</a:t>
            </a:r>
            <a:endParaRPr lang="en-AU" dirty="0"/>
          </a:p>
        </p:txBody>
      </p:sp>
    </p:spTree>
    <p:extLst>
      <p:ext uri="{BB962C8B-B14F-4D97-AF65-F5344CB8AC3E}">
        <p14:creationId xmlns:p14="http://schemas.microsoft.com/office/powerpoint/2010/main" val="281471033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7"/>
          <p:cNvSpPr>
            <a:spLocks noGrp="1"/>
          </p:cNvSpPr>
          <p:nvPr>
            <p:ph type="title"/>
          </p:nvPr>
        </p:nvSpPr>
        <p:spPr/>
        <p:txBody>
          <a:bodyPr/>
          <a:lstStyle/>
          <a:p>
            <a:pPr eaLnBrk="1" hangingPunct="1"/>
            <a:r>
              <a:rPr lang="en-AU" smtClean="0">
                <a:ea typeface="ＭＳ Ｐゴシック" charset="-128"/>
              </a:rPr>
              <a:t>Session Objectives</a:t>
            </a:r>
          </a:p>
        </p:txBody>
      </p:sp>
      <p:sp>
        <p:nvSpPr>
          <p:cNvPr id="9" name="Content Placeholder 8"/>
          <p:cNvSpPr>
            <a:spLocks noGrp="1"/>
          </p:cNvSpPr>
          <p:nvPr>
            <p:ph idx="1"/>
          </p:nvPr>
        </p:nvSpPr>
        <p:spPr>
          <a:xfrm>
            <a:off x="457200" y="1600200"/>
            <a:ext cx="8382000" cy="4648200"/>
          </a:xfrm>
        </p:spPr>
        <p:txBody>
          <a:bodyPr rtlCol="0">
            <a:normAutofit fontScale="92500" lnSpcReduction="10000"/>
          </a:bodyPr>
          <a:lstStyle/>
          <a:p>
            <a:pPr eaLnBrk="1" fontAlgn="auto" hangingPunct="1">
              <a:spcAft>
                <a:spcPts val="0"/>
              </a:spcAft>
              <a:defRPr/>
            </a:pPr>
            <a:r>
              <a:rPr lang="en-AU" dirty="0" smtClean="0">
                <a:ea typeface="+mn-ea"/>
                <a:cs typeface="+mn-cs"/>
              </a:rPr>
              <a:t>Clinical practice</a:t>
            </a:r>
          </a:p>
          <a:p>
            <a:pPr lvl="1">
              <a:defRPr/>
            </a:pPr>
            <a:r>
              <a:rPr lang="en-AU" dirty="0" smtClean="0"/>
              <a:t>Use a structured approach to the initial assessment of chest pain (includes a basic cardiac chest pain history)</a:t>
            </a:r>
          </a:p>
          <a:p>
            <a:pPr lvl="1">
              <a:defRPr/>
            </a:pPr>
            <a:r>
              <a:rPr lang="en-AU" dirty="0" smtClean="0"/>
              <a:t>Classify chest pain and stratify seriousness</a:t>
            </a:r>
          </a:p>
          <a:p>
            <a:pPr lvl="1">
              <a:defRPr/>
            </a:pPr>
            <a:r>
              <a:rPr lang="en-AU" dirty="0" smtClean="0"/>
              <a:t>Investigate a patient with chest pain</a:t>
            </a:r>
          </a:p>
          <a:p>
            <a:pPr lvl="1">
              <a:defRPr/>
            </a:pPr>
            <a:r>
              <a:rPr lang="en-AU" dirty="0" smtClean="0"/>
              <a:t>Commence treatment for acute coronary syndrome</a:t>
            </a:r>
          </a:p>
          <a:p>
            <a:pPr lvl="1">
              <a:defRPr/>
            </a:pPr>
            <a:r>
              <a:rPr lang="en-AU" dirty="0" smtClean="0"/>
              <a:t>Escalate and expedite specialist support</a:t>
            </a:r>
          </a:p>
          <a:p>
            <a:pPr eaLnBrk="1" fontAlgn="auto" hangingPunct="1">
              <a:spcAft>
                <a:spcPts val="0"/>
              </a:spcAft>
              <a:defRPr/>
            </a:pPr>
            <a:r>
              <a:rPr lang="en-AU" dirty="0" smtClean="0"/>
              <a:t>Team practice</a:t>
            </a:r>
          </a:p>
          <a:p>
            <a:pPr lvl="1">
              <a:defRPr/>
            </a:pPr>
            <a:r>
              <a:rPr lang="en-AU" dirty="0" smtClean="0">
                <a:ea typeface="+mn-ea"/>
                <a:cs typeface="+mn-cs"/>
              </a:rPr>
              <a:t>Work effectively with colleagues to ensure appropriate and timely care</a:t>
            </a:r>
          </a:p>
        </p:txBody>
      </p:sp>
      <p:sp>
        <p:nvSpPr>
          <p:cNvPr id="17411" name="Footer Placeholder 6"/>
          <p:cNvSpPr>
            <a:spLocks noGrp="1"/>
          </p:cNvSpPr>
          <p:nvPr>
            <p:ph type="ftr" sz="quarter" idx="10"/>
          </p:nvPr>
        </p:nvSpPr>
        <p:spPr bwMode="auto">
          <a:xfrm>
            <a:off x="6732240" y="6525345"/>
            <a:ext cx="2160240" cy="21602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pitchFamily="34" charset="0"/>
                <a:ea typeface="ＭＳ Ｐゴシック" charset="-128"/>
              </a:defRPr>
            </a:lvl1pPr>
            <a:lvl2pPr marL="742950" indent="-285750" eaLnBrk="0" hangingPunct="0">
              <a:defRPr sz="2400">
                <a:solidFill>
                  <a:schemeClr val="tx1"/>
                </a:solidFill>
                <a:latin typeface="Calibri" pitchFamily="34" charset="0"/>
                <a:ea typeface="ＭＳ Ｐゴシック" charset="-128"/>
              </a:defRPr>
            </a:lvl2pPr>
            <a:lvl3pPr marL="1143000" indent="-228600" eaLnBrk="0" hangingPunct="0">
              <a:defRPr sz="2400">
                <a:solidFill>
                  <a:schemeClr val="tx1"/>
                </a:solidFill>
                <a:latin typeface="Calibri" pitchFamily="34" charset="0"/>
                <a:ea typeface="ＭＳ Ｐゴシック" charset="-128"/>
              </a:defRPr>
            </a:lvl3pPr>
            <a:lvl4pPr marL="1600200" indent="-228600" eaLnBrk="0" hangingPunct="0">
              <a:defRPr sz="2400">
                <a:solidFill>
                  <a:schemeClr val="tx1"/>
                </a:solidFill>
                <a:latin typeface="Calibri" pitchFamily="34" charset="0"/>
                <a:ea typeface="ＭＳ Ｐゴシック" charset="-128"/>
              </a:defRPr>
            </a:lvl4pPr>
            <a:lvl5pPr marL="2057400" indent="-228600" eaLnBrk="0" hangingPunct="0">
              <a:defRPr sz="2400">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fontAlgn="base" hangingPunct="1">
              <a:spcBef>
                <a:spcPct val="0"/>
              </a:spcBef>
              <a:spcAft>
                <a:spcPct val="0"/>
              </a:spcAft>
            </a:pPr>
            <a:r>
              <a:rPr lang="en-AU" sz="900" dirty="0" smtClean="0">
                <a:solidFill>
                  <a:schemeClr val="bg1"/>
                </a:solidFill>
              </a:rPr>
              <a:t>© Health Workforce Australia</a:t>
            </a:r>
          </a:p>
        </p:txBody>
      </p:sp>
      <p:sp>
        <p:nvSpPr>
          <p:cNvPr id="2" name="Date Placeholder 1"/>
          <p:cNvSpPr>
            <a:spLocks noGrp="1"/>
          </p:cNvSpPr>
          <p:nvPr>
            <p:ph type="dt" sz="half" idx="10"/>
          </p:nvPr>
        </p:nvSpPr>
        <p:spPr>
          <a:xfrm>
            <a:off x="241176" y="6473229"/>
            <a:ext cx="946448" cy="340147"/>
          </a:xfrm>
        </p:spPr>
        <p:txBody>
          <a:bodyPr/>
          <a:lstStyle/>
          <a:p>
            <a:fld id="{888C2434-E7FB-45D8-A578-C2703DC8DD35}" type="datetime6">
              <a:rPr lang="en-AU" smtClean="0"/>
              <a:pPr/>
              <a:t>August 12</a:t>
            </a:fld>
            <a:endParaRPr lang="en-AU" dirty="0"/>
          </a:p>
        </p:txBody>
      </p:sp>
    </p:spTree>
    <p:extLst>
      <p:ext uri="{BB962C8B-B14F-4D97-AF65-F5344CB8AC3E}">
        <p14:creationId xmlns:p14="http://schemas.microsoft.com/office/powerpoint/2010/main" val="156863520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p:txBody>
          <a:bodyPr/>
          <a:lstStyle/>
          <a:p>
            <a:r>
              <a:rPr lang="en-AU" smtClean="0"/>
              <a:t>Cardiac Chest Pain</a:t>
            </a:r>
          </a:p>
        </p:txBody>
      </p:sp>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r>
              <a:rPr lang="en-AU" dirty="0" smtClean="0"/>
              <a:t>The Basics</a:t>
            </a:r>
            <a:endParaRPr lang="en-AU" dirty="0"/>
          </a:p>
        </p:txBody>
      </p:sp>
      <p:sp>
        <p:nvSpPr>
          <p:cNvPr id="4"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5" name="Footer Placeholder 3"/>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AU" dirty="0" smtClean="0"/>
              <a:t>A patient presents to the ED with chest pain</a:t>
            </a:r>
            <a:br>
              <a:rPr lang="en-AU" dirty="0" smtClean="0"/>
            </a:br>
            <a:r>
              <a:rPr lang="en-AU" dirty="0" smtClean="0"/>
              <a:t/>
            </a:r>
            <a:br>
              <a:rPr lang="en-AU" dirty="0" smtClean="0"/>
            </a:br>
            <a:r>
              <a:rPr lang="en-AU" dirty="0" smtClean="0"/>
              <a:t>What are our main clinical goals? </a:t>
            </a:r>
            <a:endParaRPr lang="en-AU" dirty="0"/>
          </a:p>
        </p:txBody>
      </p:sp>
      <p:sp>
        <p:nvSpPr>
          <p:cNvPr id="3" name="Subtitle 2"/>
          <p:cNvSpPr>
            <a:spLocks noGrp="1"/>
          </p:cNvSpPr>
          <p:nvPr>
            <p:ph type="subTitle" idx="1"/>
          </p:nvPr>
        </p:nvSpPr>
        <p:spPr/>
        <p:txBody>
          <a:bodyPr/>
          <a:lstStyle/>
          <a:p>
            <a:endParaRPr lang="en-AU"/>
          </a:p>
        </p:txBody>
      </p:sp>
      <p:sp>
        <p:nvSpPr>
          <p:cNvPr id="4" name="Date Placeholder 3"/>
          <p:cNvSpPr>
            <a:spLocks noGrp="1"/>
          </p:cNvSpPr>
          <p:nvPr>
            <p:ph type="dt" sz="half" idx="10"/>
          </p:nvPr>
        </p:nvSpPr>
        <p:spPr/>
        <p:txBody>
          <a:bodyPr/>
          <a:lstStyle/>
          <a:p>
            <a:pPr>
              <a:defRPr/>
            </a:pPr>
            <a:fld id="{9BE3044D-9308-49A8-B6A0-44E6ECEEFD0A}" type="datetime1">
              <a:rPr lang="en-AU" smtClean="0"/>
              <a:pPr>
                <a:defRPr/>
              </a:pPr>
              <a:t>14/08/12</a:t>
            </a:fld>
            <a:endParaRPr lang="en-AU"/>
          </a:p>
        </p:txBody>
      </p:sp>
      <p:sp>
        <p:nvSpPr>
          <p:cNvPr id="5" name="Footer Placeholder 4"/>
          <p:cNvSpPr>
            <a:spLocks noGrp="1"/>
          </p:cNvSpPr>
          <p:nvPr>
            <p:ph type="ftr" sz="quarter" idx="11"/>
          </p:nvPr>
        </p:nvSpPr>
        <p:spPr/>
        <p:txBody>
          <a:bodyPr/>
          <a:lstStyle/>
          <a:p>
            <a:pPr>
              <a:defRPr/>
            </a:pPr>
            <a:endParaRPr lang="en-A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AU" smtClean="0"/>
              <a:t>Outline</a:t>
            </a:r>
          </a:p>
        </p:txBody>
      </p:sp>
      <p:sp>
        <p:nvSpPr>
          <p:cNvPr id="16386" name="Content Placeholder 2"/>
          <p:cNvSpPr>
            <a:spLocks noGrp="1"/>
          </p:cNvSpPr>
          <p:nvPr>
            <p:ph idx="1"/>
          </p:nvPr>
        </p:nvSpPr>
        <p:spPr/>
        <p:txBody>
          <a:bodyPr/>
          <a:lstStyle/>
          <a:p>
            <a:pPr marL="0" indent="0">
              <a:buFont typeface="Arial" charset="0"/>
              <a:buNone/>
            </a:pPr>
            <a:r>
              <a:rPr lang="en-AU" smtClean="0"/>
              <a:t>Introduction to coronary assessment/treatment</a:t>
            </a:r>
          </a:p>
          <a:p>
            <a:pPr marL="0" indent="0">
              <a:buFont typeface="Arial" charset="0"/>
              <a:buNone/>
            </a:pPr>
            <a:endParaRPr lang="en-AU" smtClean="0"/>
          </a:p>
          <a:p>
            <a:pPr lvl="1"/>
            <a:r>
              <a:rPr lang="en-AU" smtClean="0"/>
              <a:t>Assessing cardiac chest pain</a:t>
            </a:r>
          </a:p>
          <a:p>
            <a:pPr lvl="1"/>
            <a:r>
              <a:rPr lang="en-AU" smtClean="0"/>
              <a:t>Risk stratification</a:t>
            </a:r>
          </a:p>
          <a:p>
            <a:pPr lvl="1"/>
            <a:r>
              <a:rPr lang="en-AU" smtClean="0"/>
              <a:t>Initial treatment</a:t>
            </a:r>
          </a:p>
          <a:p>
            <a:pPr lvl="1"/>
            <a:r>
              <a:rPr lang="en-AU" smtClean="0"/>
              <a:t>Pain management</a:t>
            </a:r>
          </a:p>
        </p:txBody>
      </p:sp>
      <p:sp>
        <p:nvSpPr>
          <p:cNvPr id="4" name="Date Placeholder 1"/>
          <p:cNvSpPr>
            <a:spLocks noGrp="1"/>
          </p:cNvSpPr>
          <p:nvPr>
            <p:ph type="dt" sz="half" idx="10"/>
          </p:nvPr>
        </p:nvSpPr>
        <p:spPr>
          <a:xfrm>
            <a:off x="241176" y="6525344"/>
            <a:ext cx="730424" cy="268139"/>
          </a:xfrm>
        </p:spPr>
        <p:txBody>
          <a:bodyPr/>
          <a:lstStyle/>
          <a:p>
            <a:fld id="{66BA40F7-AFE1-4225-AE88-155C5D382646}" type="datetime6">
              <a:rPr lang="en-AU" smtClean="0"/>
              <a:pPr/>
              <a:t>August 12</a:t>
            </a:fld>
            <a:endParaRPr lang="en-AU" dirty="0"/>
          </a:p>
        </p:txBody>
      </p:sp>
      <p:sp>
        <p:nvSpPr>
          <p:cNvPr id="5" name="Footer Placeholder 3"/>
          <p:cNvSpPr>
            <a:spLocks noGrp="1"/>
          </p:cNvSpPr>
          <p:nvPr>
            <p:ph type="ftr" sz="quarter" idx="11"/>
          </p:nvPr>
        </p:nvSpPr>
        <p:spPr>
          <a:xfrm>
            <a:off x="6804248" y="6453336"/>
            <a:ext cx="1959496" cy="365125"/>
          </a:xfrm>
        </p:spPr>
        <p:txBody>
          <a:bodyPr/>
          <a:lstStyle/>
          <a:p>
            <a:r>
              <a:rPr lang="en-AU" dirty="0" smtClean="0"/>
              <a:t>© Health Workforce Australia</a:t>
            </a:r>
            <a:endParaRPr lang="en-AU" dirty="0"/>
          </a:p>
        </p:txBody>
      </p:sp>
    </p:spTree>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EdWISE Sim sessions Modules 6-8 Slid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EdWISE Sim sessions Modules 6-8 Slide Template</Template>
  <TotalTime>283</TotalTime>
  <Words>3087</Words>
  <Application>Microsoft Macintosh PowerPoint</Application>
  <PresentationFormat>On-screen Show (4:3)</PresentationFormat>
  <Paragraphs>395</Paragraphs>
  <Slides>33</Slides>
  <Notes>22</Notes>
  <HiddenSlides>0</HiddenSlides>
  <MMClips>0</MMClips>
  <ScaleCrop>false</ScaleCrop>
  <HeadingPairs>
    <vt:vector size="4" baseType="variant">
      <vt:variant>
        <vt:lpstr>Theme</vt:lpstr>
      </vt:variant>
      <vt:variant>
        <vt:i4>3</vt:i4>
      </vt:variant>
      <vt:variant>
        <vt:lpstr>Slide Titles</vt:lpstr>
      </vt:variant>
      <vt:variant>
        <vt:i4>33</vt:i4>
      </vt:variant>
    </vt:vector>
  </HeadingPairs>
  <TitlesOfParts>
    <vt:vector size="36" baseType="lpstr">
      <vt:lpstr>EdWISE Sim sessions Modules 6-8 Slide Template</vt:lpstr>
      <vt:lpstr>Custom Design</vt:lpstr>
      <vt:lpstr>1_Custom Design</vt:lpstr>
      <vt:lpstr>Initial Assessment and Management of Chest Pain</vt:lpstr>
      <vt:lpstr>Sponsor</vt:lpstr>
      <vt:lpstr>Introductions</vt:lpstr>
      <vt:lpstr>Ground Rules</vt:lpstr>
      <vt:lpstr>General Aims</vt:lpstr>
      <vt:lpstr>Session Objectives</vt:lpstr>
      <vt:lpstr>Cardiac Chest Pain</vt:lpstr>
      <vt:lpstr>A patient presents to the ED with chest pain  What are our main clinical goals? </vt:lpstr>
      <vt:lpstr>Outline</vt:lpstr>
      <vt:lpstr>Assessment =</vt:lpstr>
      <vt:lpstr>What features of chest pain on history suggest a cardiac cause?</vt:lpstr>
      <vt:lpstr>History</vt:lpstr>
      <vt:lpstr>Past History/Risk Factors</vt:lpstr>
      <vt:lpstr>History – Take home message</vt:lpstr>
      <vt:lpstr>What features of chest pain on examination suggest a cardiac cause?</vt:lpstr>
      <vt:lpstr>Examination</vt:lpstr>
      <vt:lpstr>What investigations should we do to exclude acute coronary syndrome? </vt:lpstr>
      <vt:lpstr>Investigations</vt:lpstr>
      <vt:lpstr>How do we stratify risk for pain suggestive of acute coronary syndrome? </vt:lpstr>
      <vt:lpstr>Risk Stratification</vt:lpstr>
      <vt:lpstr>PowerPoint Presentation</vt:lpstr>
      <vt:lpstr>What is the treatment of a suspected acute coronary syndrome? </vt:lpstr>
      <vt:lpstr>Initial Treatment</vt:lpstr>
      <vt:lpstr>Treatment </vt:lpstr>
      <vt:lpstr>PowerPoint Presentation</vt:lpstr>
      <vt:lpstr>Pain Treatment</vt:lpstr>
      <vt:lpstr>Lets practice</vt:lpstr>
      <vt:lpstr>Scenario</vt:lpstr>
      <vt:lpstr>12-Lead-ECG</vt:lpstr>
      <vt:lpstr>Summary and Key points</vt:lpstr>
      <vt:lpstr>References and Further Reading</vt:lpstr>
      <vt:lpstr>Acknowledgments</vt:lpstr>
      <vt:lpstr>Disclaimer  Care has been taken to confirm the accuracy of the information presented and to describe generally accepted practices.  However the authors, editor and publisher are not responsible for errors or omissions or for any consequences from the application of the information in this presentation and make no warranty, express or implied, with respect to the contents of the presentation.</vt:lpstr>
    </vt:vector>
  </TitlesOfParts>
  <Manager/>
  <Company>NSCC</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Title: For simulation sessions p6 – p8.</dc:title>
  <dc:subject/>
  <dc:creator>Stephanie O'Rregan</dc:creator>
  <cp:keywords/>
  <dc:description/>
  <cp:lastModifiedBy>Stephanie O'Regan</cp:lastModifiedBy>
  <cp:revision>22</cp:revision>
  <dcterms:created xsi:type="dcterms:W3CDTF">2012-07-19T00:59:23Z</dcterms:created>
  <dcterms:modified xsi:type="dcterms:W3CDTF">2012-08-14T05:38:54Z</dcterms:modified>
  <cp:category/>
</cp:coreProperties>
</file>