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88" r:id="rId2"/>
    <p:sldMasterId id="2147483700" r:id="rId3"/>
  </p:sldMasterIdLst>
  <p:notesMasterIdLst>
    <p:notesMasterId r:id="rId27"/>
  </p:notesMasterIdLst>
  <p:handoutMasterIdLst>
    <p:handoutMasterId r:id="rId28"/>
  </p:handoutMasterIdLst>
  <p:sldIdLst>
    <p:sldId id="260" r:id="rId4"/>
    <p:sldId id="357" r:id="rId5"/>
    <p:sldId id="358" r:id="rId6"/>
    <p:sldId id="359" r:id="rId7"/>
    <p:sldId id="360" r:id="rId8"/>
    <p:sldId id="361" r:id="rId9"/>
    <p:sldId id="307" r:id="rId10"/>
    <p:sldId id="355" r:id="rId11"/>
    <p:sldId id="350" r:id="rId12"/>
    <p:sldId id="356" r:id="rId13"/>
    <p:sldId id="351" r:id="rId14"/>
    <p:sldId id="352" r:id="rId15"/>
    <p:sldId id="353" r:id="rId16"/>
    <p:sldId id="310" r:id="rId17"/>
    <p:sldId id="337" r:id="rId18"/>
    <p:sldId id="338" r:id="rId19"/>
    <p:sldId id="330" r:id="rId20"/>
    <p:sldId id="354" r:id="rId21"/>
    <p:sldId id="364" r:id="rId22"/>
    <p:sldId id="334" r:id="rId23"/>
    <p:sldId id="331" r:id="rId24"/>
    <p:sldId id="362" r:id="rId25"/>
    <p:sldId id="36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modifyVerifier cryptProviderType="rsaFull" cryptAlgorithmClass="hash" cryptAlgorithmType="typeAny" cryptAlgorithmSid="4" spinCount="100000" saltData="mkL+uIfZXGqUKlDgc8MUmw==" hashData="D0aZWDR0dZcNBvNzYwznGlw/QRs="/>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F5E"/>
    <a:srgbClr val="F09246"/>
    <a:srgbClr val="FFFF00"/>
    <a:srgbClr val="009900"/>
    <a:srgbClr val="33CC33"/>
    <a:srgbClr val="00CC00"/>
    <a:srgbClr val="C86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6" autoAdjust="0"/>
  </p:normalViewPr>
  <p:slideViewPr>
    <p:cSldViewPr>
      <p:cViewPr>
        <p:scale>
          <a:sx n="66" d="100"/>
          <a:sy n="66" d="100"/>
        </p:scale>
        <p:origin x="-1480" y="-152"/>
      </p:cViewPr>
      <p:guideLst>
        <p:guide orient="horz" pos="2160"/>
        <p:guide pos="2880"/>
      </p:guideLst>
    </p:cSldViewPr>
  </p:slideViewPr>
  <p:outlineViewPr>
    <p:cViewPr>
      <p:scale>
        <a:sx n="33" d="100"/>
        <a:sy n="33" d="100"/>
      </p:scale>
      <p:origin x="0" y="4928"/>
    </p:cViewPr>
  </p:outlineViewPr>
  <p:notesTextViewPr>
    <p:cViewPr>
      <p:scale>
        <a:sx n="1" d="1"/>
        <a:sy n="1" d="1"/>
      </p:scale>
      <p:origin x="0" y="0"/>
    </p:cViewPr>
  </p:notesTextViewPr>
  <p:sorterViewPr>
    <p:cViewPr>
      <p:scale>
        <a:sx n="66" d="100"/>
        <a:sy n="66" d="100"/>
      </p:scale>
      <p:origin x="0" y="0"/>
    </p:cViewPr>
  </p:sorterViewPr>
  <p:notesViewPr>
    <p:cSldViewPr>
      <p:cViewPr>
        <p:scale>
          <a:sx n="150" d="100"/>
          <a:sy n="150" d="100"/>
        </p:scale>
        <p:origin x="-928" y="43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D7C1CAF-A5FE-4480-BE00-3D1B49207098}" type="datetime6">
              <a:rPr lang="en-AU"/>
              <a:pPr/>
              <a:t>November 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ea typeface="+mn-ea"/>
              </a:defRPr>
            </a:lvl1pPr>
          </a:lstStyle>
          <a:p>
            <a:pPr>
              <a:defRPr/>
            </a:pPr>
            <a:r>
              <a:rPr lang="en-AU"/>
              <a:t>Copyright statement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44F927-96EF-4D78-81E1-DA9AA4FFA80A}" type="slidenum">
              <a:rPr lang="en-AU"/>
              <a:pPr/>
              <a:t>‹#›</a:t>
            </a:fld>
            <a:endParaRPr lang="en-AU"/>
          </a:p>
        </p:txBody>
      </p:sp>
    </p:spTree>
    <p:extLst>
      <p:ext uri="{BB962C8B-B14F-4D97-AF65-F5344CB8AC3E}">
        <p14:creationId xmlns:p14="http://schemas.microsoft.com/office/powerpoint/2010/main" val="391020378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9673289-B408-4DFE-B309-8BBFF8E273B9}" type="datetime6">
              <a:rPr lang="en-AU"/>
              <a:pPr/>
              <a:t>November 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ea typeface="+mn-ea"/>
              </a:defRPr>
            </a:lvl1pPr>
          </a:lstStyle>
          <a:p>
            <a:pPr>
              <a:defRPr/>
            </a:pPr>
            <a:r>
              <a:rPr lang="en-AU"/>
              <a:t>Copyright statement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45B614-8204-49DF-B3C5-975FD7AD5A44}" type="slidenum">
              <a:rPr lang="en-AU"/>
              <a:pPr/>
              <a:t>‹#›</a:t>
            </a:fld>
            <a:endParaRPr lang="en-AU"/>
          </a:p>
        </p:txBody>
      </p:sp>
    </p:spTree>
    <p:extLst>
      <p:ext uri="{BB962C8B-B14F-4D97-AF65-F5344CB8AC3E}">
        <p14:creationId xmlns:p14="http://schemas.microsoft.com/office/powerpoint/2010/main" val="2565601262"/>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OK, so you’ve resuscitate</a:t>
            </a:r>
            <a:r>
              <a:rPr lang="en-AU" baseline="0" dirty="0" smtClean="0"/>
              <a:t>d the patient, a local anaesthetist has come in and intubated them, put them on a ventilator, started some sedation, what are you going to do now? The patient is still in your little hospital’s ED, completely stable, what needs to happen now? How do I arrange a medical retrieval?</a:t>
            </a:r>
          </a:p>
          <a:p>
            <a:endParaRPr lang="en-AU" baseline="0" dirty="0" smtClean="0"/>
          </a:p>
          <a:p>
            <a:r>
              <a:rPr lang="en-AU" baseline="0" dirty="0" smtClean="0"/>
              <a:t>Whilst any retrieval is being arranged the most important step is to keep treating the patient. Often the simple use of a portable phone will allow you to keep an eye on the patient and be flexible in answering the retrieval questions by the simple act of being able to move about the department.</a:t>
            </a:r>
          </a:p>
          <a:p>
            <a:endParaRPr lang="en-AU" baseline="0" dirty="0" smtClean="0"/>
          </a:p>
          <a:p>
            <a:r>
              <a:rPr lang="en-AU" baseline="0" dirty="0" smtClean="0"/>
              <a:t>The first step is to confirm that the patient needs to be retrieved, that is the purpose of the the retrieval. For the case described above the indication for retrieval would be for CT scanning, possible neurosurgery, and intensive care management. There are quite a number of other potential indications for medical retrieval and they are usually quite clear. Such medical retrievals occur without too many additional questions being asked. There are however situations in which a retrieval is declined. One of the reasons might include futility. That is the patient is unlikely to benefit from any potential treatment and a different course of action needs to be taken. An example of this might be a severely demented nursing home patient who has had a catastrophic intra-cerebral haemorrhage in remote NSW. Transferring such patients in neither in the interests of the patients, family or system. If a decision such as this occurs after a retrieval has been arranged, the AMRS / MRU consultant will be involved.</a:t>
            </a:r>
          </a:p>
          <a:p>
            <a:endParaRPr lang="en-AU" baseline="0" dirty="0" smtClean="0"/>
          </a:p>
          <a:p>
            <a:r>
              <a:rPr lang="en-AU" baseline="0" dirty="0" smtClean="0"/>
              <a:t>The second step is to establish the urgency of the transfer. Has the patient got a condition which is:</a:t>
            </a:r>
          </a:p>
          <a:p>
            <a:r>
              <a:rPr lang="en-AU" baseline="0" dirty="0" smtClean="0"/>
              <a:t>	1. Time-urgent (needs to be transferred now) OR </a:t>
            </a:r>
          </a:p>
          <a:p>
            <a:r>
              <a:rPr lang="en-AU" baseline="0" dirty="0" smtClean="0"/>
              <a:t>	2. Not time urgent (can the patient wait for a short period of time – up to 24 hours) OR</a:t>
            </a:r>
          </a:p>
          <a:p>
            <a:r>
              <a:rPr lang="en-AU" baseline="0" dirty="0" smtClean="0"/>
              <a:t>	3. Potentially wait up from 24 to 72 hours. </a:t>
            </a:r>
          </a:p>
          <a:p>
            <a:endParaRPr lang="en-AU" baseline="0" dirty="0" smtClean="0"/>
          </a:p>
          <a:p>
            <a:r>
              <a:rPr lang="en-AU" baseline="0" dirty="0" smtClean="0"/>
              <a:t>For time-urgent cases the treating doctor (in the scenario above it would be either yourself or the local anaesthetist) contacts the AMRS / MRU. The AMRS then initiates the retrieval and will find a bed  for the patient. That way you can then attend to the patient and not need to make the many </a:t>
            </a:r>
            <a:r>
              <a:rPr lang="en-US" baseline="0" dirty="0" smtClean="0"/>
              <a:t>phone calls</a:t>
            </a:r>
            <a:r>
              <a:rPr lang="en-AU" baseline="0" dirty="0" smtClean="0"/>
              <a:t> it usually takes to arrange a medical retrieval.</a:t>
            </a:r>
          </a:p>
          <a:p>
            <a:endParaRPr lang="en-AU" baseline="0" dirty="0" smtClean="0"/>
          </a:p>
          <a:p>
            <a:r>
              <a:rPr lang="en-AU" baseline="0" dirty="0" smtClean="0"/>
              <a:t>For non-time-urgent cases and those that can wait longer there are recognised usual pathways for referral and retrieval. Consult the NSW Health policy 2011_031 – this outlines the process however nurses and other doctors working at the same facility should be able to advise you on this.</a:t>
            </a:r>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11</a:t>
            </a:fld>
            <a:endParaRPr lang="en-AU" dirty="0"/>
          </a:p>
        </p:txBody>
      </p:sp>
    </p:spTree>
    <p:extLst>
      <p:ext uri="{BB962C8B-B14F-4D97-AF65-F5344CB8AC3E}">
        <p14:creationId xmlns:p14="http://schemas.microsoft.com/office/powerpoint/2010/main" val="420703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you decide you need to arrange</a:t>
            </a:r>
            <a:r>
              <a:rPr lang="en-US" baseline="0" dirty="0" smtClean="0"/>
              <a:t> for your patient to be medically retrieved. What details will you need to proved the Aero-Medical Retrieval Service? Here’s a brief but not exhaustive list of details you will be probably asked for.</a:t>
            </a:r>
          </a:p>
          <a:p>
            <a:endParaRPr lang="en-US" baseline="0" dirty="0" smtClean="0"/>
          </a:p>
          <a:p>
            <a:r>
              <a:rPr lang="en-US" dirty="0" smtClean="0"/>
              <a:t>Name, age and weight are some basic requests</a:t>
            </a:r>
            <a:r>
              <a:rPr lang="en-US" baseline="0" dirty="0" smtClean="0"/>
              <a:t> that would be typically requested. Such patient details are usually available but a retrieval can occur even if these are not at hand. The patient’s weight is particularly important, especially for paediatric or bariatric (overweight) patients, both require particular arrangements for transfer. One of the ongoing issues in medical retrieval is gaining an accurate assessment of the patients weight. Methods of assessment include not only asking the patient (or parent / carer / partner) and physically weighing them but there’s also a Bariatric Chart available from MRU which can be faxed through to your facility.</a:t>
            </a:r>
          </a:p>
          <a:p>
            <a:r>
              <a:rPr lang="en-US" baseline="0" dirty="0" smtClean="0"/>
              <a:t>	For children, paediatric harnesses, car seats and humid cribs are some of the options available for transfer depending on their size. </a:t>
            </a:r>
          </a:p>
          <a:p>
            <a:r>
              <a:rPr lang="en-US" baseline="0" dirty="0" smtClean="0"/>
              <a:t>	For patients over 100kg, the patient needs to be sized by the Bariatric Chart. This guides MRU / AMRS as to whether a normal ambulance stretcher (road, plane or helicopter) or a special bariatric stretcher needs to be arranged. If a bariatric transfer needs to occur this can add hours to the time it takes to a normal retrieval. The bariatric vehicles are often tasked on other transfers and the special stretcher arrangement is slower to be fitted to the helicopter for this specific purpose.</a:t>
            </a:r>
          </a:p>
          <a:p>
            <a:endParaRPr lang="en-US" baseline="0" dirty="0" smtClean="0"/>
          </a:p>
          <a:p>
            <a:r>
              <a:rPr lang="en-US" baseline="0" dirty="0" smtClean="0"/>
              <a:t>MRU typically seeks information in a set format in critically unwell patients and an ABCD approach standardises this. </a:t>
            </a:r>
          </a:p>
          <a:p>
            <a:r>
              <a:rPr lang="en-US" baseline="0" dirty="0" smtClean="0"/>
              <a:t>	Clinical details – the history, physical examination, investigations, treatments, medications, allergies, and the reason for transfer</a:t>
            </a:r>
          </a:p>
          <a:p>
            <a:r>
              <a:rPr lang="en-US" baseline="0" dirty="0" smtClean="0"/>
              <a:t>	A – ? intubated ? C-spine collar on ? NGT</a:t>
            </a:r>
          </a:p>
          <a:p>
            <a:r>
              <a:rPr lang="en-US" baseline="0" dirty="0" smtClean="0"/>
              <a:t>	B – Resp rate, sats, FiO2, work of breathing, and all the ventilator settings</a:t>
            </a:r>
          </a:p>
          <a:p>
            <a:r>
              <a:rPr lang="en-US" baseline="0" dirty="0" smtClean="0"/>
              <a:t>	C – Pulse rate, BP, perfusion, urine output and ECG</a:t>
            </a:r>
          </a:p>
          <a:p>
            <a:r>
              <a:rPr lang="en-US" baseline="0" dirty="0" smtClean="0"/>
              <a:t>	D – GCS and pupils</a:t>
            </a:r>
          </a:p>
          <a:p>
            <a:r>
              <a:rPr lang="en-US" baseline="0" dirty="0" smtClean="0"/>
              <a:t>	Access – IV cannulae, Intra-osseous, Central lines, arterial lines, IDC</a:t>
            </a:r>
          </a:p>
          <a:p>
            <a:r>
              <a:rPr lang="en-US" baseline="0" dirty="0" smtClean="0"/>
              <a:t>	Medications – IV fluids (including blood products), drugs given (e.g.. Thrombolytic, Antibiotics etc), and current infusions (sedation, inotropes)</a:t>
            </a:r>
          </a:p>
          <a:p>
            <a:r>
              <a:rPr lang="en-US" baseline="0" dirty="0" smtClean="0"/>
              <a:t>	Results – Blood results - FBC, UEC, Blood gases, BSL, trop, lactate (as available), and other investigations (X-rays, CT etc)</a:t>
            </a:r>
          </a:p>
          <a:p>
            <a:endParaRPr lang="en-US" baseline="0" dirty="0" smtClean="0"/>
          </a:p>
          <a:p>
            <a:r>
              <a:rPr lang="en-US" baseline="0" dirty="0" smtClean="0"/>
              <a:t>Lastly, there is often a treating doctor or facility that have been involved in the patients care previously. These details are needed to ensure the patient is taken to their usual destination under their usual doctor if this is the case. Other details which might be requested are if the patient poses an infectious risk (e.g.. H1N1, VRE, MRSA) and whether patients family / NOK have been involved.</a:t>
            </a:r>
            <a:endParaRPr lang="en-US" dirty="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12</a:t>
            </a:fld>
            <a:endParaRPr lang="en-AU" dirty="0"/>
          </a:p>
        </p:txBody>
      </p:sp>
    </p:spTree>
    <p:extLst>
      <p:ext uri="{BB962C8B-B14F-4D97-AF65-F5344CB8AC3E}">
        <p14:creationId xmlns:p14="http://schemas.microsoft.com/office/powerpoint/2010/main" val="262837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retrieval take some time to arrange and coordinate and there might be some things asked of you, the other doctors and nurses there at your facility in order to minimise on-scene time (and therefore transfer times) by the medical retrieval team. Of course some of these may be difficult, if not impossible, depending on your resources, but it can speed up the transfer of patients considerably if infusions are drawn up and lines are placed before the Medical Retrieval team arrive.</a:t>
            </a:r>
          </a:p>
          <a:p>
            <a:endParaRPr lang="en-US" baseline="0" dirty="0" smtClean="0"/>
          </a:p>
          <a:p>
            <a:r>
              <a:rPr lang="en-US" baseline="0" dirty="0" smtClean="0"/>
              <a:t>Access – common requests are for arterial and central lines, Naso-gastric tubes, and an IDC to be place if they have not already.</a:t>
            </a:r>
          </a:p>
          <a:p>
            <a:r>
              <a:rPr lang="en-US" baseline="0" dirty="0" smtClean="0"/>
              <a:t>Infusions – sedation (morphine, midazolam, fentanyl, propofol), and inotropes (adrenaline, noradrenaline) are frequently required. Note that the concentrations of each should be clearly discussed with the retrieval team as different teams might use different concentrations.</a:t>
            </a:r>
          </a:p>
          <a:p>
            <a:r>
              <a:rPr lang="en-US" baseline="0" dirty="0" smtClean="0"/>
              <a:t>Medications – requests might be for the patient to receive these now or for you to arrange for them to be drawn up ready for the retrieval team to use. Neuromuscular blockers (rocuronium, vecuronium), vasopressors (metaraminol) and a primed pump set are commonly requested items.</a:t>
            </a:r>
          </a:p>
          <a:p>
            <a:endParaRPr lang="en-US" baseline="0" dirty="0" smtClean="0"/>
          </a:p>
          <a:p>
            <a:r>
              <a:rPr lang="en-US" baseline="0" dirty="0" smtClean="0"/>
              <a:t>Lastly, MRU / AMRS will ask for a copy of all the patients documentation to be prepared. This is essential for the passage of clear communication throughout the retrieval process. Notes, medication and fluid charts, X-rays, ECG’s are just some of the commonly required  information. Other matters that might be requested include making sure the NOK are aware of the planned transfer and (in the case of the paediatric patient) arranging for them to accompany the patient.</a:t>
            </a:r>
          </a:p>
          <a:p>
            <a:endParaRPr lang="en-US" baseline="0" dirty="0" smtClean="0"/>
          </a:p>
          <a:p>
            <a:r>
              <a:rPr lang="en-US" baseline="0" dirty="0" smtClean="0"/>
              <a:t>In the instance of the seriously unwell patient the MRU / AMRS will try not to burden you with too many requests for detail or tasks to perform. Obviously there is some essential detail they need for the transfer but if certain things need to wait then it is important to let MRU / AMRS know there are other more pressing matters.</a:t>
            </a:r>
          </a:p>
          <a:p>
            <a:endParaRPr lang="en-US" baseline="0" dirty="0" smtClean="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13</a:t>
            </a:fld>
            <a:endParaRPr lang="en-AU" dirty="0"/>
          </a:p>
        </p:txBody>
      </p:sp>
    </p:spTree>
    <p:extLst>
      <p:ext uri="{BB962C8B-B14F-4D97-AF65-F5344CB8AC3E}">
        <p14:creationId xmlns:p14="http://schemas.microsoft.com/office/powerpoint/2010/main" val="116812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ea typeface="+mn-ea"/>
              </a:rPr>
              <a:t>Stepping back</a:t>
            </a:r>
            <a:r>
              <a:rPr lang="en-US" baseline="0" dirty="0" smtClean="0">
                <a:ea typeface="+mn-ea"/>
              </a:rPr>
              <a:t> from the case scenario and considering Medical Retrieval overall, there are a number of principles that should guide all retrievals.</a:t>
            </a:r>
          </a:p>
          <a:p>
            <a:pPr fontAlgn="auto">
              <a:spcBef>
                <a:spcPts val="0"/>
              </a:spcBef>
              <a:spcAft>
                <a:spcPts val="0"/>
              </a:spcAft>
              <a:defRPr/>
            </a:pPr>
            <a:endParaRPr lang="en-US" baseline="0" dirty="0" smtClean="0">
              <a:ea typeface="+mn-ea"/>
            </a:endParaRPr>
          </a:p>
          <a:p>
            <a:pPr fontAlgn="auto">
              <a:spcBef>
                <a:spcPts val="0"/>
              </a:spcBef>
              <a:spcAft>
                <a:spcPts val="0"/>
              </a:spcAft>
              <a:defRPr/>
            </a:pPr>
            <a:r>
              <a:rPr lang="en-US" baseline="0" dirty="0" smtClean="0">
                <a:ea typeface="+mn-ea"/>
              </a:rPr>
              <a:t>Firstly, it is critical to ask why are we doing this retrieval. What does the patient have wrong with them, what do they need (investigation and treatment) and where do they need to go? Usually the patient needs to be taken to a tertiary referral centre to access high level services, however occasionally it might be better to take the definitive care to the patient. An example of this would be taking snake antivenom to a rural hospital, or a neurosurgeon to the head injured patient with evidence of an extradural haematoma and low GCS. </a:t>
            </a:r>
          </a:p>
          <a:p>
            <a:pPr fontAlgn="auto">
              <a:spcBef>
                <a:spcPts val="0"/>
              </a:spcBef>
              <a:spcAft>
                <a:spcPts val="0"/>
              </a:spcAft>
              <a:defRPr/>
            </a:pPr>
            <a:endParaRPr lang="en-US" baseline="0" dirty="0" smtClean="0">
              <a:ea typeface="+mn-ea"/>
            </a:endParaRPr>
          </a:p>
          <a:p>
            <a:pPr fontAlgn="auto">
              <a:spcBef>
                <a:spcPts val="0"/>
              </a:spcBef>
              <a:spcAft>
                <a:spcPts val="0"/>
              </a:spcAft>
              <a:defRPr/>
            </a:pPr>
            <a:r>
              <a:rPr lang="en-US" baseline="0" dirty="0" smtClean="0">
                <a:ea typeface="+mn-ea"/>
              </a:rPr>
              <a:t>Medical Retrieval operates as part of a system. The reality of the geography in NSW is that we can’t afford to have tertiary referral centres within an hours drive of all our population. Indeed NSW has a sparse population, with many small hospitals scattered throughout the state, with limited Health Department funds. There is a “tyranny of distance” that exists here and the Medical Retrieval is just one part of the solution to this problem. Also part of “the system” are Tertiary Referral Centres, Metropolitan and Rural Local Health Districts, and the Sydney Children’s Hospital Network. Each part of the system has an normal arrangement for the transfer of patients from within their area, and medical retrieval works within those usual arrangements.</a:t>
            </a:r>
          </a:p>
          <a:p>
            <a:pPr fontAlgn="auto">
              <a:spcBef>
                <a:spcPts val="0"/>
              </a:spcBef>
              <a:spcAft>
                <a:spcPts val="0"/>
              </a:spcAft>
              <a:defRPr/>
            </a:pPr>
            <a:endParaRPr lang="en-US" baseline="0" dirty="0" smtClean="0">
              <a:ea typeface="+mn-ea"/>
            </a:endParaRPr>
          </a:p>
          <a:p>
            <a:pPr fontAlgn="auto">
              <a:spcBef>
                <a:spcPts val="0"/>
              </a:spcBef>
              <a:spcAft>
                <a:spcPts val="0"/>
              </a:spcAft>
              <a:defRPr/>
            </a:pPr>
            <a:r>
              <a:rPr lang="en-US" baseline="0" dirty="0" smtClean="0">
                <a:ea typeface="+mn-ea"/>
              </a:rPr>
              <a:t>Thirdly, if Medical Retrieval is to operate efficiently and safely, the team, its equipment and transport all need to be prepared for the task it is designed to perform. This occurs long before the referring phone-call comes through. This is outlined in the following slides. </a:t>
            </a:r>
          </a:p>
          <a:p>
            <a:pPr fontAlgn="auto">
              <a:spcBef>
                <a:spcPts val="0"/>
              </a:spcBef>
              <a:spcAft>
                <a:spcPts val="0"/>
              </a:spcAft>
              <a:defRPr/>
            </a:pPr>
            <a:endParaRPr lang="en-US" baseline="0" dirty="0" smtClean="0">
              <a:ea typeface="+mn-ea"/>
            </a:endParaRPr>
          </a:p>
          <a:p>
            <a:pPr fontAlgn="auto">
              <a:spcBef>
                <a:spcPts val="0"/>
              </a:spcBef>
              <a:spcAft>
                <a:spcPts val="0"/>
              </a:spcAft>
              <a:defRPr/>
            </a:pPr>
            <a:r>
              <a:rPr lang="en-US" baseline="0" dirty="0" smtClean="0">
                <a:ea typeface="+mn-ea"/>
              </a:rPr>
              <a:t>Just like in hospitals, communication errors are the leading cause for morbidity and mortality in medical retrieval. The critical phases for communication are at the initial phone-call, while on-scene with the patient at the referring centre, and during the transfer within the team. The handover of the patient that occurs both over the phone and when the retrieval team arrive are key times when information is omitted and overlooked. There are a number of systems in place to minimise this, the retrieval team use a retrieval planning sheet, the hospitals typically use an Interhospital Transfer Checklist and the medical retrieval teams are taught to gather information in particular formats which make it easy to recall and note when details are missing. </a:t>
            </a:r>
          </a:p>
          <a:p>
            <a:pPr fontAlgn="auto">
              <a:spcBef>
                <a:spcPts val="0"/>
              </a:spcBef>
              <a:spcAft>
                <a:spcPts val="0"/>
              </a:spcAft>
              <a:defRPr/>
            </a:pPr>
            <a:r>
              <a:rPr lang="en-US" baseline="0" dirty="0" smtClean="0">
                <a:ea typeface="+mn-ea"/>
              </a:rPr>
              <a:t>Further to this, it is important that you (as the treating doctor) document not only the clinical details but also any conversations you have had. Consultations and medical advice from different teams should be clearly written so there is a record of conversation. This facilitates timely information transfer and minimises the risk of miscommunication.</a:t>
            </a:r>
          </a:p>
        </p:txBody>
      </p:sp>
      <p:sp>
        <p:nvSpPr>
          <p:cNvPr id="54275"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C7290D65-6E7B-444E-A496-142D82A6E79B}" type="datetime6">
              <a:rPr lang="en-AU"/>
              <a:pPr/>
              <a:t>November 12</a:t>
            </a:fld>
            <a:endParaRPr lang="en-AU" dirty="0"/>
          </a:p>
        </p:txBody>
      </p:sp>
      <p:sp>
        <p:nvSpPr>
          <p:cNvPr id="5427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fontAlgn="base">
              <a:spcBef>
                <a:spcPct val="0"/>
              </a:spcBef>
              <a:spcAft>
                <a:spcPct val="0"/>
              </a:spcAft>
            </a:pPr>
            <a:r>
              <a:rPr lang="en-AU" dirty="0"/>
              <a:t>Copyright statement</a:t>
            </a:r>
          </a:p>
        </p:txBody>
      </p:sp>
      <p:sp>
        <p:nvSpPr>
          <p:cNvPr id="54277"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41213640-F83C-47F3-9C74-764B73C696B7}" type="slidenum">
              <a:rPr lang="en-AU"/>
              <a:pPr/>
              <a:t>14</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now</a:t>
            </a:r>
            <a:r>
              <a:rPr lang="en-AU" baseline="0" dirty="0" smtClean="0"/>
              <a:t> we have looked at a few principles of Medical Retrieval, who is is that typically forms a medical retrieval team? Within NSW and most other Australian states, a medical retrieval team is usually formed by a doctor and either a nurse or a paramedic. This may change depending on some circumstances but this combination would form the backbone of most retrievals. Occasionally there might be an additional doctor, nurse or paramedic if the need arose AND there was extra personnel available AND it was feasible to transport them.</a:t>
            </a:r>
          </a:p>
          <a:p>
            <a:endParaRPr lang="en-AU" baseline="0" dirty="0" smtClean="0"/>
          </a:p>
          <a:p>
            <a:r>
              <a:rPr lang="en-AU" dirty="0" smtClean="0"/>
              <a:t>Doctors</a:t>
            </a:r>
            <a:r>
              <a:rPr lang="en-AU" baseline="0" dirty="0" smtClean="0"/>
              <a:t> who form part of the Retrieval team are usually selected from one (or more) of the three critical care colleges (ACEM, ANZCA or CICM) in Australia. These doctors are more experienced in critical care than any of the other specialty areas and their selection ensures a degree of familiarity with the acutely unwell. Similarly the nurse or paramedic forming the team should be drawn from areas in their respective services where they have gained experience managing acutely unwell patients. </a:t>
            </a:r>
          </a:p>
          <a:p>
            <a:endParaRPr lang="en-AU" baseline="0" dirty="0" smtClean="0"/>
          </a:p>
          <a:p>
            <a:r>
              <a:rPr lang="en-AU" baseline="0" dirty="0" smtClean="0"/>
              <a:t>Essential knowledge would be knowing the principles of safe transfer, and understanding any patient monitoring systems. They need to know to anticipate and prepare for any potential serious emergencies that could occur during the transfer of a patient.</a:t>
            </a:r>
          </a:p>
          <a:p>
            <a:endParaRPr lang="en-AU" baseline="0" dirty="0" smtClean="0"/>
          </a:p>
          <a:p>
            <a:r>
              <a:rPr lang="en-AU" baseline="0" dirty="0" smtClean="0"/>
              <a:t>Essential skills would include advanced airway management, the provision of ventilatory support, placement of vascular devices, any other life / limb / eye saving measures, and the ability to manage single or multiple organ failure. </a:t>
            </a:r>
          </a:p>
          <a:p>
            <a:endParaRPr lang="en-AU" baseline="0" dirty="0" smtClean="0"/>
          </a:p>
          <a:p>
            <a:r>
              <a:rPr lang="en-AU" baseline="0" dirty="0" smtClean="0"/>
              <a:t>Essential attitudes would include the ability to work in dynamic situations, with different medical support staff. To be able to communicate effectively with medical, nursing, paramedical, administrative, patients and their relatives. To show discipline, teamwork, and flexibility.</a:t>
            </a:r>
          </a:p>
          <a:p>
            <a:endParaRPr lang="en-AU" baseline="0" dirty="0" smtClean="0"/>
          </a:p>
          <a:p>
            <a:r>
              <a:rPr lang="en-AU" baseline="0" dirty="0" smtClean="0"/>
              <a:t>Essential training includes that specific for the transport modality (e.g. Helicopter Underwater Escape Training), medical equipment (generic e.g. medical kits and special e.g. Intra-Aortic Balloon Pump), the anticipated work environment (e.g. Pre-hospital or inter-hospital) and EMS / Referral network.</a:t>
            </a:r>
            <a:endParaRPr lang="en-AU" dirty="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15</a:t>
            </a:fld>
            <a:endParaRPr lang="en-AU" dirty="0"/>
          </a:p>
        </p:txBody>
      </p:sp>
    </p:spTree>
    <p:extLst>
      <p:ext uri="{BB962C8B-B14F-4D97-AF65-F5344CB8AC3E}">
        <p14:creationId xmlns:p14="http://schemas.microsoft.com/office/powerpoint/2010/main" val="139120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next  aspect of medical retrieval we will look at is what medical equipment you can expect the medical retrieval team to bring along. As mentioned above there maybe some variation in the type of medical equipment used depending on the mode of transport but the medical team should be familiar with their use. Under some circumstances, the medical team may chose to bring along specific or specialised gear depending on the patients condition. </a:t>
            </a:r>
          </a:p>
          <a:p>
            <a:endParaRPr lang="en-AU" baseline="0" dirty="0" smtClean="0"/>
          </a:p>
          <a:p>
            <a:r>
              <a:rPr lang="en-AU" dirty="0" smtClean="0"/>
              <a:t>As a generic statement, any equipment</a:t>
            </a:r>
            <a:r>
              <a:rPr lang="en-AU" baseline="0" dirty="0" smtClean="0"/>
              <a:t> carried by a retrieval team should be appropriate for each transport platform. The patients condition, its severity, the level of intervention required and the duration of transport should all be taken into account when selecting equipment. The above is a fairly exhaustive list of medical equipment carried by most medical retrieval teams. Size, weight, volume, battery life, oxygen consumption, durability and suitability for use under particular conditions are all taken into account when they are selected for use. In order to minimise any harm to the patient, treating team or the damage to the equipment itself, the equipment should be properly restrained in / on any transport modality, as should the patients stretcher.</a:t>
            </a:r>
          </a:p>
          <a:p>
            <a:endParaRPr lang="en-AU" baseline="0" dirty="0" smtClean="0"/>
          </a:p>
          <a:p>
            <a:r>
              <a:rPr lang="en-AU" sz="2400" dirty="0" smtClean="0"/>
              <a:t>Respiratory support</a:t>
            </a:r>
          </a:p>
          <a:p>
            <a:pPr lvl="1"/>
            <a:r>
              <a:rPr lang="en-AU" sz="1400" dirty="0" err="1" smtClean="0"/>
              <a:t>OPAs</a:t>
            </a:r>
            <a:r>
              <a:rPr lang="en-AU" sz="1400" dirty="0" smtClean="0"/>
              <a:t>, NPs, </a:t>
            </a:r>
            <a:r>
              <a:rPr lang="en-AU" sz="1400" dirty="0" err="1" smtClean="0"/>
              <a:t>LMAs</a:t>
            </a:r>
            <a:r>
              <a:rPr lang="en-AU" sz="1400" dirty="0" smtClean="0"/>
              <a:t>, oxygen(well in excess of that required), masks, nebuliser, self-inflating bag with PEEP valve, suction, portable ventilator (with alarms), intubation set, surgical airway set, pleural drainage equipment.</a:t>
            </a:r>
          </a:p>
          <a:p>
            <a:r>
              <a:rPr lang="en-AU" sz="2400" dirty="0" smtClean="0"/>
              <a:t>Circulatory support</a:t>
            </a:r>
          </a:p>
          <a:p>
            <a:pPr lvl="1"/>
            <a:r>
              <a:rPr lang="en-AU" sz="1400" dirty="0" smtClean="0"/>
              <a:t>Monitor, defibrillator, external pacer as a combined unit, pulse oximeter, sphygomanometer, vascular cannulae, IV fluids with pressure infusion sets, infusion pumps, arterial cannulae, arterial monitoring device, syringes and needles, pericardiocentesis equipment and a sharps container.</a:t>
            </a:r>
          </a:p>
          <a:p>
            <a:r>
              <a:rPr lang="en-AU" sz="2400" dirty="0" smtClean="0"/>
              <a:t>Other equipment</a:t>
            </a:r>
          </a:p>
          <a:p>
            <a:pPr lvl="1"/>
            <a:r>
              <a:rPr lang="en-AU" sz="1400" dirty="0" smtClean="0"/>
              <a:t>NG, IDC, Wound care, thermal insulation / temp monitoring, limb splints, tourniquets, neonatal / paediatric equipment as required, trauma shears, portable torch, and personnel protective equipment (goggles, gloves, high visibility vest). </a:t>
            </a:r>
          </a:p>
          <a:p>
            <a:r>
              <a:rPr lang="en-AU" sz="2400" dirty="0" smtClean="0"/>
              <a:t>Drugs</a:t>
            </a:r>
            <a:r>
              <a:rPr lang="en-AU" dirty="0" smtClean="0"/>
              <a:t> </a:t>
            </a:r>
            <a:r>
              <a:rPr lang="en-AU" sz="1400" dirty="0" smtClean="0"/>
              <a:t>- appropriate to patients clinical condition, accessible and labelled</a:t>
            </a:r>
            <a:r>
              <a:rPr lang="en-AU" sz="1200" dirty="0" smtClean="0"/>
              <a:t>.</a:t>
            </a:r>
            <a:endParaRPr lang="en-AU" dirty="0" smtClean="0"/>
          </a:p>
          <a:p>
            <a:r>
              <a:rPr lang="en-AU" sz="2400" dirty="0" smtClean="0"/>
              <a:t>Monitoring</a:t>
            </a:r>
            <a:r>
              <a:rPr lang="en-AU" dirty="0" smtClean="0"/>
              <a:t> </a:t>
            </a:r>
            <a:r>
              <a:rPr lang="en-AU" sz="1200" dirty="0" smtClean="0"/>
              <a:t>- </a:t>
            </a:r>
            <a:r>
              <a:rPr lang="en-AU" sz="1400" dirty="0" smtClean="0"/>
              <a:t>pulse oximeter, capnometer,  ventilator alarms (high &amp; low pressure, low oxygen and battery supply), ECG, BP (non-invasive +/- invasive), temperature, </a:t>
            </a:r>
          </a:p>
          <a:p>
            <a:endParaRPr lang="en-AU" dirty="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16</a:t>
            </a:fld>
            <a:endParaRPr lang="en-AU" dirty="0"/>
          </a:p>
        </p:txBody>
      </p:sp>
    </p:spTree>
    <p:extLst>
      <p:ext uri="{BB962C8B-B14F-4D97-AF65-F5344CB8AC3E}">
        <p14:creationId xmlns:p14="http://schemas.microsoft.com/office/powerpoint/2010/main" val="337816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There are</a:t>
            </a:r>
            <a:r>
              <a:rPr lang="en-US" baseline="0" dirty="0" smtClean="0"/>
              <a:t> a number of different options in the transport of patients, each with its own unique set of advantages and disadvantages as listed above. There are some similarities that all modalities share, travel-related nausea and vomiting, noise, vibration, and G-forces can all impact upon critically ill patients. Aeromedical modalities both have potential issues with the effects of altitude with a lower atmospheric pressure and oxygen partial pressure, though these are potentially greater with fixed wing transport.</a:t>
            </a:r>
          </a:p>
          <a:p>
            <a:pPr>
              <a:spcBef>
                <a:spcPct val="0"/>
              </a:spcBef>
            </a:pPr>
            <a:endParaRPr lang="en-US" baseline="0" dirty="0" smtClean="0"/>
          </a:p>
          <a:p>
            <a:pPr>
              <a:spcBef>
                <a:spcPct val="0"/>
              </a:spcBef>
            </a:pPr>
            <a:r>
              <a:rPr lang="en-US" baseline="0" dirty="0" smtClean="0"/>
              <a:t>Other factors affecting transport modality choice include:</a:t>
            </a:r>
          </a:p>
          <a:p>
            <a:pPr marL="228600" indent="-228600">
              <a:spcBef>
                <a:spcPct val="0"/>
              </a:spcBef>
              <a:buAutoNum type="alphaLcPeriod"/>
            </a:pPr>
            <a:r>
              <a:rPr lang="en-US" dirty="0" smtClean="0"/>
              <a:t>Availability</a:t>
            </a:r>
          </a:p>
          <a:p>
            <a:pPr marL="228600" indent="-228600">
              <a:spcBef>
                <a:spcPct val="0"/>
              </a:spcBef>
              <a:buAutoNum type="alphaLcPeriod"/>
            </a:pPr>
            <a:r>
              <a:rPr lang="en-US" dirty="0" smtClean="0"/>
              <a:t>Distance to be travelled</a:t>
            </a:r>
          </a:p>
          <a:p>
            <a:pPr marL="228600" indent="-228600">
              <a:spcBef>
                <a:spcPct val="0"/>
              </a:spcBef>
              <a:buAutoNum type="alphaLcPeriod"/>
            </a:pPr>
            <a:r>
              <a:rPr lang="en-US" dirty="0" smtClean="0"/>
              <a:t>Terrain / geography</a:t>
            </a:r>
          </a:p>
          <a:p>
            <a:pPr marL="228600" indent="-228600">
              <a:spcBef>
                <a:spcPct val="0"/>
              </a:spcBef>
              <a:buAutoNum type="alphaLcPeriod"/>
            </a:pPr>
            <a:r>
              <a:rPr lang="en-US" dirty="0" smtClean="0"/>
              <a:t>Logistics of different transport modes</a:t>
            </a:r>
          </a:p>
          <a:p>
            <a:pPr marL="228600" indent="-228600">
              <a:spcBef>
                <a:spcPct val="0"/>
              </a:spcBef>
              <a:buAutoNum type="alphaLcPeriod"/>
            </a:pPr>
            <a:r>
              <a:rPr lang="en-US" dirty="0" smtClean="0"/>
              <a:t>Patient condition </a:t>
            </a:r>
          </a:p>
          <a:p>
            <a:pPr marL="228600" indent="-228600">
              <a:spcBef>
                <a:spcPct val="0"/>
              </a:spcBef>
              <a:buAutoNum type="alphaLcPeriod"/>
            </a:pPr>
            <a:r>
              <a:rPr lang="en-US" dirty="0" smtClean="0"/>
              <a:t>Equipment requirement</a:t>
            </a:r>
          </a:p>
          <a:p>
            <a:pPr marL="228600" indent="-228600">
              <a:spcBef>
                <a:spcPct val="0"/>
              </a:spcBef>
              <a:buAutoNum type="alphaLcPeriod"/>
            </a:pPr>
            <a:r>
              <a:rPr lang="en-US" dirty="0" smtClean="0"/>
              <a:t>Training of retrieval team</a:t>
            </a:r>
          </a:p>
          <a:p>
            <a:pPr marL="228600" indent="-228600">
              <a:spcBef>
                <a:spcPct val="0"/>
              </a:spcBef>
              <a:buAutoNum type="alphaLcPeriod"/>
            </a:pPr>
            <a:r>
              <a:rPr lang="en-US" dirty="0" smtClean="0"/>
              <a:t>Weather</a:t>
            </a:r>
          </a:p>
          <a:p>
            <a:pPr>
              <a:spcBef>
                <a:spcPct val="0"/>
              </a:spcBef>
            </a:pPr>
            <a:endParaRPr lang="en-US" b="0" dirty="0" smtClean="0"/>
          </a:p>
        </p:txBody>
      </p:sp>
      <p:sp>
        <p:nvSpPr>
          <p:cNvPr id="74755"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D959A436-915A-4BED-8060-CAF51EAAFA63}" type="datetime6">
              <a:rPr lang="en-AU"/>
              <a:pPr/>
              <a:t>November 12</a:t>
            </a:fld>
            <a:endParaRPr lang="en-AU" dirty="0"/>
          </a:p>
        </p:txBody>
      </p:sp>
      <p:sp>
        <p:nvSpPr>
          <p:cNvPr id="7475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fontAlgn="base">
              <a:spcBef>
                <a:spcPct val="0"/>
              </a:spcBef>
              <a:spcAft>
                <a:spcPct val="0"/>
              </a:spcAft>
            </a:pPr>
            <a:r>
              <a:rPr lang="en-AU" dirty="0"/>
              <a:t>Copyright statement</a:t>
            </a:r>
          </a:p>
        </p:txBody>
      </p:sp>
      <p:sp>
        <p:nvSpPr>
          <p:cNvPr id="74757"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F79685BE-B6CB-4091-8B44-EF6283F7DE72}" type="slidenum">
              <a:rPr lang="en-AU"/>
              <a:pPr/>
              <a:t>17</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a:t>
            </a:r>
            <a:r>
              <a:rPr lang="en-US" baseline="0" dirty="0" smtClean="0"/>
              <a:t>few types special patients that pose particular problems for medical retrieval; it is worth considering these and the issues that retrieving them raises. </a:t>
            </a:r>
          </a:p>
          <a:p>
            <a:endParaRPr lang="en-US" baseline="0" dirty="0" smtClean="0"/>
          </a:p>
          <a:p>
            <a:r>
              <a:rPr lang="en-US" baseline="0" dirty="0" smtClean="0"/>
              <a:t>The first of these is the sick or injured child. The child's age, size, comorbidiities and medical condition can be difficult to determine. Their physical and psychological needs are different to those of adults and their resuscitation and stabilsation can be quite intensive. NETS – NSW neonatal and paediatric Emergency Transport Service – is responsible for the retrieval of such patients and offers an excellent conference call facility when one contacts them. This allows them to give timely clinical advice, gain the clinical detail of the patient and to involve all the senior staff in the management of the patient at an early stage.</a:t>
            </a:r>
          </a:p>
          <a:p>
            <a:endParaRPr lang="en-US" baseline="0" dirty="0" smtClean="0"/>
          </a:p>
          <a:p>
            <a:r>
              <a:rPr lang="en-US" baseline="0" dirty="0" smtClean="0"/>
              <a:t>Obstetric patients pose a number of problems in the retrieval setting, particularly within the confines of the ambulance, helicopter or plane, with limited medical crew and limited resources. Ideally obstetric patients are not transported unless completely stable and even then with a plan of action if the mother were to deliver en-route. As one can imagine, the transport of such patients needs to involve the obstetricians, mid-wife, treating doctors and the retrieval team so that all contingencies are anticipated and planned for.</a:t>
            </a:r>
          </a:p>
          <a:p>
            <a:endParaRPr lang="en-US" baseline="0" dirty="0" smtClean="0"/>
          </a:p>
          <a:p>
            <a:r>
              <a:rPr lang="en-US" baseline="0" dirty="0" smtClean="0"/>
              <a:t>Bariatric patients pose a number of specific issues for transport, not the least of which is the specific difficulties involved in practically transporting them in a safe manner. There are weight and size limits on all the basic ambulance stretchers, with definite width-of-patient limits. As mentioned earlier, although the limits of the usual stretcher exceed 100kg, we know that once a patient is estimated greater than this weight there is a chance they will exceed the width-of-patient limits, and in NSW there is a bariatric sizing chart which is used to assess the patient for this. In NSW at the present time if a patient exceeds approximately 110 to 130kg they can not be retrieved by normal ambulances, planes and helicopters.</a:t>
            </a:r>
          </a:p>
          <a:p>
            <a:endParaRPr lang="en-US" baseline="0" dirty="0" smtClean="0"/>
          </a:p>
          <a:p>
            <a:r>
              <a:rPr lang="en-US" baseline="0" dirty="0" smtClean="0"/>
              <a:t>Special devices such as balloon pumps and ECMO (by-pass) machines come with their own difficulties for retrieval. Weight, size and space along with team training all become issues and these transfers typically take many hours longer to organise and perform. Once again MRU  / AMRS will be able to advise on the requirements for this and will speak with the most senior doctors on-site at the  sending and receiving facilities.</a:t>
            </a:r>
            <a:endParaRPr lang="en-US" dirty="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18</a:t>
            </a:fld>
            <a:endParaRPr lang="en-AU" dirty="0"/>
          </a:p>
        </p:txBody>
      </p:sp>
    </p:spTree>
    <p:extLst>
      <p:ext uri="{BB962C8B-B14F-4D97-AF65-F5344CB8AC3E}">
        <p14:creationId xmlns:p14="http://schemas.microsoft.com/office/powerpoint/2010/main" val="114840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baseline="0" dirty="0" smtClean="0"/>
              <a:t>Let’s return to the scenario that we began this talk with, but now they are in YOUR hospital and YOU need to manage the situation.</a:t>
            </a:r>
          </a:p>
          <a:p>
            <a:pPr>
              <a:spcBef>
                <a:spcPct val="0"/>
              </a:spcBef>
            </a:pPr>
            <a:endParaRPr lang="en-AU" baseline="0" dirty="0" smtClean="0"/>
          </a:p>
          <a:p>
            <a:pPr>
              <a:spcBef>
                <a:spcPct val="0"/>
              </a:spcBef>
            </a:pPr>
            <a:r>
              <a:rPr lang="en-AU" baseline="0" dirty="0" smtClean="0"/>
              <a:t>The triage nurse will hand over more of the story and your team will now need to manage the patient.</a:t>
            </a:r>
          </a:p>
        </p:txBody>
      </p:sp>
      <p:sp>
        <p:nvSpPr>
          <p:cNvPr id="50179"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3C5D9CBE-EAA3-40C4-AEFB-558BB49B509C}" type="datetime6">
              <a:rPr lang="en-AU"/>
              <a:pPr/>
              <a:t>November 12</a:t>
            </a:fld>
            <a:endParaRPr lang="en-AU" dirty="0"/>
          </a:p>
        </p:txBody>
      </p:sp>
      <p:sp>
        <p:nvSpPr>
          <p:cNvPr id="5018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fontAlgn="base">
              <a:spcBef>
                <a:spcPct val="0"/>
              </a:spcBef>
              <a:spcAft>
                <a:spcPct val="0"/>
              </a:spcAft>
            </a:pPr>
            <a:r>
              <a:rPr lang="en-AU" dirty="0"/>
              <a:t>Copyright statement</a:t>
            </a:r>
          </a:p>
        </p:txBody>
      </p:sp>
      <p:sp>
        <p:nvSpPr>
          <p:cNvPr id="50181"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51DDC3D3-F094-42C5-ADF0-B9737D6D590E}" type="slidenum">
              <a:rPr lang="en-AU"/>
              <a:pPr/>
              <a:t>19</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So when</a:t>
            </a:r>
            <a:r>
              <a:rPr lang="en-GB" baseline="0" dirty="0" smtClean="0"/>
              <a:t> you need to seek help and / or need to arrange a medical retrieval remember:</a:t>
            </a:r>
          </a:p>
          <a:p>
            <a:pPr>
              <a:spcBef>
                <a:spcPct val="0"/>
              </a:spcBef>
            </a:pPr>
            <a:endParaRPr lang="en-GB" baseline="0" dirty="0" smtClean="0"/>
          </a:p>
          <a:p>
            <a:pPr>
              <a:spcBef>
                <a:spcPct val="0"/>
              </a:spcBef>
            </a:pPr>
            <a:r>
              <a:rPr lang="en-GB" baseline="0" dirty="0" smtClean="0"/>
              <a:t>Where to get help where ever it is that you are working.</a:t>
            </a:r>
          </a:p>
          <a:p>
            <a:pPr>
              <a:spcBef>
                <a:spcPct val="0"/>
              </a:spcBef>
            </a:pPr>
            <a:endParaRPr lang="en-GB" baseline="0" dirty="0" smtClean="0"/>
          </a:p>
          <a:p>
            <a:pPr>
              <a:spcBef>
                <a:spcPct val="0"/>
              </a:spcBef>
            </a:pPr>
            <a:r>
              <a:rPr lang="en-GB" baseline="0" dirty="0" smtClean="0"/>
              <a:t>If the patient needs medical retrieval, be clear about why.</a:t>
            </a:r>
          </a:p>
          <a:p>
            <a:pPr>
              <a:spcBef>
                <a:spcPct val="0"/>
              </a:spcBef>
            </a:pPr>
            <a:endParaRPr lang="en-GB" baseline="0" dirty="0" smtClean="0"/>
          </a:p>
          <a:p>
            <a:pPr>
              <a:spcBef>
                <a:spcPct val="0"/>
              </a:spcBef>
            </a:pPr>
            <a:r>
              <a:rPr lang="en-GB" baseline="0" dirty="0" smtClean="0"/>
              <a:t>Communicate well - speak with all concerned and always remember to document all communication.</a:t>
            </a:r>
          </a:p>
          <a:p>
            <a:pPr>
              <a:spcBef>
                <a:spcPct val="0"/>
              </a:spcBef>
            </a:pPr>
            <a:endParaRPr lang="en-GB" baseline="0" dirty="0" smtClean="0"/>
          </a:p>
          <a:p>
            <a:pPr>
              <a:spcBef>
                <a:spcPct val="0"/>
              </a:spcBef>
            </a:pPr>
            <a:r>
              <a:rPr lang="en-GB" baseline="0" dirty="0" smtClean="0"/>
              <a:t>Medical retrieval will be able to help – to not only to give timely advice in an  emergency, but also to arrange / coordinate a safe and timely transfer for your sick patient.</a:t>
            </a:r>
            <a:endParaRPr lang="en-GB" dirty="0" smtClean="0"/>
          </a:p>
        </p:txBody>
      </p:sp>
      <p:sp>
        <p:nvSpPr>
          <p:cNvPr id="78851"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695ED9D2-AE01-4823-AD43-DFB05ACF6573}" type="datetime6">
              <a:rPr lang="en-AU"/>
              <a:pPr/>
              <a:t>November 12</a:t>
            </a:fld>
            <a:endParaRPr lang="en-AU" dirty="0"/>
          </a:p>
        </p:txBody>
      </p:sp>
      <p:sp>
        <p:nvSpPr>
          <p:cNvPr id="7885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fontAlgn="base">
              <a:spcBef>
                <a:spcPct val="0"/>
              </a:spcBef>
              <a:spcAft>
                <a:spcPct val="0"/>
              </a:spcAft>
            </a:pPr>
            <a:r>
              <a:rPr lang="en-AU" dirty="0"/>
              <a:t>Copyright statement</a:t>
            </a:r>
          </a:p>
        </p:txBody>
      </p:sp>
      <p:sp>
        <p:nvSpPr>
          <p:cNvPr id="7885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46311F03-213D-415F-A8AE-BE362430F739}" type="slidenum">
              <a:rPr lang="en-AU"/>
              <a:pPr/>
              <a:t>20</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Very quick</a:t>
            </a:r>
            <a:r>
              <a:rPr lang="en-AU" baseline="0" dirty="0" smtClean="0"/>
              <a:t> round the room to assess stage of professional development for each participant.  </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3</a:t>
            </a:fld>
            <a:endParaRPr lang="en-AU" dirty="0"/>
          </a:p>
        </p:txBody>
      </p:sp>
    </p:spTree>
    <p:extLst>
      <p:ext uri="{BB962C8B-B14F-4D97-AF65-F5344CB8AC3E}">
        <p14:creationId xmlns:p14="http://schemas.microsoft.com/office/powerpoint/2010/main" val="2216447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dirty="0" smtClean="0"/>
              <a:t>As it suggests</a:t>
            </a:r>
          </a:p>
          <a:p>
            <a:pPr>
              <a:spcBef>
                <a:spcPct val="0"/>
              </a:spcBef>
            </a:pPr>
            <a:endParaRPr lang="en-AU" dirty="0" smtClean="0"/>
          </a:p>
        </p:txBody>
      </p:sp>
      <p:sp>
        <p:nvSpPr>
          <p:cNvPr id="79875"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11AB0358-FEB9-4094-B211-DD306740F21F}" type="datetime6">
              <a:rPr lang="en-AU"/>
              <a:pPr/>
              <a:t>November 12</a:t>
            </a:fld>
            <a:endParaRPr lang="en-AU" dirty="0"/>
          </a:p>
        </p:txBody>
      </p:sp>
      <p:sp>
        <p:nvSpPr>
          <p:cNvPr id="7987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fontAlgn="base">
              <a:spcBef>
                <a:spcPct val="0"/>
              </a:spcBef>
              <a:spcAft>
                <a:spcPct val="0"/>
              </a:spcAft>
            </a:pPr>
            <a:r>
              <a:rPr lang="en-AU" dirty="0"/>
              <a:t>Copyright statement</a:t>
            </a:r>
          </a:p>
        </p:txBody>
      </p:sp>
      <p:sp>
        <p:nvSpPr>
          <p:cNvPr id="79877"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792A2D3B-5684-4937-8EA9-1F1D53B4EC76}" type="slidenum">
              <a:rPr lang="en-AU"/>
              <a:pPr/>
              <a:t>21</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en-AU" dirty="0"/>
          </a:p>
        </p:txBody>
      </p:sp>
      <p:sp>
        <p:nvSpPr>
          <p:cNvPr id="57348" name="Date Placeholder 3"/>
          <p:cNvSpPr>
            <a:spLocks noGrp="1"/>
          </p:cNvSpPr>
          <p:nvPr>
            <p:ph type="dt" sz="quarter" idx="1"/>
          </p:nvPr>
        </p:nvSpPr>
        <p:spPr bwMode="auto">
          <a:noFill/>
          <a:ln>
            <a:miter lim="800000"/>
            <a:headEnd/>
            <a:tailEnd/>
          </a:ln>
        </p:spPr>
        <p:txBody>
          <a:bodyPr/>
          <a:lstStyle/>
          <a:p>
            <a:fld id="{048BC3DD-F180-5541-B6B0-557E69348E3F}" type="datetime6">
              <a:rPr lang="en-AU"/>
              <a:pPr/>
              <a:t>November 12</a:t>
            </a:fld>
            <a:endParaRPr lang="en-AU" dirty="0"/>
          </a:p>
        </p:txBody>
      </p:sp>
      <p:sp>
        <p:nvSpPr>
          <p:cNvPr id="501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dirty="0"/>
              <a:t>Copyright statement</a:t>
            </a:r>
          </a:p>
        </p:txBody>
      </p:sp>
      <p:sp>
        <p:nvSpPr>
          <p:cNvPr id="57350" name="Slide Number Placeholder 5"/>
          <p:cNvSpPr>
            <a:spLocks noGrp="1"/>
          </p:cNvSpPr>
          <p:nvPr>
            <p:ph type="sldNum" sz="quarter" idx="5"/>
          </p:nvPr>
        </p:nvSpPr>
        <p:spPr bwMode="auto">
          <a:noFill/>
          <a:ln>
            <a:miter lim="800000"/>
            <a:headEnd/>
            <a:tailEnd/>
          </a:ln>
        </p:spPr>
        <p:txBody>
          <a:bodyPr/>
          <a:lstStyle/>
          <a:p>
            <a:fld id="{0C062015-DB33-AC46-A59D-9C5F790D0014}" type="slidenum">
              <a:rPr lang="en-AU"/>
              <a:pPr/>
              <a:t>22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This session,</a:t>
            </a:r>
            <a:r>
              <a:rPr lang="en-AU" baseline="0" dirty="0" smtClean="0"/>
              <a:t> and package as a whole, involves l</a:t>
            </a:r>
            <a:r>
              <a:rPr lang="en-AU" dirty="0" smtClean="0"/>
              <a:t>earning together.  Learning with the teams that you work with helps that</a:t>
            </a:r>
            <a:r>
              <a:rPr lang="en-AU" baseline="0" dirty="0" smtClean="0"/>
              <a:t> team to function more efficiently and effectively.  It allows you</a:t>
            </a:r>
            <a:r>
              <a:rPr lang="en-AU" dirty="0" smtClean="0"/>
              <a:t> to learn from each other,</a:t>
            </a:r>
            <a:r>
              <a:rPr lang="en-AU" baseline="0" dirty="0" smtClean="0"/>
              <a:t> explore different perspectives and to understand the importance of all members of the team.</a:t>
            </a:r>
          </a:p>
          <a:p>
            <a:pPr marL="171450" indent="-171450">
              <a:buFont typeface="Arial" pitchFamily="34" charset="0"/>
              <a:buChar char="•"/>
            </a:pPr>
            <a:r>
              <a:rPr lang="en-AU" baseline="0" dirty="0" smtClean="0"/>
              <a:t>We are targeting higher level learning – applied skills and performance in contextualised events.  This is through team discussion and also through working through simulated scenarios as a team.  It also allows you to put into practice knowledge attained from the eLearning and other solo learning environments.</a:t>
            </a:r>
          </a:p>
          <a:p>
            <a:pPr marL="171450" indent="-171450">
              <a:buFont typeface="Arial" pitchFamily="34" charset="0"/>
              <a:buChar char="•"/>
            </a:pPr>
            <a:r>
              <a:rPr lang="en-AU" baseline="0" dirty="0" smtClean="0"/>
              <a:t>To review and reflect upon our own practice and current best practice standards.  During our feedback sessions we will facilitate this but we would also encourage you to reflect on your practice and experience after these sessions.</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4</a:t>
            </a:fld>
            <a:endParaRPr lang="en-AU" dirty="0"/>
          </a:p>
        </p:txBody>
      </p:sp>
    </p:spTree>
    <p:extLst>
      <p:ext uri="{BB962C8B-B14F-4D97-AF65-F5344CB8AC3E}">
        <p14:creationId xmlns:p14="http://schemas.microsoft.com/office/powerpoint/2010/main" val="41863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Challenge</a:t>
            </a:r>
            <a:r>
              <a:rPr lang="en-AU" baseline="0" dirty="0" smtClean="0"/>
              <a:t> of video conferencing tips: don’t change your seat, speak up nice &amp; clearly</a:t>
            </a:r>
          </a:p>
          <a:p>
            <a:pPr marL="171450" indent="-171450">
              <a:buFont typeface="Arial" pitchFamily="34" charset="0"/>
              <a:buChar char="•"/>
            </a:pPr>
            <a:r>
              <a:rPr lang="en-AU" baseline="0" dirty="0" smtClean="0"/>
              <a:t>Details collected and de-identified for reporting purposes</a:t>
            </a:r>
          </a:p>
          <a:p>
            <a:pPr marL="171450" indent="-171450">
              <a:buFont typeface="Arial" pitchFamily="34" charset="0"/>
              <a:buChar char="•"/>
            </a:pPr>
            <a:r>
              <a:rPr lang="en-AU" baseline="0" dirty="0" smtClean="0"/>
              <a:t>Signed form, don't speak outside about how people performed as not necessarily indicative of real life.  This is a chance to try new things, don’t tell anyone about the scenarios as they are used again on subsequent courses.</a:t>
            </a:r>
          </a:p>
          <a:p>
            <a:pPr marL="171450" indent="-171450">
              <a:buFont typeface="Arial" pitchFamily="34" charset="0"/>
              <a:buChar char="•"/>
            </a:pPr>
            <a:r>
              <a:rPr lang="en-AU" baseline="0" dirty="0" smtClean="0"/>
              <a:t>We try to use best evidence practice and strive to include as up-to-date material as possible.  Please do refer to your local policies, guidelines and protocols.</a:t>
            </a:r>
          </a:p>
          <a:p>
            <a:pPr marL="171450" indent="-171450">
              <a:buFont typeface="Arial" pitchFamily="34" charset="0"/>
              <a:buChar char="•"/>
            </a:pPr>
            <a:r>
              <a:rPr lang="en-AU" baseline="0" dirty="0" smtClean="0"/>
              <a:t>Debriefing is a chance to reflect upon what we did and how that translates to the workplace.  Please use this time to explore the complexities of performance and decision making.  Please contribute, we will all learn from each other’s experiences.  </a:t>
            </a:r>
          </a:p>
          <a:p>
            <a:pPr marL="171450" indent="-171450">
              <a:buFont typeface="Arial" pitchFamily="34" charset="0"/>
              <a:buChar char="•"/>
            </a:pPr>
            <a:r>
              <a:rPr lang="en-AU" baseline="0" dirty="0" smtClean="0"/>
              <a:t>Like most things in life, the more that you put in the more you will take away with you.  </a:t>
            </a:r>
          </a:p>
          <a:p>
            <a:pPr marL="171450" indent="-171450">
              <a:buFont typeface="Arial" pitchFamily="34" charset="0"/>
              <a:buChar char="•"/>
            </a:pPr>
            <a:r>
              <a:rPr lang="en-AU" baseline="0" dirty="0" smtClean="0"/>
              <a:t>It is an open forum where everyone’s ideas and thoughts are to be valued.</a:t>
            </a:r>
          </a:p>
          <a:p>
            <a:pPr marL="171450" indent="-171450">
              <a:buFont typeface="Arial" pitchFamily="34" charset="0"/>
              <a:buChar char="•"/>
            </a:pPr>
            <a:r>
              <a:rPr lang="en-AU" baseline="0" dirty="0" smtClean="0"/>
              <a:t>If you could please switch your phones off or to silent or vibrate for the duration of the course.</a:t>
            </a:r>
            <a:endParaRPr lang="en-AU" dirty="0"/>
          </a:p>
        </p:txBody>
      </p:sp>
      <p:sp>
        <p:nvSpPr>
          <p:cNvPr id="4" name="Date Placeholder 3"/>
          <p:cNvSpPr>
            <a:spLocks noGrp="1"/>
          </p:cNvSpPr>
          <p:nvPr>
            <p:ph type="dt" idx="10"/>
          </p:nvPr>
        </p:nvSpPr>
        <p:spPr/>
        <p:txBody>
          <a:bodyPr/>
          <a:lstStyle/>
          <a:p>
            <a:fld id="{F05415F6-8BB0-4673-901D-581A8796FCAD}"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5</a:t>
            </a:fld>
            <a:endParaRPr lang="en-AU" dirty="0"/>
          </a:p>
        </p:txBody>
      </p:sp>
    </p:spTree>
    <p:extLst>
      <p:ext uri="{BB962C8B-B14F-4D97-AF65-F5344CB8AC3E}">
        <p14:creationId xmlns:p14="http://schemas.microsoft.com/office/powerpoint/2010/main" val="152805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Date Placeholder 3"/>
          <p:cNvSpPr>
            <a:spLocks noGrp="1"/>
          </p:cNvSpPr>
          <p:nvPr>
            <p:ph type="dt" idx="10"/>
          </p:nvPr>
        </p:nvSpPr>
        <p:spPr/>
        <p:txBody>
          <a:bodyPr/>
          <a:lstStyle/>
          <a:p>
            <a:fld id="{F05415F6-8BB0-4673-901D-581A8796FCAD}"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B77E8E74-D84D-4F81-8EBF-E4440E5A0570}" type="slidenum">
              <a:rPr lang="en-AU" smtClean="0"/>
              <a:pPr/>
              <a:t>6</a:t>
            </a:fld>
            <a:endParaRPr lang="en-AU" dirty="0"/>
          </a:p>
        </p:txBody>
      </p:sp>
    </p:spTree>
    <p:extLst>
      <p:ext uri="{BB962C8B-B14F-4D97-AF65-F5344CB8AC3E}">
        <p14:creationId xmlns:p14="http://schemas.microsoft.com/office/powerpoint/2010/main" val="325764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dirty="0" smtClean="0"/>
              <a:t>Before</a:t>
            </a:r>
            <a:r>
              <a:rPr lang="en-AU" baseline="0" dirty="0" smtClean="0"/>
              <a:t> we begin talking about medical retrieval here’s a scenario to help us consider a situation in which a medical retrieval may be required. Imagine you are working in a little rural hospital in Lonely Creek (see next slide for map). The clinical picture is as described on the screen. Lets think about this patient as we work through the slides.</a:t>
            </a:r>
          </a:p>
          <a:p>
            <a:pPr>
              <a:spcBef>
                <a:spcPct val="0"/>
              </a:spcBef>
            </a:pPr>
            <a:endParaRPr lang="en-AU"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AU" baseline="0" dirty="0" smtClean="0"/>
              <a:t>What do you want to know? </a:t>
            </a:r>
          </a:p>
          <a:p>
            <a:pPr marL="0" marR="0" indent="0" algn="l" defTabSz="914400" rtl="0" eaLnBrk="1" fontAlgn="base" latinLnBrk="0" hangingPunct="1">
              <a:lnSpc>
                <a:spcPct val="100000"/>
              </a:lnSpc>
              <a:spcBef>
                <a:spcPct val="0"/>
              </a:spcBef>
              <a:spcAft>
                <a:spcPct val="0"/>
              </a:spcAft>
              <a:buClrTx/>
              <a:buSzTx/>
              <a:buFontTx/>
              <a:buNone/>
              <a:tabLst/>
              <a:defRPr/>
            </a:pPr>
            <a:endParaRPr lang="en-AU"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AU" baseline="0" dirty="0" smtClean="0"/>
              <a:t>Firstly, do I need to </a:t>
            </a:r>
            <a:r>
              <a:rPr lang="en-AU" b="1" baseline="0" dirty="0" smtClean="0"/>
              <a:t>resuscitate</a:t>
            </a:r>
            <a:r>
              <a:rPr lang="en-AU" baseline="0" dirty="0" smtClean="0"/>
              <a:t> this patient? Do I need to get help here now? Is there anyone with advanced airway and resuscitation skills available now?  Or can I wait for help to arrive? Clearly this takes priority over organising any retrieval. </a:t>
            </a:r>
          </a:p>
          <a:p>
            <a:pPr>
              <a:spcBef>
                <a:spcPct val="0"/>
              </a:spcBef>
            </a:pPr>
            <a:endParaRPr lang="en-AU"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AU" b="1" baseline="0" dirty="0" smtClean="0"/>
              <a:t>Patient</a:t>
            </a:r>
            <a:r>
              <a:rPr lang="en-AU" baseline="0" dirty="0" smtClean="0"/>
              <a:t>: More information is clearly required to assess the retrieval requirements of this patient.</a:t>
            </a:r>
          </a:p>
          <a:p>
            <a:pPr>
              <a:spcBef>
                <a:spcPct val="0"/>
              </a:spcBef>
            </a:pPr>
            <a:r>
              <a:rPr lang="en-AU" baseline="0" dirty="0" smtClean="0"/>
              <a:t>A more complete </a:t>
            </a:r>
            <a:r>
              <a:rPr lang="en-AU" b="1" baseline="0" dirty="0" smtClean="0"/>
              <a:t>history</a:t>
            </a:r>
            <a:r>
              <a:rPr lang="en-AU" baseline="0" dirty="0" smtClean="0"/>
              <a:t> of presenting illness, past medical history, medications (especially anticoagulants), allergies, social history (level of function) and patient weight. </a:t>
            </a:r>
            <a:r>
              <a:rPr lang="en-AU" b="1" baseline="0" dirty="0" smtClean="0"/>
              <a:t>Examination</a:t>
            </a:r>
            <a:r>
              <a:rPr lang="en-AU" baseline="0" dirty="0" smtClean="0"/>
              <a:t> requirements include vital signs, primary &amp; secondary surveys, changes to GCS, pupils, and any other injuries. </a:t>
            </a:r>
            <a:r>
              <a:rPr lang="en-AU" b="1" baseline="0" dirty="0" smtClean="0"/>
              <a:t>Investigations</a:t>
            </a:r>
            <a:r>
              <a:rPr lang="en-AU" baseline="0" dirty="0" smtClean="0"/>
              <a:t> such as BSL, ECG, electrolytes, FBC, X-rays, FAST etc. as available given the likely limited services at such hospitals. </a:t>
            </a:r>
            <a:r>
              <a:rPr lang="en-AU" b="1" baseline="0" dirty="0" smtClean="0"/>
              <a:t>Treatments</a:t>
            </a:r>
            <a:r>
              <a:rPr lang="en-AU" baseline="0" dirty="0" smtClean="0"/>
              <a:t> initiated to date – drugs, fluids, lines etc. </a:t>
            </a:r>
          </a:p>
          <a:p>
            <a:pPr>
              <a:spcBef>
                <a:spcPct val="0"/>
              </a:spcBef>
            </a:pPr>
            <a:r>
              <a:rPr lang="en-AU" b="1" baseline="0" dirty="0" smtClean="0"/>
              <a:t>Resources</a:t>
            </a:r>
            <a:r>
              <a:rPr lang="en-AU" baseline="0" dirty="0" smtClean="0"/>
              <a:t>: what resources do you have there? What staff – specialist / general doctors, nursing staff. Are the staff willing and able to look after head injured patients? What wards are there in the hospital? What capabilities do you have? What equipment do you have? Are any special drugs required? Do you have them and are you trained to safely use them?</a:t>
            </a:r>
          </a:p>
          <a:p>
            <a:pPr>
              <a:spcBef>
                <a:spcPct val="0"/>
              </a:spcBef>
            </a:pPr>
            <a:endParaRPr lang="en-AU"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AU" b="1" baseline="0" dirty="0" smtClean="0"/>
              <a:t>Urgency: </a:t>
            </a:r>
            <a:r>
              <a:rPr lang="en-AU" baseline="0" dirty="0" smtClean="0"/>
              <a:t>Ultimately though you are going to need to make a provisional diagnosis with a differential diagnosis. i.e. </a:t>
            </a:r>
            <a:r>
              <a:rPr lang="en-AU" b="1" baseline="0" dirty="0" smtClean="0"/>
              <a:t>what is wrong with the patient? And how urgent is it? </a:t>
            </a:r>
            <a:r>
              <a:rPr lang="en-AU" baseline="0" dirty="0" smtClean="0"/>
              <a:t>As a follow-on, the next decision is what needs to happen to the patient now? Where do they need to go? In other words why would you consider arranging for a medical retrieval? </a:t>
            </a:r>
          </a:p>
        </p:txBody>
      </p:sp>
      <p:sp>
        <p:nvSpPr>
          <p:cNvPr id="50179"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3C5D9CBE-EAA3-40C4-AEFB-558BB49B509C}" type="datetime6">
              <a:rPr lang="en-AU"/>
              <a:pPr/>
              <a:t>November 12</a:t>
            </a:fld>
            <a:endParaRPr lang="en-AU" dirty="0"/>
          </a:p>
        </p:txBody>
      </p:sp>
      <p:sp>
        <p:nvSpPr>
          <p:cNvPr id="5018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fontAlgn="base">
              <a:spcBef>
                <a:spcPct val="0"/>
              </a:spcBef>
              <a:spcAft>
                <a:spcPct val="0"/>
              </a:spcAft>
            </a:pPr>
            <a:r>
              <a:rPr lang="en-AU" dirty="0"/>
              <a:t>Copyright statement</a:t>
            </a:r>
          </a:p>
        </p:txBody>
      </p:sp>
      <p:sp>
        <p:nvSpPr>
          <p:cNvPr id="50181"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51DDC3D3-F094-42C5-ADF0-B9737D6D590E}" type="slidenum">
              <a:rPr lang="en-AU"/>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49B61-B12D-BB4D-A858-05A1F3EBA027}" type="slidenum">
              <a:rPr lang="en-AU"/>
              <a:pPr/>
              <a:t>8</a:t>
            </a:fld>
            <a:endParaRPr lang="en-AU"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Think about the size of NSW and where you are</a:t>
            </a:r>
            <a:r>
              <a:rPr lang="en-US" baseline="0" dirty="0" smtClean="0"/>
              <a:t> and how long it may take to get there. Compare this with being in Sydney, the length of this module (60minutes) and the expectation of what to do while waiting. </a:t>
            </a:r>
          </a:p>
          <a:p>
            <a:endParaRPr lang="en-US" baseline="0" dirty="0" smtClean="0"/>
          </a:p>
          <a:p>
            <a:r>
              <a:rPr lang="en-US" baseline="0" dirty="0" smtClean="0"/>
              <a:t>This map highlights where in NSW retrieval resources are located.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a:t>
            </a:r>
            <a:r>
              <a:rPr lang="en-AU" baseline="0" dirty="0" smtClean="0"/>
              <a:t> a junior doctor, you could find yourself in an isolated setting being called upon to provide a level of medical care that is beyond your level of training and expertise. The acute head injury described in the case above would not be unusual and one needs to have a plan of what to do in such circumstances. That is what assistance can you draw upon when you are in such places and need help in a hurry? How will you access / contact more experienced help? </a:t>
            </a:r>
          </a:p>
          <a:p>
            <a:endParaRPr lang="en-AU" baseline="0" dirty="0" smtClean="0"/>
          </a:p>
          <a:p>
            <a:r>
              <a:rPr lang="en-AU" baseline="0" dirty="0" smtClean="0"/>
              <a:t>The most common practical help that is usually around in these circumstances is nursing staff. In rural hospitals, the nurses have often worked in the hospital for many years, long before you have arrived, seen emergencies of different types, and know who to call, and what to do. Many doctors careers have been saved by helpful nursing staff so don’t ignore their suggestions. They are usually able to set up equipment you might not be familiar with, as well as drawing up drugs, placing lines and checking gear.</a:t>
            </a:r>
          </a:p>
          <a:p>
            <a:endParaRPr lang="en-AU" baseline="0" dirty="0" smtClean="0"/>
          </a:p>
          <a:p>
            <a:r>
              <a:rPr lang="en-AU" baseline="0" dirty="0" smtClean="0"/>
              <a:t>Rural hospitals are often serviced by anaesthetists, surgeons and other specialists (rural GP’s, paediatricians, obstetricians etc.) and it is always worth bearing in mind some of the local resources one can access if there is an emergency. And if you can’t actually access help on-site you might be able discuss difficult / complex cases with them. Even if they are technically not “on-call” these locally potentially available people should be contacted in any emergency situation where extra help is required. </a:t>
            </a:r>
          </a:p>
          <a:p>
            <a:endParaRPr lang="en-AU" baseline="0" dirty="0" smtClean="0"/>
          </a:p>
          <a:p>
            <a:r>
              <a:rPr lang="en-AU" baseline="0" dirty="0" smtClean="0"/>
              <a:t>Ambulance officers / paramedics are often very good at helping out with basic life support and some aspects of advanced life  support. If they have delivered the patient to the hospital, they are often available to help out as well, so don’t dismiss them too early. Once again, placing cannulae, assisting with immobilisation and restraining patients can be made much easier with a bigger team. In Smaller towns in NSW, NSW ambulance has arrangements with the local hospitals to assist if asked. </a:t>
            </a:r>
          </a:p>
          <a:p>
            <a:endParaRPr lang="en-AU" baseline="0" dirty="0" smtClean="0"/>
          </a:p>
          <a:p>
            <a:r>
              <a:rPr lang="en-AU" baseline="0" dirty="0" smtClean="0"/>
              <a:t>If help is not available from within your local resources, there should will be specialist advice available from tertiary referral centre of your local health district. Regardless of which specialty (whether cardiology, respiratory, trauma, paediatric etc) there should be someone available 24 hours a day to discuss the management of your patient, and if necessary to accept care if the patient needs transfer to the tertiary referral centre. Furthermore, for acute resuscitative management the Aero-Medical Retrieval Service (also known as the Medical Retrieval Unit – MRU) consultant will be able to advise you. For children (age less than 15years) the NETS Consultant will be able to provide a similar service.</a:t>
            </a:r>
          </a:p>
          <a:p>
            <a:endParaRPr lang="en-AU" dirty="0"/>
          </a:p>
        </p:txBody>
      </p:sp>
      <p:sp>
        <p:nvSpPr>
          <p:cNvPr id="4" name="Date Placeholder 3"/>
          <p:cNvSpPr>
            <a:spLocks noGrp="1"/>
          </p:cNvSpPr>
          <p:nvPr>
            <p:ph type="dt" idx="10"/>
          </p:nvPr>
        </p:nvSpPr>
        <p:spPr/>
        <p:txBody>
          <a:bodyPr/>
          <a:lstStyle/>
          <a:p>
            <a:fld id="{F9673289-B408-4DFE-B309-8BBFF8E273B9}" type="datetime6">
              <a:rPr lang="en-AU" smtClean="0"/>
              <a:pPr/>
              <a:t>November 12</a:t>
            </a:fld>
            <a:endParaRPr lang="en-AU" dirty="0"/>
          </a:p>
        </p:txBody>
      </p:sp>
      <p:sp>
        <p:nvSpPr>
          <p:cNvPr id="5" name="Footer Placeholder 4"/>
          <p:cNvSpPr>
            <a:spLocks noGrp="1"/>
          </p:cNvSpPr>
          <p:nvPr>
            <p:ph type="ftr" sz="quarter" idx="11"/>
          </p:nvPr>
        </p:nvSpPr>
        <p:spPr/>
        <p:txBody>
          <a:bodyPr/>
          <a:lstStyle/>
          <a:p>
            <a:pPr>
              <a:defRPr/>
            </a:pPr>
            <a:r>
              <a:rPr lang="en-AU" dirty="0" smtClean="0"/>
              <a:t>Copyright statement</a:t>
            </a:r>
            <a:endParaRPr lang="en-AU" dirty="0"/>
          </a:p>
        </p:txBody>
      </p:sp>
      <p:sp>
        <p:nvSpPr>
          <p:cNvPr id="6" name="Slide Number Placeholder 5"/>
          <p:cNvSpPr>
            <a:spLocks noGrp="1"/>
          </p:cNvSpPr>
          <p:nvPr>
            <p:ph type="sldNum" sz="quarter" idx="12"/>
          </p:nvPr>
        </p:nvSpPr>
        <p:spPr/>
        <p:txBody>
          <a:bodyPr/>
          <a:lstStyle/>
          <a:p>
            <a:fld id="{4A45B614-8204-49DF-B3C5-975FD7AD5A44}" type="slidenum">
              <a:rPr lang="en-AU" smtClean="0"/>
              <a:pPr/>
              <a:t>9</a:t>
            </a:fld>
            <a:endParaRPr lang="en-AU" dirty="0"/>
          </a:p>
        </p:txBody>
      </p:sp>
    </p:spTree>
    <p:extLst>
      <p:ext uri="{BB962C8B-B14F-4D97-AF65-F5344CB8AC3E}">
        <p14:creationId xmlns:p14="http://schemas.microsoft.com/office/powerpoint/2010/main" val="416745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848D3-256D-7645-B8AF-A0A45706B352}" type="slidenum">
              <a:rPr lang="en-AU"/>
              <a:pPr/>
              <a:t>10</a:t>
            </a:fld>
            <a:endParaRPr lang="en-AU"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dirty="0" smtClean="0"/>
              <a:t>This is a list of the retrieval criteria which are available for all hospitals</a:t>
            </a:r>
            <a:r>
              <a:rPr lang="en-US" baseline="0" dirty="0" smtClean="0"/>
              <a:t> – this includes rural and remote hospitals, as well as the urban district hospital.</a:t>
            </a:r>
            <a:r>
              <a:rPr lang="en-US" dirty="0" smtClean="0"/>
              <a:t> </a:t>
            </a:r>
          </a:p>
          <a:p>
            <a:r>
              <a:rPr lang="en-US" dirty="0" smtClean="0"/>
              <a:t>It</a:t>
            </a:r>
            <a:r>
              <a:rPr lang="en-US" baseline="0" dirty="0" smtClean="0"/>
              <a:t> is important that if these criteria are recognised in your patient, by any member of staff, that you consider contacting the medical retrieval service early to activate a retrieval team. Remember that often the distances travelled are long and take time, also a team may need to be called in to come to your hospital. </a:t>
            </a:r>
          </a:p>
          <a:p>
            <a:r>
              <a:rPr lang="en-US" baseline="0" dirty="0" smtClean="0"/>
              <a:t>The MRU consultant will also be able to give you advise whilst you await the teams arrival.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269828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6912"/>
            <a:ext cx="7772400" cy="1362075"/>
          </a:xfrm>
        </p:spPr>
        <p:txBody>
          <a:bodyPr anchor="t">
            <a:noAutofit/>
          </a:bodyPr>
          <a:lstStyle>
            <a:lvl1pPr algn="l">
              <a:defRPr lang="en-AU" dirty="0"/>
            </a:lvl1pPr>
          </a:lstStyle>
          <a:p>
            <a:r>
              <a:rPr lang="en-US" dirty="0" smtClean="0"/>
              <a:t>Click to edit Master title style</a:t>
            </a:r>
            <a:endParaRPr lang="en-AU" dirty="0"/>
          </a:p>
        </p:txBody>
      </p:sp>
      <p:sp>
        <p:nvSpPr>
          <p:cNvPr id="3" name="Text Placeholder 2"/>
          <p:cNvSpPr>
            <a:spLocks noGrp="1"/>
          </p:cNvSpPr>
          <p:nvPr>
            <p:ph type="body" idx="1"/>
          </p:nvPr>
        </p:nvSpPr>
        <p:spPr>
          <a:xfrm>
            <a:off x="685800" y="4221088"/>
            <a:ext cx="7772400" cy="1500187"/>
          </a:xfrm>
        </p:spPr>
        <p:txBody>
          <a:bodyPr anchor="b">
            <a:normAutofit/>
          </a:bodyPr>
          <a:lstStyle>
            <a:lvl1pPr marL="0" indent="0">
              <a:buNone/>
              <a:defRPr sz="32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75359CCA-9606-46FC-A9E1-88E02D44964C}" type="datetime6">
              <a:rPr lang="en-AU"/>
              <a:pPr/>
              <a:t>November 12</a:t>
            </a:fld>
            <a:endParaRPr lang="en-AU"/>
          </a:p>
        </p:txBody>
      </p:sp>
      <p:sp>
        <p:nvSpPr>
          <p:cNvPr id="5" name="Footer Placeholder 4"/>
          <p:cNvSpPr>
            <a:spLocks noGrp="1"/>
          </p:cNvSpPr>
          <p:nvPr>
            <p:ph type="ftr" sz="quarter" idx="11"/>
          </p:nvPr>
        </p:nvSpPr>
        <p:spPr/>
        <p:txBody>
          <a:bodyPr/>
          <a:lstStyle>
            <a:lvl1pPr>
              <a:defRPr/>
            </a:lvl1pPr>
          </a:lstStyle>
          <a:p>
            <a:r>
              <a:rPr lang="en-AU"/>
              <a:t>© Health Workforce Australia</a:t>
            </a:r>
          </a:p>
        </p:txBody>
      </p:sp>
      <p:sp>
        <p:nvSpPr>
          <p:cNvPr id="6" name="Slide Number Placeholder 5"/>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F211FDB-1A25-4D0C-AC4C-FB2490261B2B}" type="slidenum">
              <a:rPr lang="en-AU"/>
              <a:pPr/>
              <a:t>‹#›</a:t>
            </a:fld>
            <a:endParaRPr lang="en-AU"/>
          </a:p>
        </p:txBody>
      </p:sp>
    </p:spTree>
    <p:extLst>
      <p:ext uri="{BB962C8B-B14F-4D97-AF65-F5344CB8AC3E}">
        <p14:creationId xmlns:p14="http://schemas.microsoft.com/office/powerpoint/2010/main" val="425181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BD6A3D3-ECA2-4ACE-939E-3C4E7B967432}" type="datetimeFigureOut">
              <a:rPr lang="en-AU"/>
              <a:pPr>
                <a:defRPr/>
              </a:pPr>
              <a:t>29/11/12</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394801-3E85-4225-9AC4-2B0A7194C525}"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691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685800" y="422108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A104E055-F05E-44AF-96EA-B9F37DCFBEAC}" type="datetime6">
              <a:rPr lang="en-AU"/>
              <a:pPr/>
              <a:t>November 12</a:t>
            </a:fld>
            <a:endParaRPr lang="en-AU"/>
          </a:p>
        </p:txBody>
      </p:sp>
      <p:sp>
        <p:nvSpPr>
          <p:cNvPr id="5" name="Footer Placeholder 4"/>
          <p:cNvSpPr>
            <a:spLocks noGrp="1"/>
          </p:cNvSpPr>
          <p:nvPr>
            <p:ph type="ftr" sz="quarter" idx="11"/>
          </p:nvPr>
        </p:nvSpPr>
        <p:spPr/>
        <p:txBody>
          <a:bodyPr/>
          <a:lstStyle>
            <a:lvl1pPr>
              <a:defRPr/>
            </a:lvl1pPr>
          </a:lstStyle>
          <a:p>
            <a:r>
              <a:rPr lang="en-AU"/>
              <a:t>© Health Workforce Australia</a:t>
            </a:r>
          </a:p>
        </p:txBody>
      </p:sp>
      <p:sp>
        <p:nvSpPr>
          <p:cNvPr id="6" name="Slide Number Placeholder 5"/>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4F2FDB-2F2F-4D41-97B0-3646B4D4ACB7}" type="slidenum">
              <a:rPr lang="en-AU"/>
              <a:pPr/>
              <a:t>‹#›</a:t>
            </a:fld>
            <a:endParaRPr lang="en-AU"/>
          </a:p>
        </p:txBody>
      </p:sp>
    </p:spTree>
    <p:extLst>
      <p:ext uri="{BB962C8B-B14F-4D97-AF65-F5344CB8AC3E}">
        <p14:creationId xmlns:p14="http://schemas.microsoft.com/office/powerpoint/2010/main" val="29770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6"/>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107950" y="6453188"/>
            <a:ext cx="1166813" cy="266700"/>
          </a:xfrm>
        </p:spPr>
        <p:txBody>
          <a:bodyPr/>
          <a:lstStyle>
            <a:lvl1pPr>
              <a:defRPr/>
            </a:lvl1pPr>
          </a:lstStyle>
          <a:p>
            <a:fld id="{13FC9D15-BD07-4E2C-BAA4-D8394BC70386}" type="datetime6">
              <a:rPr lang="en-AU"/>
              <a:pPr/>
              <a:t>November 12</a:t>
            </a:fld>
            <a:endParaRPr lang="en-AU"/>
          </a:p>
        </p:txBody>
      </p:sp>
      <p:sp>
        <p:nvSpPr>
          <p:cNvPr id="5" name="Footer Placeholder 4"/>
          <p:cNvSpPr>
            <a:spLocks noGrp="1"/>
          </p:cNvSpPr>
          <p:nvPr>
            <p:ph type="ftr" sz="quarter" idx="11"/>
          </p:nvPr>
        </p:nvSpPr>
        <p:spPr>
          <a:xfrm>
            <a:off x="7148513" y="6499225"/>
            <a:ext cx="1671637" cy="182563"/>
          </a:xfrm>
        </p:spPr>
        <p:txBody>
          <a:bodyPr/>
          <a:lstStyle>
            <a:lvl1pPr>
              <a:defRPr/>
            </a:lvl1pPr>
          </a:lstStyle>
          <a:p>
            <a:r>
              <a:rPr lang="en-AU"/>
              <a:t>© Health Workforce Australia</a:t>
            </a:r>
          </a:p>
        </p:txBody>
      </p:sp>
    </p:spTree>
    <p:extLst>
      <p:ext uri="{BB962C8B-B14F-4D97-AF65-F5344CB8AC3E}">
        <p14:creationId xmlns:p14="http://schemas.microsoft.com/office/powerpoint/2010/main" val="12043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A5E1C516-9150-48EF-898F-438A74C03385}" type="datetime6">
              <a:rPr lang="en-AU"/>
              <a:pPr/>
              <a:t>November 12</a:t>
            </a:fld>
            <a:endParaRPr lang="en-AU"/>
          </a:p>
        </p:txBody>
      </p:sp>
      <p:sp>
        <p:nvSpPr>
          <p:cNvPr id="5" name="Footer Placeholder 4"/>
          <p:cNvSpPr>
            <a:spLocks noGrp="1"/>
          </p:cNvSpPr>
          <p:nvPr>
            <p:ph type="ftr" sz="quarter" idx="11"/>
          </p:nvPr>
        </p:nvSpPr>
        <p:spPr/>
        <p:txBody>
          <a:bodyPr/>
          <a:lstStyle>
            <a:lvl1pPr>
              <a:defRPr/>
            </a:lvl1pPr>
          </a:lstStyle>
          <a:p>
            <a:r>
              <a:rPr lang="en-AU"/>
              <a:t>© Health Workforce Australia</a:t>
            </a:r>
          </a:p>
        </p:txBody>
      </p:sp>
      <p:sp>
        <p:nvSpPr>
          <p:cNvPr id="6" name="Slide Number Placeholder 5"/>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873446-57AB-41FE-B7E7-6A310D550C3B}" type="slidenum">
              <a:rPr lang="en-AU"/>
              <a:pPr/>
              <a:t>‹#›</a:t>
            </a:fld>
            <a:endParaRPr lang="en-AU"/>
          </a:p>
        </p:txBody>
      </p:sp>
    </p:spTree>
    <p:extLst>
      <p:ext uri="{BB962C8B-B14F-4D97-AF65-F5344CB8AC3E}">
        <p14:creationId xmlns:p14="http://schemas.microsoft.com/office/powerpoint/2010/main" val="37847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F405EAA1-3711-4D6B-BEC0-6BC55ECE1D2A}" type="datetime6">
              <a:rPr lang="en-AU"/>
              <a:pPr/>
              <a:t>November 12</a:t>
            </a:fld>
            <a:endParaRPr lang="en-AU"/>
          </a:p>
        </p:txBody>
      </p:sp>
      <p:sp>
        <p:nvSpPr>
          <p:cNvPr id="6" name="Footer Placeholder 5"/>
          <p:cNvSpPr>
            <a:spLocks noGrp="1"/>
          </p:cNvSpPr>
          <p:nvPr>
            <p:ph type="ftr" sz="quarter" idx="11"/>
          </p:nvPr>
        </p:nvSpPr>
        <p:spPr/>
        <p:txBody>
          <a:bodyPr/>
          <a:lstStyle>
            <a:lvl1pPr>
              <a:defRPr/>
            </a:lvl1pPr>
          </a:lstStyle>
          <a:p>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20B01B-3DB4-4948-9715-7C14BDCE8BDA}" type="slidenum">
              <a:rPr lang="en-AU"/>
              <a:pPr/>
              <a:t>‹#›</a:t>
            </a:fld>
            <a:endParaRPr lang="en-AU"/>
          </a:p>
        </p:txBody>
      </p:sp>
    </p:spTree>
    <p:extLst>
      <p:ext uri="{BB962C8B-B14F-4D97-AF65-F5344CB8AC3E}">
        <p14:creationId xmlns:p14="http://schemas.microsoft.com/office/powerpoint/2010/main" val="158144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EFBE47A3-F9FD-493A-B58E-158E2A4F1DFB}" type="datetime6">
              <a:rPr lang="en-AU"/>
              <a:pPr/>
              <a:t>November 12</a:t>
            </a:fld>
            <a:endParaRPr lang="en-AU"/>
          </a:p>
        </p:txBody>
      </p:sp>
      <p:sp>
        <p:nvSpPr>
          <p:cNvPr id="8" name="Footer Placeholder 7"/>
          <p:cNvSpPr>
            <a:spLocks noGrp="1"/>
          </p:cNvSpPr>
          <p:nvPr>
            <p:ph type="ftr" sz="quarter" idx="11"/>
          </p:nvPr>
        </p:nvSpPr>
        <p:spPr/>
        <p:txBody>
          <a:bodyPr/>
          <a:lstStyle>
            <a:lvl1pPr>
              <a:defRPr/>
            </a:lvl1pPr>
          </a:lstStyle>
          <a:p>
            <a:r>
              <a:rPr lang="en-AU"/>
              <a:t>© Health Workforce Australia</a:t>
            </a:r>
          </a:p>
        </p:txBody>
      </p:sp>
      <p:sp>
        <p:nvSpPr>
          <p:cNvPr id="9" name="Slide Number Placeholder 8"/>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3EB36D-77A3-424C-AEB0-1B84575A0246}" type="slidenum">
              <a:rPr lang="en-AU"/>
              <a:pPr/>
              <a:t>‹#›</a:t>
            </a:fld>
            <a:endParaRPr lang="en-AU"/>
          </a:p>
        </p:txBody>
      </p:sp>
    </p:spTree>
    <p:extLst>
      <p:ext uri="{BB962C8B-B14F-4D97-AF65-F5344CB8AC3E}">
        <p14:creationId xmlns:p14="http://schemas.microsoft.com/office/powerpoint/2010/main" val="202362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DC5C8694-9C91-4C8A-93AF-305F2D9E3580}" type="datetime6">
              <a:rPr lang="en-AU"/>
              <a:pPr/>
              <a:t>November 12</a:t>
            </a:fld>
            <a:endParaRPr lang="en-AU"/>
          </a:p>
        </p:txBody>
      </p:sp>
      <p:sp>
        <p:nvSpPr>
          <p:cNvPr id="4" name="Footer Placeholder 3"/>
          <p:cNvSpPr>
            <a:spLocks noGrp="1"/>
          </p:cNvSpPr>
          <p:nvPr>
            <p:ph type="ftr" sz="quarter" idx="11"/>
          </p:nvPr>
        </p:nvSpPr>
        <p:spPr/>
        <p:txBody>
          <a:bodyPr/>
          <a:lstStyle>
            <a:lvl1pPr>
              <a:defRPr/>
            </a:lvl1pPr>
          </a:lstStyle>
          <a:p>
            <a:r>
              <a:rPr lang="en-AU"/>
              <a:t>© Health Workforce Australia</a:t>
            </a:r>
          </a:p>
        </p:txBody>
      </p:sp>
      <p:sp>
        <p:nvSpPr>
          <p:cNvPr id="5" name="Slide Number Placeholder 4"/>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F8C44B-2B41-4731-9F59-2CEE8BA9C91C}" type="slidenum">
              <a:rPr lang="en-AU"/>
              <a:pPr/>
              <a:t>‹#›</a:t>
            </a:fld>
            <a:endParaRPr lang="en-AU"/>
          </a:p>
        </p:txBody>
      </p:sp>
    </p:spTree>
    <p:extLst>
      <p:ext uri="{BB962C8B-B14F-4D97-AF65-F5344CB8AC3E}">
        <p14:creationId xmlns:p14="http://schemas.microsoft.com/office/powerpoint/2010/main" val="405781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C5DDF7-54E8-4D03-BFD1-D6C1E154DF16}" type="datetime6">
              <a:rPr lang="en-AU"/>
              <a:pPr/>
              <a:t>November 12</a:t>
            </a:fld>
            <a:endParaRPr lang="en-AU"/>
          </a:p>
        </p:txBody>
      </p:sp>
      <p:sp>
        <p:nvSpPr>
          <p:cNvPr id="3" name="Footer Placeholder 2"/>
          <p:cNvSpPr>
            <a:spLocks noGrp="1"/>
          </p:cNvSpPr>
          <p:nvPr>
            <p:ph type="ftr" sz="quarter" idx="11"/>
          </p:nvPr>
        </p:nvSpPr>
        <p:spPr/>
        <p:txBody>
          <a:bodyPr/>
          <a:lstStyle>
            <a:lvl1pPr>
              <a:defRPr/>
            </a:lvl1pPr>
          </a:lstStyle>
          <a:p>
            <a:r>
              <a:rPr lang="en-AU"/>
              <a:t>© Health Workforce Australia</a:t>
            </a:r>
          </a:p>
        </p:txBody>
      </p:sp>
      <p:sp>
        <p:nvSpPr>
          <p:cNvPr id="4" name="Slide Number Placeholder 3"/>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9CAB14F-42EE-4A06-B700-1E8476C2BB56}" type="slidenum">
              <a:rPr lang="en-AU"/>
              <a:pPr/>
              <a:t>‹#›</a:t>
            </a:fld>
            <a:endParaRPr lang="en-AU"/>
          </a:p>
        </p:txBody>
      </p:sp>
    </p:spTree>
    <p:extLst>
      <p:ext uri="{BB962C8B-B14F-4D97-AF65-F5344CB8AC3E}">
        <p14:creationId xmlns:p14="http://schemas.microsoft.com/office/powerpoint/2010/main" val="423436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99276E2-44F3-4431-89E6-186CAF459117}" type="datetime6">
              <a:rPr lang="en-AU"/>
              <a:pPr/>
              <a:t>November 12</a:t>
            </a:fld>
            <a:endParaRPr lang="en-AU"/>
          </a:p>
        </p:txBody>
      </p:sp>
      <p:sp>
        <p:nvSpPr>
          <p:cNvPr id="6" name="Footer Placeholder 5"/>
          <p:cNvSpPr>
            <a:spLocks noGrp="1"/>
          </p:cNvSpPr>
          <p:nvPr>
            <p:ph type="ftr" sz="quarter" idx="11"/>
          </p:nvPr>
        </p:nvSpPr>
        <p:spPr/>
        <p:txBody>
          <a:bodyPr/>
          <a:lstStyle>
            <a:lvl1pPr>
              <a:defRPr/>
            </a:lvl1pPr>
          </a:lstStyle>
          <a:p>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A69541-E94F-4DAC-805D-30866912AA45}" type="slidenum">
              <a:rPr lang="en-AU"/>
              <a:pPr/>
              <a:t>‹#›</a:t>
            </a:fld>
            <a:endParaRPr lang="en-AU"/>
          </a:p>
        </p:txBody>
      </p:sp>
    </p:spTree>
    <p:extLst>
      <p:ext uri="{BB962C8B-B14F-4D97-AF65-F5344CB8AC3E}">
        <p14:creationId xmlns:p14="http://schemas.microsoft.com/office/powerpoint/2010/main" val="3638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28DEE7-9BD6-48AC-BD54-ACD5CCDD614F}" type="datetime6">
              <a:rPr lang="en-AU"/>
              <a:pPr/>
              <a:t>November 12</a:t>
            </a:fld>
            <a:endParaRPr lang="en-AU"/>
          </a:p>
        </p:txBody>
      </p:sp>
      <p:sp>
        <p:nvSpPr>
          <p:cNvPr id="6" name="Footer Placeholder 5"/>
          <p:cNvSpPr>
            <a:spLocks noGrp="1"/>
          </p:cNvSpPr>
          <p:nvPr>
            <p:ph type="ftr" sz="quarter" idx="11"/>
          </p:nvPr>
        </p:nvSpPr>
        <p:spPr/>
        <p:txBody>
          <a:bodyPr/>
          <a:lstStyle>
            <a:lvl1pPr>
              <a:defRPr/>
            </a:lvl1pPr>
          </a:lstStyle>
          <a:p>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F9289E-35D3-4452-A907-284CF993439B}" type="slidenum">
              <a:rPr lang="en-AU"/>
              <a:pPr/>
              <a:t>‹#›</a:t>
            </a:fld>
            <a:endParaRPr lang="en-AU"/>
          </a:p>
        </p:txBody>
      </p:sp>
    </p:spTree>
    <p:extLst>
      <p:ext uri="{BB962C8B-B14F-4D97-AF65-F5344CB8AC3E}">
        <p14:creationId xmlns:p14="http://schemas.microsoft.com/office/powerpoint/2010/main" val="3197701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 Id="rId3"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grpSp>
        <p:nvGrpSpPr>
          <p:cNvPr id="1027" name="Group 6"/>
          <p:cNvGrpSpPr>
            <a:grpSpLocks/>
          </p:cNvGrpSpPr>
          <p:nvPr/>
        </p:nvGrpSpPr>
        <p:grpSpPr bwMode="auto">
          <a:xfrm>
            <a:off x="0" y="-180975"/>
            <a:ext cx="9144000" cy="1584325"/>
            <a:chOff x="0" y="-180712"/>
            <a:chExt cx="9144000" cy="1584176"/>
          </a:xfrm>
        </p:grpSpPr>
        <p:sp>
          <p:nvSpPr>
            <p:cNvPr id="8" name="Rectangle 7"/>
            <p:cNvSpPr/>
            <p:nvPr userDrawn="1"/>
          </p:nvSpPr>
          <p:spPr>
            <a:xfrm>
              <a:off x="0" y="246"/>
              <a:ext cx="9144000" cy="1196862"/>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9" name="Oval 8"/>
            <p:cNvSpPr/>
            <p:nvPr userDrawn="1"/>
          </p:nvSpPr>
          <p:spPr>
            <a:xfrm rot="20933697">
              <a:off x="1341438" y="-180712"/>
              <a:ext cx="2655887"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1041"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63487" y="286945"/>
              <a:ext cx="1689246" cy="76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0" y="1217613"/>
            <a:ext cx="9144000" cy="4752975"/>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1029" name="Group 16"/>
          <p:cNvGrpSpPr>
            <a:grpSpLocks/>
          </p:cNvGrpSpPr>
          <p:nvPr/>
        </p:nvGrpSpPr>
        <p:grpSpPr bwMode="auto">
          <a:xfrm>
            <a:off x="6805613" y="6165850"/>
            <a:ext cx="2146300" cy="519113"/>
            <a:chOff x="6444208" y="6026035"/>
            <a:chExt cx="2508068" cy="802450"/>
          </a:xfrm>
        </p:grpSpPr>
        <p:pic>
          <p:nvPicPr>
            <p:cNvPr id="1035"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48264" y="6026035"/>
              <a:ext cx="1547664" cy="2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21698" y="6411675"/>
              <a:ext cx="844296"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9"/>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04448" y="6271960"/>
              <a:ext cx="347828" cy="55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0"/>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444208" y="6451193"/>
              <a:ext cx="791071" cy="28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0" name="Group 5"/>
          <p:cNvGrpSpPr>
            <a:grpSpLocks/>
          </p:cNvGrpSpPr>
          <p:nvPr/>
        </p:nvGrpSpPr>
        <p:grpSpPr bwMode="auto">
          <a:xfrm>
            <a:off x="276225" y="6135688"/>
            <a:ext cx="2855913" cy="469900"/>
            <a:chOff x="275576" y="6136003"/>
            <a:chExt cx="2856264" cy="469664"/>
          </a:xfrm>
        </p:grpSpPr>
        <p:pic>
          <p:nvPicPr>
            <p:cNvPr id="1032" name="Picture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5576" y="6334289"/>
              <a:ext cx="1102557" cy="27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469067" y="6333723"/>
              <a:ext cx="1518757" cy="2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4"/>
            <p:cNvSpPr txBox="1">
              <a:spLocks noChangeArrowheads="1"/>
            </p:cNvSpPr>
            <p:nvPr userDrawn="1"/>
          </p:nvSpPr>
          <p:spPr bwMode="auto">
            <a:xfrm>
              <a:off x="491600" y="6136003"/>
              <a:ext cx="2640240" cy="18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pPr>
                <a:lnSpc>
                  <a:spcPct val="115000"/>
                </a:lnSpc>
                <a:spcAft>
                  <a:spcPts val="1000"/>
                </a:spcAft>
              </a:pPr>
              <a:r>
                <a:rPr lang="en-AU" sz="500" i="1">
                  <a:latin typeface="Arial" pitchFamily="34" charset="0"/>
                  <a:ea typeface="Calibri" pitchFamily="34" charset="0"/>
                </a:rPr>
                <a:t>This project was possible due to funding made available by Health Workforce Australia</a:t>
              </a:r>
              <a:endParaRPr lang="en-AU" sz="700">
                <a:latin typeface="Arial" pitchFamily="34" charset="0"/>
                <a:ea typeface="Calibri" pitchFamily="34" charset="0"/>
              </a:endParaRPr>
            </a:p>
          </p:txBody>
        </p:sp>
      </p:grpSp>
      <p:pic>
        <p:nvPicPr>
          <p:cNvPr id="1031"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6311900"/>
            <a:ext cx="733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Lst>
  <p:timing>
    <p:tnLst>
      <p:par>
        <p:cTn xmlns:p14="http://schemas.microsoft.com/office/powerpoint/2010/main" id="1" dur="indefinite" restart="never" nodeType="tmRoot"/>
      </p:par>
    </p:tnLst>
  </p:timing>
  <p:hf sldNum="0" hdr="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10"/>
          <p:cNvGrpSpPr>
            <a:grpSpLocks/>
          </p:cNvGrpSpPr>
          <p:nvPr/>
        </p:nvGrpSpPr>
        <p:grpSpPr bwMode="auto">
          <a:xfrm>
            <a:off x="0" y="6202363"/>
            <a:ext cx="9144000" cy="755650"/>
            <a:chOff x="375167" y="5924436"/>
            <a:chExt cx="9144000" cy="755112"/>
          </a:xfrm>
        </p:grpSpPr>
        <p:sp>
          <p:nvSpPr>
            <p:cNvPr id="8" name="Rectangle 7"/>
            <p:cNvSpPr/>
            <p:nvPr userDrawn="1"/>
          </p:nvSpPr>
          <p:spPr>
            <a:xfrm>
              <a:off x="375167" y="6002168"/>
              <a:ext cx="9144000" cy="599648"/>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9" name="Oval 8"/>
            <p:cNvSpPr/>
            <p:nvPr userDrawn="1"/>
          </p:nvSpPr>
          <p:spPr>
            <a:xfrm rot="20142868">
              <a:off x="1907105" y="5924436"/>
              <a:ext cx="133191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057" name="Picture 9"/>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78423" y="6144277"/>
              <a:ext cx="872890" cy="39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524625"/>
            <a:ext cx="730250" cy="268288"/>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defRPr>
            </a:lvl1pPr>
          </a:lstStyle>
          <a:p>
            <a:fld id="{023ACA30-C9FD-491A-A491-EF707A5507E0}" type="datetime6">
              <a:rPr lang="en-AU"/>
              <a:pPr/>
              <a:t>November 12</a:t>
            </a:fld>
            <a:endParaRPr lang="en-AU"/>
          </a:p>
        </p:txBody>
      </p:sp>
      <p:sp>
        <p:nvSpPr>
          <p:cNvPr id="5" name="Footer Placeholder 4"/>
          <p:cNvSpPr>
            <a:spLocks noGrp="1"/>
          </p:cNvSpPr>
          <p:nvPr>
            <p:ph type="ftr" sz="quarter" idx="3"/>
          </p:nvPr>
        </p:nvSpPr>
        <p:spPr>
          <a:xfrm>
            <a:off x="6804025" y="6453188"/>
            <a:ext cx="19589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chemeClr val="bg1"/>
                </a:solidFill>
              </a:defRPr>
            </a:lvl1pPr>
          </a:lstStyle>
          <a:p>
            <a:r>
              <a:rPr lang="en-AU"/>
              <a:t>© Health Workforce Australia</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3" r:id="rId10"/>
  </p:sldLayoutIdLst>
  <p:hf sldNum="0" hdr="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259513"/>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Rectangle 6"/>
          <p:cNvSpPr/>
          <p:nvPr/>
        </p:nvSpPr>
        <p:spPr>
          <a:xfrm>
            <a:off x="-19050" y="6286500"/>
            <a:ext cx="9163050" cy="598488"/>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8" name="Oval 7"/>
          <p:cNvSpPr/>
          <p:nvPr/>
        </p:nvSpPr>
        <p:spPr>
          <a:xfrm rot="20142868">
            <a:off x="1500188" y="6181725"/>
            <a:ext cx="1331912" cy="754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307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6400800"/>
            <a:ext cx="8731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30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1019175"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defRPr>
            </a:lvl1pPr>
          </a:lstStyle>
          <a:p>
            <a:fld id="{CF40346B-C5BC-4A08-A587-C871E00AD852}" type="datetime6">
              <a:rPr lang="en-AU"/>
              <a:pPr/>
              <a:t>November 12</a:t>
            </a:fld>
            <a:endParaRPr lang="en-AU"/>
          </a:p>
        </p:txBody>
      </p:sp>
      <p:sp>
        <p:nvSpPr>
          <p:cNvPr id="5" name="Footer Placeholder 4"/>
          <p:cNvSpPr>
            <a:spLocks noGrp="1"/>
          </p:cNvSpPr>
          <p:nvPr>
            <p:ph type="ftr" sz="quarter" idx="3"/>
          </p:nvPr>
        </p:nvSpPr>
        <p:spPr>
          <a:xfrm>
            <a:off x="6588125" y="6376988"/>
            <a:ext cx="22479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chemeClr val="bg1"/>
                </a:solidFill>
              </a:defRPr>
            </a:lvl1pPr>
          </a:lstStyle>
          <a:p>
            <a:r>
              <a:rPr lang="en-AU"/>
              <a:t>© Health Workforce Australia</a:t>
            </a:r>
          </a:p>
        </p:txBody>
      </p:sp>
    </p:spTree>
  </p:cSld>
  <p:clrMap bg1="lt1" tx1="dk1" bg2="lt2" tx2="dk2" accent1="accent1" accent2="accent2" accent3="accent3" accent4="accent4" accent5="accent5" accent6="accent6" hlink="hlink" folHlink="folHlink"/>
  <p:sldLayoutIdLst>
    <p:sldLayoutId id="2147483722" r:id="rId1"/>
  </p:sldLayoutIdLst>
  <p:hf sldNum="0" hdr="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pitchFamily="34" charset="0"/>
          <a:ea typeface="ＭＳ Ｐゴシック" charset="-128"/>
        </a:defRPr>
      </a:lvl2pPr>
      <a:lvl3pPr algn="ctr" rtl="0" fontAlgn="base">
        <a:spcBef>
          <a:spcPct val="0"/>
        </a:spcBef>
        <a:spcAft>
          <a:spcPct val="0"/>
        </a:spcAft>
        <a:defRPr sz="4400">
          <a:solidFill>
            <a:schemeClr val="tx1"/>
          </a:solidFill>
          <a:latin typeface="Calibri" pitchFamily="34" charset="0"/>
          <a:ea typeface="ＭＳ Ｐゴシック" charset="-128"/>
        </a:defRPr>
      </a:lvl3pPr>
      <a:lvl4pPr algn="ctr" rtl="0" fontAlgn="base">
        <a:spcBef>
          <a:spcPct val="0"/>
        </a:spcBef>
        <a:spcAft>
          <a:spcPct val="0"/>
        </a:spcAft>
        <a:defRPr sz="4400">
          <a:solidFill>
            <a:schemeClr val="tx1"/>
          </a:solidFill>
          <a:latin typeface="Calibri" pitchFamily="34" charset="0"/>
          <a:ea typeface="ＭＳ Ｐゴシック" charset="-128"/>
        </a:defRPr>
      </a:lvl4pPr>
      <a:lvl5pPr algn="ctr" rtl="0" fontAlgn="base">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cid:image006.jpg@01CCB43F.DAE63100" TargetMode="External"/><Relationship Id="rId4" Type="http://schemas.openxmlformats.org/officeDocument/2006/relationships/image" Target="../media/image11.jpeg"/><Relationship Id="rId5" Type="http://schemas.openxmlformats.org/officeDocument/2006/relationships/image" Target="cid:image007.jpg@01CCB43F.DAE63100" TargetMode="External"/><Relationship Id="rId6" Type="http://schemas.openxmlformats.org/officeDocument/2006/relationships/hyperlink" Target="file://localhost/C:%255C" TargetMode="External"/><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5" Type="http://schemas.openxmlformats.org/officeDocument/2006/relationships/image" Target="../media/image16.wmf"/><Relationship Id="rId6" Type="http://schemas.openxmlformats.org/officeDocument/2006/relationships/image" Target="../media/image17.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z="3600" dirty="0" smtClean="0"/>
              <a:t>T5: Medical Retrieval</a:t>
            </a:r>
            <a:endParaRPr lang="en-AU" sz="3600" dirty="0" smtClean="0"/>
          </a:p>
        </p:txBody>
      </p:sp>
      <p:sp>
        <p:nvSpPr>
          <p:cNvPr id="12290" name="Subtitle 2"/>
          <p:cNvSpPr>
            <a:spLocks noGrp="1"/>
          </p:cNvSpPr>
          <p:nvPr>
            <p:ph type="subTitle" idx="1"/>
          </p:nvPr>
        </p:nvSpPr>
        <p:spPr>
          <a:xfrm>
            <a:off x="1371600" y="4292600"/>
            <a:ext cx="6400800" cy="1346200"/>
          </a:xfrm>
        </p:spPr>
        <p:txBody>
          <a:bodyPr/>
          <a:lstStyle/>
          <a:p>
            <a:pPr fontAlgn="auto">
              <a:spcAft>
                <a:spcPts val="0"/>
              </a:spcAft>
              <a:defRPr/>
            </a:pPr>
            <a:r>
              <a:rPr lang="en-AU" sz="2000" dirty="0" smtClean="0">
                <a:solidFill>
                  <a:srgbClr val="003F5E"/>
                </a:solidFill>
              </a:rPr>
              <a:t>For on site tutorials as part of remote simulation program</a:t>
            </a:r>
          </a:p>
          <a:p>
            <a:pPr fontAlgn="auto">
              <a:spcAft>
                <a:spcPts val="0"/>
              </a:spcAft>
              <a:defRPr/>
            </a:pPr>
            <a:endParaRPr lang="en-AU" sz="2000" dirty="0" smtClean="0">
              <a:solidFill>
                <a:srgbClr val="003F5E"/>
              </a:solidFill>
              <a:ea typeface="+mn-ea"/>
            </a:endParaRPr>
          </a:p>
          <a:p>
            <a:pPr fontAlgn="auto">
              <a:spcAft>
                <a:spcPts val="0"/>
              </a:spcAft>
              <a:defRPr/>
            </a:pPr>
            <a:endParaRPr lang="en-AU"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180975" y="-47625"/>
            <a:ext cx="9432925" cy="63722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AU" b="1" u="sng" dirty="0" smtClean="0"/>
              <a:t>Keep treating the patient</a:t>
            </a:r>
          </a:p>
          <a:p>
            <a:pPr marL="514350" indent="-514350">
              <a:buAutoNum type="arabicPeriod"/>
            </a:pPr>
            <a:r>
              <a:rPr lang="en-AU" dirty="0" smtClean="0"/>
              <a:t>Confirm the indication for retrieval</a:t>
            </a:r>
          </a:p>
          <a:p>
            <a:pPr marL="514350" indent="-514350">
              <a:buAutoNum type="arabicPeriod"/>
            </a:pPr>
            <a:r>
              <a:rPr lang="en-AU" dirty="0" smtClean="0"/>
              <a:t>Establish the urgency</a:t>
            </a:r>
          </a:p>
          <a:p>
            <a:pPr marL="514350" indent="-514350">
              <a:buAutoNum type="arabicPeriod"/>
            </a:pPr>
            <a:r>
              <a:rPr lang="en-AU" dirty="0" smtClean="0"/>
              <a:t>Contact AMRS (1800 650 004) – use a portable phone </a:t>
            </a:r>
            <a:endParaRPr lang="en-AU" dirty="0"/>
          </a:p>
        </p:txBody>
      </p:sp>
      <p:sp>
        <p:nvSpPr>
          <p:cNvPr id="3" name="Title 2"/>
          <p:cNvSpPr>
            <a:spLocks noGrp="1"/>
          </p:cNvSpPr>
          <p:nvPr>
            <p:ph type="title"/>
          </p:nvPr>
        </p:nvSpPr>
        <p:spPr/>
        <p:txBody>
          <a:bodyPr/>
          <a:lstStyle/>
          <a:p>
            <a:r>
              <a:rPr lang="en-AU" dirty="0" smtClean="0"/>
              <a:t>So how do I organise a medical retrieval?</a:t>
            </a:r>
            <a:endParaRPr lang="en-AU" dirty="0"/>
          </a:p>
        </p:txBody>
      </p:sp>
    </p:spTree>
    <p:extLst>
      <p:ext uri="{BB962C8B-B14F-4D97-AF65-F5344CB8AC3E}">
        <p14:creationId xmlns:p14="http://schemas.microsoft.com/office/powerpoint/2010/main" val="89576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will retrieval want?</a:t>
            </a:r>
            <a:endParaRPr lang="en-US" dirty="0"/>
          </a:p>
        </p:txBody>
      </p:sp>
      <p:sp>
        <p:nvSpPr>
          <p:cNvPr id="3" name="Content Placeholder 2"/>
          <p:cNvSpPr>
            <a:spLocks noGrp="1"/>
          </p:cNvSpPr>
          <p:nvPr>
            <p:ph idx="1"/>
          </p:nvPr>
        </p:nvSpPr>
        <p:spPr/>
        <p:txBody>
          <a:bodyPr/>
          <a:lstStyle/>
          <a:p>
            <a:r>
              <a:rPr lang="en-US" dirty="0" smtClean="0"/>
              <a:t>Patient details</a:t>
            </a:r>
          </a:p>
          <a:p>
            <a:r>
              <a:rPr lang="en-US" dirty="0" smtClean="0"/>
              <a:t>Current patient situation</a:t>
            </a:r>
          </a:p>
          <a:p>
            <a:pPr lvl="1"/>
            <a:r>
              <a:rPr lang="en-US" dirty="0" smtClean="0"/>
              <a:t>Clinical details</a:t>
            </a:r>
          </a:p>
          <a:p>
            <a:pPr lvl="1"/>
            <a:r>
              <a:rPr lang="en-US" dirty="0" smtClean="0"/>
              <a:t>ABCD approach</a:t>
            </a:r>
          </a:p>
          <a:p>
            <a:pPr lvl="1"/>
            <a:r>
              <a:rPr lang="en-US" dirty="0" smtClean="0"/>
              <a:t>Access </a:t>
            </a:r>
          </a:p>
          <a:p>
            <a:pPr lvl="1"/>
            <a:r>
              <a:rPr lang="en-US" dirty="0"/>
              <a:t>Medications</a:t>
            </a:r>
          </a:p>
          <a:p>
            <a:pPr lvl="1"/>
            <a:r>
              <a:rPr lang="en-US" dirty="0" smtClean="0"/>
              <a:t>Results</a:t>
            </a:r>
          </a:p>
          <a:p>
            <a:r>
              <a:rPr lang="en-US" dirty="0" smtClean="0"/>
              <a:t>Any plans for treatment</a:t>
            </a:r>
          </a:p>
          <a:p>
            <a:endParaRPr lang="en-US" dirty="0"/>
          </a:p>
        </p:txBody>
      </p:sp>
      <p:sp>
        <p:nvSpPr>
          <p:cNvPr id="4" name="Date Placeholder 3"/>
          <p:cNvSpPr>
            <a:spLocks noGrp="1"/>
          </p:cNvSpPr>
          <p:nvPr>
            <p:ph type="dt" sz="half" idx="10"/>
          </p:nvPr>
        </p:nvSpPr>
        <p:spPr/>
        <p:txBody>
          <a:bodyPr/>
          <a:lstStyle/>
          <a:p>
            <a:fld id="{A5E1C516-9150-48EF-898F-438A74C03385}"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49623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retrieval ask you to do?</a:t>
            </a:r>
            <a:endParaRPr lang="en-US" dirty="0"/>
          </a:p>
        </p:txBody>
      </p:sp>
      <p:sp>
        <p:nvSpPr>
          <p:cNvPr id="3" name="Content Placeholder 2"/>
          <p:cNvSpPr>
            <a:spLocks noGrp="1"/>
          </p:cNvSpPr>
          <p:nvPr>
            <p:ph idx="1"/>
          </p:nvPr>
        </p:nvSpPr>
        <p:spPr/>
        <p:txBody>
          <a:bodyPr/>
          <a:lstStyle/>
          <a:p>
            <a:r>
              <a:rPr lang="en-US" dirty="0" smtClean="0"/>
              <a:t>Access</a:t>
            </a:r>
          </a:p>
          <a:p>
            <a:r>
              <a:rPr lang="en-US" dirty="0" smtClean="0"/>
              <a:t>Infusions</a:t>
            </a:r>
          </a:p>
          <a:p>
            <a:r>
              <a:rPr lang="en-US" dirty="0" smtClean="0"/>
              <a:t>Medications</a:t>
            </a:r>
          </a:p>
          <a:p>
            <a:r>
              <a:rPr lang="en-US" dirty="0" smtClean="0"/>
              <a:t>Administrative issues including documentation and imaging</a:t>
            </a:r>
            <a:endParaRPr lang="en-US" dirty="0"/>
          </a:p>
        </p:txBody>
      </p:sp>
      <p:sp>
        <p:nvSpPr>
          <p:cNvPr id="4" name="Date Placeholder 3"/>
          <p:cNvSpPr>
            <a:spLocks noGrp="1"/>
          </p:cNvSpPr>
          <p:nvPr>
            <p:ph type="dt" sz="half" idx="10"/>
          </p:nvPr>
        </p:nvSpPr>
        <p:spPr/>
        <p:txBody>
          <a:bodyPr/>
          <a:lstStyle/>
          <a:p>
            <a:fld id="{A5E1C516-9150-48EF-898F-438A74C03385}"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425448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Principles of Medical Retrieval</a:t>
            </a:r>
            <a:endParaRPr lang="en-AU" dirty="0"/>
          </a:p>
        </p:txBody>
      </p:sp>
      <p:sp>
        <p:nvSpPr>
          <p:cNvPr id="7" name="Text Placeholder 6"/>
          <p:cNvSpPr>
            <a:spLocks noGrp="1"/>
          </p:cNvSpPr>
          <p:nvPr>
            <p:ph idx="1"/>
          </p:nvPr>
        </p:nvSpPr>
        <p:spPr/>
        <p:txBody>
          <a:bodyPr rtlCol="0"/>
          <a:lstStyle/>
          <a:p>
            <a:pPr eaLnBrk="1" hangingPunct="1">
              <a:lnSpc>
                <a:spcPct val="90000"/>
              </a:lnSpc>
            </a:pPr>
            <a:r>
              <a:rPr lang="en-US" b="1" dirty="0" smtClean="0"/>
              <a:t>Maintain or improve level of care from referring to receiving hospital</a:t>
            </a:r>
          </a:p>
          <a:p>
            <a:pPr fontAlgn="auto">
              <a:spcAft>
                <a:spcPts val="0"/>
              </a:spcAft>
              <a:defRPr/>
            </a:pPr>
            <a:r>
              <a:rPr lang="en-US" dirty="0" smtClean="0">
                <a:ea typeface="+mn-ea"/>
              </a:rPr>
              <a:t>Systems approach</a:t>
            </a:r>
          </a:p>
          <a:p>
            <a:pPr fontAlgn="auto">
              <a:spcAft>
                <a:spcPts val="0"/>
              </a:spcAft>
              <a:defRPr/>
            </a:pPr>
            <a:r>
              <a:rPr lang="en-US" dirty="0" smtClean="0">
                <a:ea typeface="+mn-ea"/>
              </a:rPr>
              <a:t>Preparation of the patient, team, vehicle and medical equipment</a:t>
            </a:r>
          </a:p>
          <a:p>
            <a:pPr fontAlgn="auto">
              <a:spcAft>
                <a:spcPts val="0"/>
              </a:spcAft>
              <a:defRPr/>
            </a:pPr>
            <a:r>
              <a:rPr lang="en-US" dirty="0" smtClean="0">
                <a:ea typeface="+mn-ea"/>
              </a:rPr>
              <a:t>Good communication is essential</a:t>
            </a:r>
            <a:endParaRPr lang="en-US" dirty="0">
              <a:ea typeface="+mn-ea"/>
            </a:endParaRPr>
          </a:p>
        </p:txBody>
      </p:sp>
      <p:sp>
        <p:nvSpPr>
          <p:cNvPr id="1945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659D5F86-4D13-4460-BB55-110B5BCE4ACC}" type="datetime6">
              <a:rPr lang="en-AU">
                <a:solidFill>
                  <a:schemeClr val="bg1"/>
                </a:solidFill>
              </a:rPr>
              <a:pPr/>
              <a:t>November 12</a:t>
            </a:fld>
            <a:endParaRPr lang="en-AU" dirty="0">
              <a:solidFill>
                <a:schemeClr val="bg1"/>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r>
              <a:rPr lang="en-AU" dirty="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Retrieval team personnel</a:t>
            </a:r>
            <a:endParaRPr lang="en-AU" dirty="0"/>
          </a:p>
        </p:txBody>
      </p:sp>
      <p:sp>
        <p:nvSpPr>
          <p:cNvPr id="3" name="Content Placeholder 2"/>
          <p:cNvSpPr>
            <a:spLocks noGrp="1"/>
          </p:cNvSpPr>
          <p:nvPr>
            <p:ph idx="1"/>
          </p:nvPr>
        </p:nvSpPr>
        <p:spPr/>
        <p:txBody>
          <a:bodyPr/>
          <a:lstStyle/>
          <a:p>
            <a:r>
              <a:rPr lang="en-AU" dirty="0" smtClean="0"/>
              <a:t>Formed by doctor (ED, </a:t>
            </a:r>
            <a:r>
              <a:rPr lang="en-US" dirty="0" smtClean="0"/>
              <a:t>Anaesthetics</a:t>
            </a:r>
            <a:r>
              <a:rPr lang="en-AU" dirty="0" smtClean="0"/>
              <a:t> or ICU), and either paramedic or nurse</a:t>
            </a:r>
          </a:p>
          <a:p>
            <a:r>
              <a:rPr lang="en-AU" dirty="0" smtClean="0"/>
              <a:t>Doctor with the appropriate </a:t>
            </a:r>
          </a:p>
          <a:p>
            <a:pPr lvl="1"/>
            <a:r>
              <a:rPr lang="en-AU" dirty="0" smtClean="0"/>
              <a:t>Knowledge</a:t>
            </a:r>
          </a:p>
          <a:p>
            <a:pPr lvl="1"/>
            <a:r>
              <a:rPr lang="en-AU" dirty="0" smtClean="0"/>
              <a:t>Skills</a:t>
            </a:r>
          </a:p>
          <a:p>
            <a:pPr lvl="1"/>
            <a:r>
              <a:rPr lang="en-AU" dirty="0" smtClean="0"/>
              <a:t>Attitudes</a:t>
            </a:r>
          </a:p>
          <a:p>
            <a:pPr lvl="1"/>
            <a:r>
              <a:rPr lang="en-AU" dirty="0" smtClean="0"/>
              <a:t>Training</a:t>
            </a:r>
            <a:endParaRPr lang="en-AU" dirty="0"/>
          </a:p>
        </p:txBody>
      </p:sp>
      <p:sp>
        <p:nvSpPr>
          <p:cNvPr id="4" name="Date Placeholder 3"/>
          <p:cNvSpPr>
            <a:spLocks noGrp="1"/>
          </p:cNvSpPr>
          <p:nvPr>
            <p:ph type="dt" sz="half" idx="10"/>
          </p:nvPr>
        </p:nvSpPr>
        <p:spPr/>
        <p:txBody>
          <a:bodyPr/>
          <a:lstStyle/>
          <a:p>
            <a:fld id="{A5E1C516-9150-48EF-898F-438A74C03385}"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12315714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Retrieval team equipment</a:t>
            </a:r>
            <a:endParaRPr lang="en-AU" dirty="0"/>
          </a:p>
        </p:txBody>
      </p:sp>
      <p:sp>
        <p:nvSpPr>
          <p:cNvPr id="3" name="Content Placeholder 2"/>
          <p:cNvSpPr>
            <a:spLocks noGrp="1"/>
          </p:cNvSpPr>
          <p:nvPr>
            <p:ph idx="1"/>
          </p:nvPr>
        </p:nvSpPr>
        <p:spPr>
          <a:xfrm>
            <a:off x="467544" y="1196752"/>
            <a:ext cx="8208912" cy="4824536"/>
          </a:xfrm>
        </p:spPr>
        <p:txBody>
          <a:bodyPr/>
          <a:lstStyle/>
          <a:p>
            <a:endParaRPr lang="en-AU" sz="2800" dirty="0" smtClean="0"/>
          </a:p>
          <a:p>
            <a:r>
              <a:rPr lang="en-AU" sz="2800" dirty="0" smtClean="0"/>
              <a:t>Respiratory support</a:t>
            </a:r>
          </a:p>
          <a:p>
            <a:r>
              <a:rPr lang="en-AU" sz="2800" dirty="0" smtClean="0"/>
              <a:t>Circulatory support</a:t>
            </a:r>
          </a:p>
          <a:p>
            <a:r>
              <a:rPr lang="en-AU" sz="2800" dirty="0" smtClean="0"/>
              <a:t>Other equipment</a:t>
            </a:r>
            <a:r>
              <a:rPr lang="en-AU" sz="1600" dirty="0" smtClean="0"/>
              <a:t> </a:t>
            </a:r>
          </a:p>
          <a:p>
            <a:r>
              <a:rPr lang="en-AU" sz="2800" dirty="0" smtClean="0"/>
              <a:t>Drugs</a:t>
            </a:r>
            <a:endParaRPr lang="en-AU" sz="3600" dirty="0" smtClean="0"/>
          </a:p>
          <a:p>
            <a:r>
              <a:rPr lang="en-AU" sz="2800" dirty="0" smtClean="0"/>
              <a:t>Monitoring</a:t>
            </a:r>
          </a:p>
          <a:p>
            <a:r>
              <a:rPr lang="en-AU" sz="2800" dirty="0" smtClean="0"/>
              <a:t>Specialised equipment for specialised jobs</a:t>
            </a:r>
            <a:endParaRPr lang="en-AU" sz="1600" dirty="0" smtClean="0"/>
          </a:p>
        </p:txBody>
      </p:sp>
      <p:sp>
        <p:nvSpPr>
          <p:cNvPr id="4" name="Date Placeholder 3"/>
          <p:cNvSpPr>
            <a:spLocks noGrp="1"/>
          </p:cNvSpPr>
          <p:nvPr>
            <p:ph type="dt" sz="half" idx="10"/>
          </p:nvPr>
        </p:nvSpPr>
        <p:spPr/>
        <p:txBody>
          <a:bodyPr/>
          <a:lstStyle/>
          <a:p>
            <a:fld id="{A5E1C516-9150-48EF-898F-438A74C03385}"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7171734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Retrieval transport modes</a:t>
            </a:r>
          </a:p>
        </p:txBody>
      </p:sp>
      <p:sp>
        <p:nvSpPr>
          <p:cNvPr id="40962" name="Content Placeholder 2"/>
          <p:cNvSpPr>
            <a:spLocks noGrp="1"/>
          </p:cNvSpPr>
          <p:nvPr>
            <p:ph idx="1"/>
          </p:nvPr>
        </p:nvSpPr>
        <p:spPr>
          <a:xfrm>
            <a:off x="467544" y="1412776"/>
            <a:ext cx="8229600" cy="4525963"/>
          </a:xfrm>
        </p:spPr>
        <p:txBody>
          <a:bodyPr/>
          <a:lstStyle/>
          <a:p>
            <a:r>
              <a:rPr lang="en-US" dirty="0" smtClean="0"/>
              <a:t>Ground</a:t>
            </a:r>
          </a:p>
          <a:p>
            <a:pPr lvl="1"/>
            <a:r>
              <a:rPr lang="en-US" dirty="0" smtClean="0"/>
              <a:t>Ambulance</a:t>
            </a:r>
            <a:endParaRPr lang="en-US" sz="1600" dirty="0" smtClean="0"/>
          </a:p>
          <a:p>
            <a:pPr lvl="1"/>
            <a:r>
              <a:rPr lang="en-US" dirty="0" smtClean="0"/>
              <a:t>Specialised (paediatric / bariatric) vehicles</a:t>
            </a:r>
            <a:endParaRPr lang="en-US" sz="1600" dirty="0" smtClean="0"/>
          </a:p>
          <a:p>
            <a:r>
              <a:rPr lang="en-US" dirty="0" smtClean="0"/>
              <a:t>Aeromedical</a:t>
            </a:r>
          </a:p>
          <a:p>
            <a:pPr lvl="1"/>
            <a:r>
              <a:rPr lang="en-US" dirty="0" smtClean="0"/>
              <a:t>Fixed-wing</a:t>
            </a:r>
            <a:endParaRPr lang="en-US" sz="1600" dirty="0" smtClean="0"/>
          </a:p>
          <a:p>
            <a:pPr lvl="1"/>
            <a:r>
              <a:rPr lang="en-US" dirty="0" smtClean="0"/>
              <a:t>Rotary-wing</a:t>
            </a:r>
            <a:endParaRPr lang="en-US" sz="1600" dirty="0" smtClean="0"/>
          </a:p>
          <a:p>
            <a:endParaRPr lang="en-US" dirty="0" smtClean="0"/>
          </a:p>
        </p:txBody>
      </p:sp>
      <p:sp>
        <p:nvSpPr>
          <p:cNvPr id="4096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268BD7F5-814A-41BB-B8E0-1C3B0FDB6FFB}" type="datetime6">
              <a:rPr lang="en-AU">
                <a:solidFill>
                  <a:schemeClr val="bg1"/>
                </a:solidFill>
              </a:rPr>
              <a:pPr/>
              <a:t>November 12</a:t>
            </a:fld>
            <a:endParaRPr lang="en-AU" dirty="0">
              <a:solidFill>
                <a:schemeClr val="bg1"/>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r>
              <a:rPr lang="en-AU" dirty="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 in Medical Retrieval</a:t>
            </a:r>
            <a:endParaRPr lang="en-US" dirty="0"/>
          </a:p>
        </p:txBody>
      </p:sp>
      <p:sp>
        <p:nvSpPr>
          <p:cNvPr id="3" name="Content Placeholder 2"/>
          <p:cNvSpPr>
            <a:spLocks noGrp="1"/>
          </p:cNvSpPr>
          <p:nvPr>
            <p:ph idx="1"/>
          </p:nvPr>
        </p:nvSpPr>
        <p:spPr/>
        <p:txBody>
          <a:bodyPr/>
          <a:lstStyle/>
          <a:p>
            <a:r>
              <a:rPr lang="en-US" dirty="0" smtClean="0"/>
              <a:t>Paediatric</a:t>
            </a:r>
          </a:p>
          <a:p>
            <a:r>
              <a:rPr lang="en-US" dirty="0" smtClean="0"/>
              <a:t>Obstetric</a:t>
            </a:r>
          </a:p>
          <a:p>
            <a:r>
              <a:rPr lang="en-US" dirty="0" smtClean="0"/>
              <a:t>Bariatric</a:t>
            </a:r>
          </a:p>
          <a:p>
            <a:r>
              <a:rPr lang="en-US" dirty="0" smtClean="0"/>
              <a:t>Special devices:</a:t>
            </a:r>
          </a:p>
          <a:p>
            <a:pPr lvl="1"/>
            <a:r>
              <a:rPr lang="en-US" dirty="0" smtClean="0"/>
              <a:t>Intra-Aortic Balloon Pump (IABP)</a:t>
            </a:r>
          </a:p>
          <a:p>
            <a:pPr lvl="1"/>
            <a:r>
              <a:rPr lang="en-US" dirty="0" smtClean="0"/>
              <a:t>Extra-Corporeal Membrane Oxygenation (ECMO)</a:t>
            </a:r>
            <a:endParaRPr lang="en-US" dirty="0"/>
          </a:p>
        </p:txBody>
      </p:sp>
      <p:sp>
        <p:nvSpPr>
          <p:cNvPr id="4" name="Date Placeholder 3"/>
          <p:cNvSpPr>
            <a:spLocks noGrp="1"/>
          </p:cNvSpPr>
          <p:nvPr>
            <p:ph type="dt" sz="half" idx="10"/>
          </p:nvPr>
        </p:nvSpPr>
        <p:spPr/>
        <p:txBody>
          <a:bodyPr/>
          <a:lstStyle/>
          <a:p>
            <a:fld id="{A5E1C516-9150-48EF-898F-438A74C03385}"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292771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buNone/>
            </a:pPr>
            <a:r>
              <a:rPr lang="en-AU" dirty="0" smtClean="0"/>
              <a:t>Elizabeth Taylor, 63 year old female</a:t>
            </a:r>
          </a:p>
          <a:p>
            <a:pPr lvl="1"/>
            <a:r>
              <a:rPr lang="en-AU" dirty="0" smtClean="0"/>
              <a:t>Fall with head injury</a:t>
            </a:r>
          </a:p>
          <a:p>
            <a:pPr lvl="1"/>
            <a:r>
              <a:rPr lang="en-AU" dirty="0" smtClean="0"/>
              <a:t>GCS 12 (E2, V4, M4)</a:t>
            </a:r>
          </a:p>
          <a:p>
            <a:pPr lvl="1"/>
            <a:r>
              <a:rPr lang="en-AU" dirty="0" smtClean="0"/>
              <a:t>No other injuries evident</a:t>
            </a:r>
          </a:p>
          <a:p>
            <a:pPr lvl="1"/>
            <a:r>
              <a:rPr lang="en-AU" dirty="0" smtClean="0"/>
              <a:t>Currently located in YOUR hospital</a:t>
            </a:r>
            <a:endParaRPr lang="en-AU" dirty="0"/>
          </a:p>
        </p:txBody>
      </p:sp>
      <p:sp>
        <p:nvSpPr>
          <p:cNvPr id="4" name="Title 3"/>
          <p:cNvSpPr>
            <a:spLocks noGrp="1"/>
          </p:cNvSpPr>
          <p:nvPr>
            <p:ph type="title"/>
          </p:nvPr>
        </p:nvSpPr>
        <p:spPr/>
        <p:txBody>
          <a:bodyPr/>
          <a:lstStyle/>
          <a:p>
            <a:r>
              <a:rPr lang="en-AU" dirty="0" smtClean="0"/>
              <a:t>Let’s return to the scenario</a:t>
            </a:r>
            <a:endParaRPr lang="en-AU" dirty="0"/>
          </a:p>
        </p:txBody>
      </p:sp>
      <p:sp>
        <p:nvSpPr>
          <p:cNvPr id="15362" name="Date Placeholder 3"/>
          <p:cNvSpPr>
            <a:spLocks noGrp="1"/>
          </p:cNvSpPr>
          <p:nvPr>
            <p:ph type="dt" sz="half" idx="10"/>
          </p:nvPr>
        </p:nvSpPr>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C670E73C-654A-4A1C-A68A-DDFB77182012}" type="datetime6">
              <a:rPr lang="en-AU" smtClean="0"/>
              <a:pPr/>
              <a:t>November 12</a:t>
            </a:fld>
            <a:endParaRPr lang="en-AU" dirty="0"/>
          </a:p>
        </p:txBody>
      </p:sp>
      <p:sp>
        <p:nvSpPr>
          <p:cNvPr id="15363" name="Footer Placeholder 4"/>
          <p:cNvSpPr>
            <a:spLocks noGrp="1"/>
          </p:cNvSpPr>
          <p:nvPr>
            <p:ph type="ftr" sz="quarter" idx="11"/>
          </p:nvPr>
        </p:nvSpPr>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r>
              <a:rPr lang="en-AU" smtClean="0"/>
              <a:t>© Health Workforce Australia</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Sponsor</a:t>
            </a:r>
            <a:endParaRPr lang="en-AU" dirty="0"/>
          </a:p>
        </p:txBody>
      </p:sp>
      <p:pic>
        <p:nvPicPr>
          <p:cNvPr id="1027" name="Picture 3" descr="cid:image006.jpg@01CCB43F.DAE63100"/>
          <p:cNvPicPr>
            <a:picLocks noChangeAspect="1" noChangeArrowheads="1"/>
          </p:cNvPicPr>
          <p:nvPr/>
        </p:nvPicPr>
        <p:blipFill>
          <a:blip r:embed="rId2" r:link="rId3" cstate="print"/>
          <a:srcRect/>
          <a:stretch>
            <a:fillRect/>
          </a:stretch>
        </p:blipFill>
        <p:spPr bwMode="auto">
          <a:xfrm>
            <a:off x="1899667" y="2718817"/>
            <a:ext cx="2600325" cy="638175"/>
          </a:xfrm>
          <a:prstGeom prst="rect">
            <a:avLst/>
          </a:prstGeom>
          <a:noFill/>
        </p:spPr>
      </p:pic>
      <p:pic>
        <p:nvPicPr>
          <p:cNvPr id="1026" name="Picture 2" descr="cid:image007.jpg@01CCB43F.DAE63100"/>
          <p:cNvPicPr>
            <a:picLocks noChangeAspect="1" noChangeArrowheads="1"/>
          </p:cNvPicPr>
          <p:nvPr/>
        </p:nvPicPr>
        <p:blipFill>
          <a:blip r:embed="rId4" r:link="rId5" cstate="print"/>
          <a:srcRect/>
          <a:stretch>
            <a:fillRect/>
          </a:stretch>
        </p:blipFill>
        <p:spPr bwMode="auto">
          <a:xfrm>
            <a:off x="4735785" y="2680717"/>
            <a:ext cx="3076575" cy="676275"/>
          </a:xfrm>
          <a:prstGeom prst="rect">
            <a:avLst/>
          </a:prstGeom>
          <a:noFill/>
        </p:spPr>
      </p:pic>
      <p:pic>
        <p:nvPicPr>
          <p:cNvPr id="1025" name="Picture 4" descr="http://www.health.nsw.gov.au/images/new/nswhealth_logo.png">
            <a:hlinkClick r:id="rId6" action="ppaction://hlinkfile" tooltip="&quot;[Go to homepage]&quot;"/>
          </p:cNvPr>
          <p:cNvPicPr>
            <a:picLocks noChangeAspect="1" noChangeArrowheads="1"/>
          </p:cNvPicPr>
          <p:nvPr/>
        </p:nvPicPr>
        <p:blipFill>
          <a:blip r:embed="rId7" cstate="print"/>
          <a:srcRect/>
          <a:stretch>
            <a:fillRect/>
          </a:stretch>
        </p:blipFill>
        <p:spPr bwMode="auto">
          <a:xfrm>
            <a:off x="3698354" y="5005164"/>
            <a:ext cx="1809750" cy="800100"/>
          </a:xfrm>
          <a:prstGeom prst="rect">
            <a:avLst/>
          </a:prstGeom>
          <a:noFill/>
        </p:spPr>
      </p:pic>
      <p:sp>
        <p:nvSpPr>
          <p:cNvPr id="1028" name="Rectangle 4"/>
          <p:cNvSpPr>
            <a:spLocks noChangeArrowheads="1"/>
          </p:cNvSpPr>
          <p:nvPr/>
        </p:nvSpPr>
        <p:spPr bwMode="auto">
          <a:xfrm>
            <a:off x="0" y="1671772"/>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This project was possible due to funding made available by</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dirty="0"/>
          </a:p>
        </p:txBody>
      </p:sp>
      <p:sp>
        <p:nvSpPr>
          <p:cNvPr id="1030" name="Rectangle 6"/>
          <p:cNvSpPr>
            <a:spLocks noChangeArrowheads="1"/>
          </p:cNvSpPr>
          <p:nvPr/>
        </p:nvSpPr>
        <p:spPr bwMode="auto">
          <a:xfrm>
            <a:off x="13829" y="3966155"/>
            <a:ext cx="911634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Projects within NSW are overseen by the NSW Ministry of Health on behalf of HWA </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4"/>
          <p:cNvSpPr>
            <a:spLocks noGrp="1"/>
          </p:cNvSpPr>
          <p:nvPr>
            <p:ph idx="1"/>
          </p:nvPr>
        </p:nvSpPr>
        <p:spPr/>
        <p:txBody>
          <a:bodyPr/>
          <a:lstStyle/>
          <a:p>
            <a:r>
              <a:rPr lang="en-GB" dirty="0" smtClean="0"/>
              <a:t>Know how  to access help</a:t>
            </a:r>
          </a:p>
          <a:p>
            <a:r>
              <a:rPr lang="en-GB" dirty="0" smtClean="0"/>
              <a:t>Be clear about why the patient is being transferred</a:t>
            </a:r>
          </a:p>
          <a:p>
            <a:r>
              <a:rPr lang="en-GB" dirty="0" smtClean="0"/>
              <a:t>Communicate well</a:t>
            </a:r>
          </a:p>
          <a:p>
            <a:r>
              <a:rPr lang="en-GB" dirty="0" smtClean="0"/>
              <a:t>Medical retrieval is there to help you</a:t>
            </a:r>
          </a:p>
          <a:p>
            <a:endParaRPr lang="en-GB" dirty="0" smtClean="0"/>
          </a:p>
          <a:p>
            <a:endParaRPr lang="en-GB" dirty="0" smtClean="0"/>
          </a:p>
        </p:txBody>
      </p:sp>
      <p:sp>
        <p:nvSpPr>
          <p:cNvPr id="46082" name="Title 3"/>
          <p:cNvSpPr>
            <a:spLocks noGrp="1"/>
          </p:cNvSpPr>
          <p:nvPr>
            <p:ph type="title"/>
          </p:nvPr>
        </p:nvSpPr>
        <p:spPr/>
        <p:txBody>
          <a:bodyPr/>
          <a:lstStyle/>
          <a:p>
            <a:r>
              <a:rPr lang="en-GB" dirty="0" smtClean="0"/>
              <a:t>In Summary…</a:t>
            </a:r>
          </a:p>
        </p:txBody>
      </p:sp>
      <p:sp>
        <p:nvSpPr>
          <p:cNvPr id="46083"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17048B47-3DEA-4309-9A65-0FB6277DEE52}" type="datetime6">
              <a:rPr lang="en-AU">
                <a:solidFill>
                  <a:schemeClr val="bg1"/>
                </a:solidFill>
              </a:rPr>
              <a:pPr/>
              <a:t>November 12</a:t>
            </a:fld>
            <a:endParaRPr lang="en-AU" dirty="0">
              <a:solidFill>
                <a:schemeClr val="bg1"/>
              </a:solidFill>
            </a:endParaRPr>
          </a:p>
        </p:txBody>
      </p:sp>
      <p:sp>
        <p:nvSpPr>
          <p:cNvPr id="4608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r>
              <a:rPr lang="en-AU" dirty="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AU" dirty="0" smtClean="0"/>
              <a:t>References</a:t>
            </a:r>
          </a:p>
        </p:txBody>
      </p:sp>
      <p:sp>
        <p:nvSpPr>
          <p:cNvPr id="47106" name="Content Placeholder 2"/>
          <p:cNvSpPr>
            <a:spLocks noGrp="1"/>
          </p:cNvSpPr>
          <p:nvPr>
            <p:ph idx="1"/>
          </p:nvPr>
        </p:nvSpPr>
        <p:spPr/>
        <p:txBody>
          <a:bodyPr/>
          <a:lstStyle/>
          <a:p>
            <a:r>
              <a:rPr lang="en-AU" sz="1800" dirty="0" smtClean="0"/>
              <a:t>Inter-facility Transfer Process for Adults Requiring Specialist Care – NSW Health Policy Directive – PD2011_031</a:t>
            </a:r>
          </a:p>
          <a:p>
            <a:r>
              <a:rPr lang="en-AU" sz="1800" dirty="0" smtClean="0"/>
              <a:t>Retrieval Handover (Adults) – NSW Health Policy Directive – PD2012_019</a:t>
            </a:r>
          </a:p>
          <a:p>
            <a:r>
              <a:rPr lang="en-AU" sz="1800" dirty="0" smtClean="0"/>
              <a:t>Clinical Handover – Standard Key Principles – NSW Health Policy Directive – PD2009_060</a:t>
            </a:r>
          </a:p>
          <a:p>
            <a:r>
              <a:rPr lang="en-AU" sz="1800" dirty="0" smtClean="0"/>
              <a:t>Joint policy statement CICM, ANZCA &amp; ACEM – Minimum Standards for Transport of Critically Ill Patients – PS52 (2010)</a:t>
            </a:r>
          </a:p>
          <a:p>
            <a:r>
              <a:rPr lang="en-AU" sz="1800" dirty="0" smtClean="0"/>
              <a:t>Retrieval Medicine: a review and guide for UK </a:t>
            </a:r>
            <a:r>
              <a:rPr lang="en-US" sz="1800" dirty="0" smtClean="0"/>
              <a:t>practitioners</a:t>
            </a:r>
            <a:r>
              <a:rPr lang="en-AU" sz="1800" dirty="0" smtClean="0"/>
              <a:t>. Part 1: Clinical guidelines and evidence base. Shirley, P and Hearns, S from Emerg Med J 2006;23:937-942</a:t>
            </a:r>
          </a:p>
          <a:p>
            <a:endParaRPr lang="en-AU" sz="1600" dirty="0" smtClean="0"/>
          </a:p>
          <a:p>
            <a:endParaRPr lang="en-AU" sz="1600" dirty="0" smtClean="0"/>
          </a:p>
        </p:txBody>
      </p:sp>
      <p:sp>
        <p:nvSpPr>
          <p:cNvPr id="4710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3B9105F2-B25E-4EBB-A8B1-79EBEBD3EB56}" type="datetime6">
              <a:rPr lang="en-AU">
                <a:solidFill>
                  <a:schemeClr val="bg1"/>
                </a:solidFill>
              </a:rPr>
              <a:pPr/>
              <a:t>November 12</a:t>
            </a:fld>
            <a:endParaRPr lang="en-AU" dirty="0">
              <a:solidFill>
                <a:schemeClr val="bg1"/>
              </a:solidFill>
            </a:endParaRPr>
          </a:p>
        </p:txBody>
      </p:sp>
      <p:sp>
        <p:nvSpPr>
          <p:cNvPr id="471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r>
              <a:rPr lang="en-AU" dirty="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pPr eaLnBrk="1" hangingPunct="1"/>
            <a:r>
              <a:rPr lang="en-AU" sz="2000" b="1" dirty="0"/>
              <a:t>Acknowledgments</a:t>
            </a:r>
          </a:p>
        </p:txBody>
      </p:sp>
      <p:sp>
        <p:nvSpPr>
          <p:cNvPr id="56324" name="Content Placeholder 6"/>
          <p:cNvSpPr>
            <a:spLocks noGrp="1"/>
          </p:cNvSpPr>
          <p:nvPr>
            <p:ph sz="half" idx="2"/>
          </p:nvPr>
        </p:nvSpPr>
        <p:spPr>
          <a:xfrm>
            <a:off x="971550" y="1125538"/>
            <a:ext cx="7345363" cy="4967287"/>
          </a:xfrm>
        </p:spPr>
        <p:txBody>
          <a:bodyPr/>
          <a:lstStyle/>
          <a:p>
            <a:pPr eaLnBrk="1" hangingPunct="1">
              <a:lnSpc>
                <a:spcPct val="80000"/>
              </a:lnSpc>
              <a:buFont typeface="Arial" pitchFamily="-84" charset="0"/>
              <a:buNone/>
            </a:pPr>
            <a:endParaRPr lang="en-AU" sz="1800" dirty="0" smtClean="0"/>
          </a:p>
          <a:p>
            <a:pPr eaLnBrk="1" hangingPunct="1">
              <a:lnSpc>
                <a:spcPct val="80000"/>
              </a:lnSpc>
              <a:buFont typeface="Arial" pitchFamily="-84" charset="0"/>
              <a:buNone/>
            </a:pPr>
            <a:r>
              <a:rPr lang="en-AU" sz="1800" b="1" dirty="0" smtClean="0"/>
              <a:t>T5 </a:t>
            </a:r>
            <a:r>
              <a:rPr lang="en-AU" sz="1800" b="1" dirty="0"/>
              <a:t>Topic expert author</a:t>
            </a:r>
            <a:r>
              <a:rPr lang="en-AU" sz="1800" dirty="0"/>
              <a:t>:</a:t>
            </a:r>
            <a:r>
              <a:rPr lang="en-AU" sz="1800" dirty="0" smtClean="0"/>
              <a:t> Noel Eatough</a:t>
            </a:r>
          </a:p>
          <a:p>
            <a:pPr eaLnBrk="1" hangingPunct="1">
              <a:lnSpc>
                <a:spcPct val="80000"/>
              </a:lnSpc>
              <a:buFont typeface="Arial" pitchFamily="-84" charset="0"/>
              <a:buNone/>
            </a:pPr>
            <a:r>
              <a:rPr lang="en-AU" sz="1800" b="1" dirty="0" smtClean="0"/>
              <a:t>T5 </a:t>
            </a:r>
            <a:r>
              <a:rPr lang="en-AU" sz="1800" b="1" dirty="0"/>
              <a:t>Simulation  session author:</a:t>
            </a:r>
            <a:r>
              <a:rPr lang="en-AU" sz="1800" b="1" dirty="0" smtClean="0"/>
              <a:t> </a:t>
            </a:r>
            <a:r>
              <a:rPr lang="en-AU" sz="1800" dirty="0" smtClean="0"/>
              <a:t>Clare Richmond</a:t>
            </a:r>
          </a:p>
          <a:p>
            <a:pPr eaLnBrk="1" hangingPunct="1">
              <a:lnSpc>
                <a:spcPct val="80000"/>
              </a:lnSpc>
              <a:buFont typeface="Arial" pitchFamily="-84" charset="0"/>
              <a:buNone/>
            </a:pPr>
            <a:r>
              <a:rPr lang="en-AU" sz="1800" b="1" dirty="0" smtClean="0"/>
              <a:t>Trauma Module </a:t>
            </a:r>
            <a:r>
              <a:rPr lang="en-AU" sz="1800" b="1" dirty="0"/>
              <a:t>Expert Working Party and Peer Review Team</a:t>
            </a:r>
            <a:r>
              <a:rPr lang="en-AU" sz="1800" dirty="0" smtClean="0"/>
              <a:t/>
            </a:r>
            <a:br>
              <a:rPr lang="en-AU" sz="1800" dirty="0" smtClean="0"/>
            </a:br>
            <a:r>
              <a:rPr lang="en-AU" sz="1800" dirty="0" smtClean="0"/>
              <a:t>Noel Eatough FACEM Royal North Shore Hospital</a:t>
            </a:r>
            <a:br>
              <a:rPr lang="en-AU" sz="1800" dirty="0" smtClean="0"/>
            </a:br>
            <a:r>
              <a:rPr lang="en-AU" sz="1800" dirty="0"/>
              <a:t>John Kennedy FACEM Royal North Shore </a:t>
            </a:r>
            <a:r>
              <a:rPr lang="en-AU" sz="1800" dirty="0" smtClean="0"/>
              <a:t>Hospital</a:t>
            </a:r>
          </a:p>
          <a:p>
            <a:pPr eaLnBrk="1" hangingPunct="1">
              <a:lnSpc>
                <a:spcPct val="80000"/>
              </a:lnSpc>
              <a:buFont typeface="Arial" pitchFamily="-84" charset="0"/>
              <a:buNone/>
            </a:pPr>
            <a:r>
              <a:rPr lang="en-AU" sz="1800" dirty="0" smtClean="0"/>
              <a:t>	Paul Middleton FACEM</a:t>
            </a:r>
            <a:br>
              <a:rPr lang="en-AU" sz="1800" dirty="0" smtClean="0"/>
            </a:br>
            <a:r>
              <a:rPr lang="en-AU" sz="1800" dirty="0"/>
              <a:t>Clare Richmond </a:t>
            </a:r>
            <a:r>
              <a:rPr lang="en-AU" sz="1800" dirty="0" smtClean="0"/>
              <a:t>FACEM</a:t>
            </a:r>
            <a:br>
              <a:rPr lang="en-AU" sz="1800" dirty="0" smtClean="0"/>
            </a:br>
            <a:r>
              <a:rPr lang="en-AU" sz="1800" dirty="0"/>
              <a:t>Morgan Sherwood</a:t>
            </a:r>
            <a:r>
              <a:rPr lang="en-AU" sz="1800" dirty="0" smtClean="0"/>
              <a:t> FRCA Simulation </a:t>
            </a:r>
            <a:r>
              <a:rPr lang="en-AU" sz="1800" dirty="0"/>
              <a:t>Fellow SCSSC</a:t>
            </a:r>
            <a:r>
              <a:rPr lang="en-AU" sz="1800" dirty="0" smtClean="0"/>
              <a:t/>
            </a:r>
            <a:br>
              <a:rPr lang="en-AU" sz="1800" dirty="0" smtClean="0"/>
            </a:br>
            <a:r>
              <a:rPr lang="en-AU" sz="1800" dirty="0" smtClean="0"/>
              <a:t>Nadia Sawkins </a:t>
            </a:r>
            <a:r>
              <a:rPr lang="en-AU" sz="1800" dirty="0"/>
              <a:t>Simulation Fellow SCSSC</a:t>
            </a:r>
            <a:br>
              <a:rPr lang="en-AU" sz="1800" dirty="0"/>
            </a:br>
            <a:r>
              <a:rPr lang="en-AU" sz="1800" dirty="0"/>
              <a:t>John Vassiliadis FACEM Royal North Shore </a:t>
            </a:r>
            <a:r>
              <a:rPr lang="en-AU" sz="1800" dirty="0" smtClean="0"/>
              <a:t>Hospital</a:t>
            </a:r>
          </a:p>
          <a:p>
            <a:pPr eaLnBrk="1" hangingPunct="1">
              <a:lnSpc>
                <a:spcPct val="80000"/>
              </a:lnSpc>
              <a:buFont typeface="Arial" pitchFamily="-84" charset="0"/>
              <a:buNone/>
            </a:pPr>
            <a:endParaRPr lang="en-AU" sz="1800" b="1" dirty="0"/>
          </a:p>
          <a:p>
            <a:pPr eaLnBrk="1" hangingPunct="1">
              <a:lnSpc>
                <a:spcPct val="80000"/>
              </a:lnSpc>
              <a:buFont typeface="Arial" pitchFamily="-84" charset="0"/>
              <a:buNone/>
            </a:pPr>
            <a:r>
              <a:rPr lang="en-AU" sz="1800" b="1" dirty="0"/>
              <a:t>Educational consultants:</a:t>
            </a:r>
          </a:p>
          <a:p>
            <a:pPr eaLnBrk="1" hangingPunct="1">
              <a:lnSpc>
                <a:spcPct val="80000"/>
              </a:lnSpc>
              <a:buFont typeface="Arial" pitchFamily="-84" charset="0"/>
              <a:buNone/>
            </a:pPr>
            <a:r>
              <a:rPr lang="en-AU" sz="1800" dirty="0"/>
              <a:t>	Stephanie O’Regan Nurse Educator SCSSC</a:t>
            </a:r>
            <a:br>
              <a:rPr lang="en-AU" sz="1800" dirty="0"/>
            </a:br>
            <a:r>
              <a:rPr lang="en-AU" sz="1800" dirty="0"/>
              <a:t>Leonie Watterson Director Simulation Division SCSSC</a:t>
            </a:r>
            <a:br>
              <a:rPr lang="en-AU" sz="1800" dirty="0"/>
            </a:br>
            <a:r>
              <a:rPr lang="en-AU" sz="1800" dirty="0"/>
              <a:t>John Vassiliadis Deputy Director SCSSC</a:t>
            </a:r>
          </a:p>
          <a:p>
            <a:pPr eaLnBrk="1" hangingPunct="1">
              <a:lnSpc>
                <a:spcPct val="80000"/>
              </a:lnSpc>
              <a:buFont typeface="Arial" pitchFamily="-84" charset="0"/>
              <a:buNone/>
            </a:pPr>
            <a:r>
              <a:rPr lang="en-AU" sz="1800" dirty="0"/>
              <a:t>	Clare Richmond </a:t>
            </a:r>
            <a:r>
              <a:rPr lang="en-AU" sz="1800" dirty="0" smtClean="0"/>
              <a:t>FACEM</a:t>
            </a:r>
            <a:br>
              <a:rPr lang="en-AU" sz="1800" dirty="0" smtClean="0"/>
            </a:br>
            <a:r>
              <a:rPr lang="en-AU" sz="1800" dirty="0"/>
              <a:t>Morgan Sherwood</a:t>
            </a:r>
            <a:r>
              <a:rPr lang="en-AU" sz="1800" dirty="0" smtClean="0"/>
              <a:t> FRCA Simulation </a:t>
            </a:r>
            <a:r>
              <a:rPr lang="en-AU" sz="1800" dirty="0"/>
              <a:t>Fellow SCSSC</a:t>
            </a:r>
          </a:p>
          <a:p>
            <a:pPr eaLnBrk="1" hangingPunct="1">
              <a:lnSpc>
                <a:spcPct val="80000"/>
              </a:lnSpc>
            </a:pPr>
            <a:endParaRPr lang="en-AU" sz="1800" dirty="0"/>
          </a:p>
        </p:txBody>
      </p:sp>
      <p:sp>
        <p:nvSpPr>
          <p:cNvPr id="56325" name="Date Placeholder 1"/>
          <p:cNvSpPr>
            <a:spLocks noGrp="1"/>
          </p:cNvSpPr>
          <p:nvPr>
            <p:ph type="dt" sz="quarter" idx="10"/>
          </p:nvPr>
        </p:nvSpPr>
        <p:spPr bwMode="auto">
          <a:noFill/>
          <a:ln>
            <a:miter lim="800000"/>
            <a:headEnd/>
            <a:tailEnd/>
          </a:ln>
        </p:spPr>
        <p:txBody>
          <a:bodyPr/>
          <a:lstStyle/>
          <a:p>
            <a:fld id="{973C626D-C661-9945-B7AF-7D9C19DD1DA4}" type="datetime6">
              <a:rPr lang="en-AU"/>
              <a:pPr/>
              <a:t>November 12</a:t>
            </a:fld>
            <a:endParaRPr lang="en-AU" dirty="0"/>
          </a:p>
        </p:txBody>
      </p:sp>
      <p:sp>
        <p:nvSpPr>
          <p:cNvPr id="56326" name="Footer Placeholder 3"/>
          <p:cNvSpPr>
            <a:spLocks noGrp="1"/>
          </p:cNvSpPr>
          <p:nvPr>
            <p:ph type="ftr" sz="quarter" idx="11"/>
          </p:nvPr>
        </p:nvSpPr>
        <p:spPr bwMode="auto">
          <a:noFill/>
          <a:ln>
            <a:miter lim="800000"/>
            <a:headEnd/>
            <a:tailEnd/>
          </a:ln>
        </p:spPr>
        <p:txBody>
          <a:bodyPr/>
          <a:lstStyle/>
          <a:p>
            <a:r>
              <a:rPr lang="en-AU" dirty="0"/>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19200"/>
            <a:ext cx="7772400" cy="2209800"/>
          </a:xfrm>
        </p:spPr>
        <p:txBody>
          <a:bodyPr>
            <a:normAutofit/>
          </a:bodyPr>
          <a:lstStyle/>
          <a:p>
            <a:r>
              <a:rPr lang="en-AU" sz="3200" dirty="0" smtClean="0">
                <a:latin typeface="+mn-lt"/>
              </a:rPr>
              <a:t>Disclaimer</a:t>
            </a:r>
            <a:r>
              <a:rPr lang="en-AU" sz="3200" dirty="0" smtClean="0"/>
              <a:t/>
            </a:r>
            <a:br>
              <a:rPr lang="en-AU" sz="3200" dirty="0" smtClean="0"/>
            </a:br>
            <a:r>
              <a:rPr lang="en-AU" sz="1600" dirty="0" smtClean="0"/>
              <a:t/>
            </a:r>
            <a:br>
              <a:rPr lang="en-AU" sz="1600" dirty="0" smtClean="0"/>
            </a:br>
            <a:r>
              <a:rPr lang="en-US" sz="1600" dirty="0" smtClean="0">
                <a:latin typeface="+mn-lt"/>
              </a:rPr>
              <a:t>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a:t>
            </a:r>
            <a:endParaRPr lang="en-GB" sz="1600" dirty="0">
              <a:latin typeface="+mn-lt"/>
            </a:endParaRPr>
          </a:p>
        </p:txBody>
      </p:sp>
      <p:sp>
        <p:nvSpPr>
          <p:cNvPr id="9" name="Subtitle 8"/>
          <p:cNvSpPr>
            <a:spLocks noGrp="1"/>
          </p:cNvSpPr>
          <p:nvPr>
            <p:ph type="subTitle" idx="1"/>
          </p:nvPr>
        </p:nvSpPr>
        <p:spPr>
          <a:xfrm>
            <a:off x="685800" y="3886200"/>
            <a:ext cx="7772400" cy="1752600"/>
          </a:xfrm>
        </p:spPr>
        <p:txBody>
          <a:bodyPr>
            <a:normAutofit fontScale="92500" lnSpcReduction="10000"/>
          </a:bodyPr>
          <a:lstStyle/>
          <a:p>
            <a:r>
              <a:rPr lang="en-US" dirty="0" smtClean="0">
                <a:solidFill>
                  <a:srgbClr val="000000"/>
                </a:solidFill>
              </a:rPr>
              <a:t>Copyright and Permission to </a:t>
            </a:r>
            <a:r>
              <a:rPr lang="en-US" dirty="0" smtClean="0">
                <a:solidFill>
                  <a:srgbClr val="000000"/>
                </a:solidFill>
                <a:latin typeface="+mj-lt"/>
              </a:rPr>
              <a:t>Reproduce</a:t>
            </a:r>
          </a:p>
          <a:p>
            <a:endParaRPr lang="en-US" sz="1600" dirty="0" smtClean="0">
              <a:solidFill>
                <a:srgbClr val="000000"/>
              </a:solidFill>
              <a:latin typeface="+mj-lt"/>
            </a:endParaRPr>
          </a:p>
          <a:p>
            <a:pPr>
              <a:lnSpc>
                <a:spcPct val="110000"/>
              </a:lnSpc>
            </a:pPr>
            <a:r>
              <a:rPr lang="en-US" sz="1600" dirty="0" smtClean="0">
                <a:solidFill>
                  <a:srgbClr val="000000"/>
                </a:solidFill>
              </a:rPr>
              <a:t>This work is copyright. It may be reproduced in whole or in part for study or training purposes subject to the inclusion of an acknowledgement of the source. It may not be reproduced for commercial usage or sale. Reproduction for purposes other than those indicated requires written permission from Health Workforce Australia</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Introductions</a:t>
            </a:r>
            <a:endParaRPr lang="en-AU" dirty="0"/>
          </a:p>
        </p:txBody>
      </p:sp>
      <p:sp>
        <p:nvSpPr>
          <p:cNvPr id="4" name="Date Placeholder 3"/>
          <p:cNvSpPr>
            <a:spLocks noGrp="1"/>
          </p:cNvSpPr>
          <p:nvPr>
            <p:ph type="dt" sz="half" idx="10"/>
          </p:nvPr>
        </p:nvSpPr>
        <p:spPr/>
        <p:txBody>
          <a:bodyPr/>
          <a:lstStyle/>
          <a:p>
            <a:fld id="{33CFAD90-15B5-4C22-A155-7A69B4B67517}"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628800"/>
            <a:ext cx="4464496" cy="3344062"/>
          </a:xfrm>
          <a:prstGeom prst="rect">
            <a:avLst/>
          </a:prstGeom>
        </p:spPr>
      </p:pic>
    </p:spTree>
    <p:extLst>
      <p:ext uri="{BB962C8B-B14F-4D97-AF65-F5344CB8AC3E}">
        <p14:creationId xmlns:p14="http://schemas.microsoft.com/office/powerpoint/2010/main" val="17396452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p:txBody>
          <a:bodyPr/>
          <a:lstStyle/>
          <a:p>
            <a:pPr eaLnBrk="1" hangingPunct="1"/>
            <a:r>
              <a:rPr lang="en-AU" dirty="0" smtClean="0">
                <a:ea typeface="ＭＳ Ｐゴシック" charset="-128"/>
              </a:rPr>
              <a:t>General Aims</a:t>
            </a:r>
          </a:p>
        </p:txBody>
      </p:sp>
      <p:sp>
        <p:nvSpPr>
          <p:cNvPr id="15362" name="Content Placeholder 8"/>
          <p:cNvSpPr>
            <a:spLocks noGrp="1"/>
          </p:cNvSpPr>
          <p:nvPr>
            <p:ph idx="1"/>
          </p:nvPr>
        </p:nvSpPr>
        <p:spPr>
          <a:xfrm>
            <a:off x="457200" y="2060848"/>
            <a:ext cx="8229600" cy="3636690"/>
          </a:xfrm>
        </p:spPr>
        <p:txBody>
          <a:bodyPr/>
          <a:lstStyle/>
          <a:p>
            <a:pPr eaLnBrk="1" hangingPunct="1"/>
            <a:r>
              <a:rPr lang="en-AU" dirty="0" smtClean="0">
                <a:ea typeface="ＭＳ Ｐゴシック" charset="-128"/>
              </a:rPr>
              <a:t>Learn in a team setting</a:t>
            </a:r>
          </a:p>
          <a:p>
            <a:pPr eaLnBrk="1" hangingPunct="1"/>
            <a:r>
              <a:rPr lang="en-AU" dirty="0" smtClean="0">
                <a:ea typeface="ＭＳ Ｐゴシック" charset="-128"/>
              </a:rPr>
              <a:t>Blend clinical skills with team skills</a:t>
            </a:r>
          </a:p>
          <a:p>
            <a:pPr eaLnBrk="1" hangingPunct="1"/>
            <a:r>
              <a:rPr lang="en-AU" dirty="0" smtClean="0">
                <a:ea typeface="ＭＳ Ｐゴシック" charset="-128"/>
              </a:rPr>
              <a:t>Reflect critically on practice</a:t>
            </a:r>
          </a:p>
        </p:txBody>
      </p:sp>
      <p:sp>
        <p:nvSpPr>
          <p:cNvPr id="2" name="Date Placeholder 1"/>
          <p:cNvSpPr>
            <a:spLocks noGrp="1"/>
          </p:cNvSpPr>
          <p:nvPr>
            <p:ph type="dt" sz="half" idx="10"/>
          </p:nvPr>
        </p:nvSpPr>
        <p:spPr>
          <a:xfrm>
            <a:off x="251520" y="6525344"/>
            <a:ext cx="730424" cy="268139"/>
          </a:xfrm>
        </p:spPr>
        <p:txBody>
          <a:bodyPr/>
          <a:lstStyle/>
          <a:p>
            <a:fld id="{F3E7605F-D6CE-4564-9BD1-EE1D8D0A167E}" type="datetime6">
              <a:rPr lang="en-AU" smtClean="0"/>
              <a:pPr/>
              <a:t>November 12</a:t>
            </a:fld>
            <a:endParaRPr lang="en-AU" dirty="0"/>
          </a:p>
        </p:txBody>
      </p:sp>
      <p:sp>
        <p:nvSpPr>
          <p:cNvPr id="3" name="Footer Placeholder 2"/>
          <p:cNvSpPr>
            <a:spLocks noGrp="1"/>
          </p:cNvSpPr>
          <p:nvPr>
            <p:ph type="ftr" sz="quarter" idx="11"/>
          </p:nvPr>
        </p:nvSpPr>
        <p:spPr>
          <a:xfrm>
            <a:off x="6732240" y="6453336"/>
            <a:ext cx="2160240" cy="365125"/>
          </a:xfrm>
        </p:spPr>
        <p:txBody>
          <a:bodyPr/>
          <a:lstStyle/>
          <a:p>
            <a:r>
              <a:rPr lang="en-AU" dirty="0" smtClean="0"/>
              <a:t>© Health Workforce Australia</a:t>
            </a:r>
            <a:endParaRPr lang="en-AU" dirty="0"/>
          </a:p>
        </p:txBody>
      </p:sp>
    </p:spTree>
    <p:extLst>
      <p:ext uri="{BB962C8B-B14F-4D97-AF65-F5344CB8AC3E}">
        <p14:creationId xmlns:p14="http://schemas.microsoft.com/office/powerpoint/2010/main" val="2814710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n-AU" dirty="0" smtClean="0">
                <a:ea typeface="ＭＳ Ｐゴシック" charset="-128"/>
              </a:rPr>
              <a:t>Ground Rules</a:t>
            </a:r>
          </a:p>
        </p:txBody>
      </p:sp>
      <p:sp>
        <p:nvSpPr>
          <p:cNvPr id="16386" name="Content Placeholder 8"/>
          <p:cNvSpPr>
            <a:spLocks noGrp="1"/>
          </p:cNvSpPr>
          <p:nvPr>
            <p:ph idx="1"/>
          </p:nvPr>
        </p:nvSpPr>
        <p:spPr>
          <a:xfrm>
            <a:off x="457200" y="1295400"/>
            <a:ext cx="8229600" cy="4572000"/>
          </a:xfrm>
        </p:spPr>
        <p:txBody>
          <a:bodyPr>
            <a:normAutofit/>
          </a:bodyPr>
          <a:lstStyle/>
          <a:p>
            <a:pPr eaLnBrk="1" hangingPunct="1"/>
            <a:r>
              <a:rPr lang="en-AU" sz="3600" dirty="0" smtClean="0">
                <a:ea typeface="ＭＳ Ｐゴシック" charset="-128"/>
              </a:rPr>
              <a:t>Participation</a:t>
            </a:r>
          </a:p>
          <a:p>
            <a:pPr eaLnBrk="1" hangingPunct="1"/>
            <a:r>
              <a:rPr lang="en-AU" sz="3600" dirty="0" smtClean="0">
                <a:ea typeface="ＭＳ Ｐゴシック" charset="-128"/>
              </a:rPr>
              <a:t>Privacy</a:t>
            </a:r>
          </a:p>
          <a:p>
            <a:pPr eaLnBrk="1" hangingPunct="1"/>
            <a:r>
              <a:rPr lang="en-AU" sz="3600" dirty="0" smtClean="0">
                <a:ea typeface="ＭＳ Ｐゴシック" charset="-128"/>
              </a:rPr>
              <a:t>Confidentiality</a:t>
            </a:r>
          </a:p>
          <a:p>
            <a:pPr eaLnBrk="1" hangingPunct="1"/>
            <a:r>
              <a:rPr lang="en-AU" sz="3600" dirty="0" smtClean="0">
                <a:ea typeface="ＭＳ Ｐゴシック" charset="-128"/>
              </a:rPr>
              <a:t>Disclaimer</a:t>
            </a:r>
          </a:p>
          <a:p>
            <a:pPr eaLnBrk="1" hangingPunct="1"/>
            <a:r>
              <a:rPr lang="en-AU" sz="3600" dirty="0" smtClean="0">
                <a:ea typeface="ＭＳ Ｐゴシック" charset="-128"/>
              </a:rPr>
              <a:t>Debriefing</a:t>
            </a:r>
          </a:p>
          <a:p>
            <a:pPr eaLnBrk="1" hangingPunct="1"/>
            <a:r>
              <a:rPr lang="en-AU" sz="3600" dirty="0" smtClean="0">
                <a:ea typeface="ＭＳ Ｐゴシック" charset="-128"/>
              </a:rPr>
              <a:t>Mobile phones</a:t>
            </a:r>
          </a:p>
        </p:txBody>
      </p:sp>
      <p:sp>
        <p:nvSpPr>
          <p:cNvPr id="16387" name="Footer Placeholder 6"/>
          <p:cNvSpPr>
            <a:spLocks noGrp="1"/>
          </p:cNvSpPr>
          <p:nvPr>
            <p:ph type="ftr" sz="quarter" idx="10"/>
          </p:nvPr>
        </p:nvSpPr>
        <p:spPr bwMode="auto">
          <a:xfrm>
            <a:off x="6804248" y="6453336"/>
            <a:ext cx="2088232" cy="404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AU" sz="900" dirty="0" smtClean="0">
                <a:solidFill>
                  <a:schemeClr val="bg1"/>
                </a:solidFill>
              </a:rPr>
              <a:t>© Health Workforce Australia</a:t>
            </a:r>
          </a:p>
        </p:txBody>
      </p:sp>
      <p:sp>
        <p:nvSpPr>
          <p:cNvPr id="2" name="Date Placeholder 1"/>
          <p:cNvSpPr>
            <a:spLocks noGrp="1"/>
          </p:cNvSpPr>
          <p:nvPr>
            <p:ph type="dt" sz="half" idx="10"/>
          </p:nvPr>
        </p:nvSpPr>
        <p:spPr>
          <a:xfrm>
            <a:off x="251520" y="6525344"/>
            <a:ext cx="730424" cy="268139"/>
          </a:xfrm>
        </p:spPr>
        <p:txBody>
          <a:bodyPr/>
          <a:lstStyle/>
          <a:p>
            <a:fld id="{BEA06C64-5BEE-413B-BDC5-B3CAD7FD8521}" type="datetime6">
              <a:rPr lang="en-AU" smtClean="0"/>
              <a:pPr/>
              <a:t>November 12</a:t>
            </a:fld>
            <a:endParaRPr lang="en-AU" dirty="0"/>
          </a:p>
        </p:txBody>
      </p:sp>
    </p:spTree>
    <p:extLst>
      <p:ext uri="{BB962C8B-B14F-4D97-AF65-F5344CB8AC3E}">
        <p14:creationId xmlns:p14="http://schemas.microsoft.com/office/powerpoint/2010/main" val="38940699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p:txBody>
          <a:bodyPr/>
          <a:lstStyle/>
          <a:p>
            <a:pPr eaLnBrk="1" hangingPunct="1"/>
            <a:r>
              <a:rPr lang="en-AU" dirty="0" smtClean="0">
                <a:ea typeface="ＭＳ Ｐゴシック" charset="-128"/>
              </a:rPr>
              <a:t>Session Objectives</a:t>
            </a:r>
          </a:p>
        </p:txBody>
      </p:sp>
      <p:sp>
        <p:nvSpPr>
          <p:cNvPr id="9" name="Content Placeholder 8"/>
          <p:cNvSpPr>
            <a:spLocks noGrp="1"/>
          </p:cNvSpPr>
          <p:nvPr>
            <p:ph idx="1"/>
          </p:nvPr>
        </p:nvSpPr>
        <p:spPr>
          <a:xfrm>
            <a:off x="457200" y="1600200"/>
            <a:ext cx="8229600" cy="4097338"/>
          </a:xfrm>
        </p:spPr>
        <p:txBody>
          <a:bodyPr rtlCol="0">
            <a:normAutofit lnSpcReduction="10000"/>
          </a:bodyPr>
          <a:lstStyle/>
          <a:p>
            <a:r>
              <a:rPr lang="en-US" dirty="0" smtClean="0"/>
              <a:t>Identify the patient requiring retrieval consultation</a:t>
            </a:r>
          </a:p>
          <a:p>
            <a:r>
              <a:rPr lang="en-US" dirty="0" smtClean="0"/>
              <a:t>Consider the factors affecting medical retrieval</a:t>
            </a:r>
          </a:p>
          <a:p>
            <a:r>
              <a:rPr lang="en-US" dirty="0" smtClean="0"/>
              <a:t>Communicate with the medical retrieval unit</a:t>
            </a:r>
          </a:p>
          <a:p>
            <a:r>
              <a:rPr lang="en-US" dirty="0" smtClean="0"/>
              <a:t>Prepare a patient for the retrieval team</a:t>
            </a:r>
          </a:p>
          <a:p>
            <a:r>
              <a:rPr lang="en-US" dirty="0" smtClean="0"/>
              <a:t>Perform a team approach management of the trauma patient</a:t>
            </a:r>
          </a:p>
          <a:p>
            <a:pPr eaLnBrk="1" fontAlgn="auto" hangingPunct="1">
              <a:spcAft>
                <a:spcPts val="0"/>
              </a:spcAft>
              <a:defRPr/>
            </a:pPr>
            <a:endParaRPr lang="en-AU" dirty="0">
              <a:ea typeface="+mn-ea"/>
              <a:cs typeface="+mn-cs"/>
            </a:endParaRPr>
          </a:p>
        </p:txBody>
      </p:sp>
      <p:sp>
        <p:nvSpPr>
          <p:cNvPr id="17411" name="Footer Placeholder 6"/>
          <p:cNvSpPr>
            <a:spLocks noGrp="1"/>
          </p:cNvSpPr>
          <p:nvPr>
            <p:ph type="ftr" sz="quarter" idx="10"/>
          </p:nvPr>
        </p:nvSpPr>
        <p:spPr bwMode="auto">
          <a:xfrm>
            <a:off x="6732240" y="6525345"/>
            <a:ext cx="2160240" cy="216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AU" sz="900" dirty="0" smtClean="0">
                <a:solidFill>
                  <a:schemeClr val="bg1"/>
                </a:solidFill>
              </a:rPr>
              <a:t>© Health Workforce Australia</a:t>
            </a:r>
          </a:p>
        </p:txBody>
      </p:sp>
      <p:sp>
        <p:nvSpPr>
          <p:cNvPr id="2" name="Date Placeholder 1"/>
          <p:cNvSpPr>
            <a:spLocks noGrp="1"/>
          </p:cNvSpPr>
          <p:nvPr>
            <p:ph type="dt" sz="half" idx="10"/>
          </p:nvPr>
        </p:nvSpPr>
        <p:spPr>
          <a:xfrm>
            <a:off x="241176" y="6473229"/>
            <a:ext cx="946448" cy="340147"/>
          </a:xfrm>
        </p:spPr>
        <p:txBody>
          <a:bodyPr/>
          <a:lstStyle/>
          <a:p>
            <a:fld id="{888C2434-E7FB-45D8-A578-C2703DC8DD35}" type="datetime6">
              <a:rPr lang="en-AU" smtClean="0"/>
              <a:pPr/>
              <a:t>November 12</a:t>
            </a:fld>
            <a:endParaRPr lang="en-AU" dirty="0"/>
          </a:p>
        </p:txBody>
      </p:sp>
    </p:spTree>
    <p:extLst>
      <p:ext uri="{BB962C8B-B14F-4D97-AF65-F5344CB8AC3E}">
        <p14:creationId xmlns:p14="http://schemas.microsoft.com/office/powerpoint/2010/main" val="1568635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buNone/>
            </a:pPr>
            <a:r>
              <a:rPr lang="en-AU" sz="3200" dirty="0" smtClean="0"/>
              <a:t>63 year old </a:t>
            </a:r>
            <a:r>
              <a:rPr lang="en-AU" sz="3200" dirty="0" smtClean="0"/>
              <a:t>female</a:t>
            </a:r>
            <a:endParaRPr lang="en-AU" sz="3200" dirty="0" smtClean="0"/>
          </a:p>
          <a:p>
            <a:pPr lvl="1">
              <a:buNone/>
            </a:pPr>
            <a:r>
              <a:rPr lang="en-AU" sz="3200" dirty="0" smtClean="0"/>
              <a:t>	Fall with head injury</a:t>
            </a:r>
          </a:p>
          <a:p>
            <a:pPr lvl="1">
              <a:buNone/>
            </a:pPr>
            <a:r>
              <a:rPr lang="en-AU" sz="3200" dirty="0" smtClean="0"/>
              <a:t>	GCS 12 (E2, V4, M4)</a:t>
            </a:r>
          </a:p>
          <a:p>
            <a:pPr lvl="1">
              <a:buNone/>
            </a:pPr>
            <a:r>
              <a:rPr lang="en-AU" sz="3200" dirty="0" smtClean="0"/>
              <a:t>	No other injuries evident</a:t>
            </a:r>
          </a:p>
          <a:p>
            <a:pPr lvl="1">
              <a:buNone/>
            </a:pPr>
            <a:r>
              <a:rPr lang="en-AU" sz="3200" dirty="0" smtClean="0"/>
              <a:t>	Currently located in Lonely Creek Hospital</a:t>
            </a:r>
            <a:endParaRPr lang="en-AU" sz="3200" dirty="0"/>
          </a:p>
        </p:txBody>
      </p:sp>
      <p:sp>
        <p:nvSpPr>
          <p:cNvPr id="4" name="Title 3"/>
          <p:cNvSpPr>
            <a:spLocks noGrp="1"/>
          </p:cNvSpPr>
          <p:nvPr>
            <p:ph type="title"/>
          </p:nvPr>
        </p:nvSpPr>
        <p:spPr/>
        <p:txBody>
          <a:bodyPr/>
          <a:lstStyle/>
          <a:p>
            <a:r>
              <a:rPr lang="en-AU" dirty="0" smtClean="0"/>
              <a:t>Clinical Case</a:t>
            </a:r>
            <a:endParaRPr lang="en-AU" dirty="0"/>
          </a:p>
        </p:txBody>
      </p:sp>
      <p:sp>
        <p:nvSpPr>
          <p:cNvPr id="15362" name="Date Placeholder 3"/>
          <p:cNvSpPr>
            <a:spLocks noGrp="1"/>
          </p:cNvSpPr>
          <p:nvPr>
            <p:ph type="dt" sz="half" idx="10"/>
          </p:nvPr>
        </p:nvSpPr>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fld id="{C670E73C-654A-4A1C-A68A-DDFB77182012}" type="datetime6">
              <a:rPr lang="en-AU" smtClean="0"/>
              <a:pPr/>
              <a:t>November 12</a:t>
            </a:fld>
            <a:endParaRPr lang="en-AU" dirty="0"/>
          </a:p>
        </p:txBody>
      </p:sp>
      <p:sp>
        <p:nvSpPr>
          <p:cNvPr id="15363" name="Footer Placeholder 4"/>
          <p:cNvSpPr>
            <a:spLocks noGrp="1"/>
          </p:cNvSpPr>
          <p:nvPr>
            <p:ph type="ftr" sz="quarter" idx="11"/>
          </p:nvPr>
        </p:nvSpPr>
        <p:spPr/>
        <p:txBody>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fontAlgn="base">
              <a:spcBef>
                <a:spcPct val="0"/>
              </a:spcBef>
              <a:spcAft>
                <a:spcPct val="0"/>
              </a:spcAft>
              <a:defRPr>
                <a:solidFill>
                  <a:schemeClr val="tx1"/>
                </a:solidFill>
                <a:latin typeface="Calibri" pitchFamily="34" charset="0"/>
                <a:ea typeface="ＭＳ Ｐゴシック" charset="-128"/>
              </a:defRPr>
            </a:lvl6pPr>
            <a:lvl7pPr marL="2971800" indent="-228600" fontAlgn="base">
              <a:spcBef>
                <a:spcPct val="0"/>
              </a:spcBef>
              <a:spcAft>
                <a:spcPct val="0"/>
              </a:spcAft>
              <a:defRPr>
                <a:solidFill>
                  <a:schemeClr val="tx1"/>
                </a:solidFill>
                <a:latin typeface="Calibri" pitchFamily="34" charset="0"/>
                <a:ea typeface="ＭＳ Ｐゴシック" charset="-128"/>
              </a:defRPr>
            </a:lvl7pPr>
            <a:lvl8pPr marL="3429000" indent="-228600" fontAlgn="base">
              <a:spcBef>
                <a:spcPct val="0"/>
              </a:spcBef>
              <a:spcAft>
                <a:spcPct val="0"/>
              </a:spcAft>
              <a:defRPr>
                <a:solidFill>
                  <a:schemeClr val="tx1"/>
                </a:solidFill>
                <a:latin typeface="Calibri" pitchFamily="34" charset="0"/>
                <a:ea typeface="ＭＳ Ｐゴシック" charset="-128"/>
              </a:defRPr>
            </a:lvl8pPr>
            <a:lvl9pPr marL="3886200" indent="-228600" fontAlgn="base">
              <a:spcBef>
                <a:spcPct val="0"/>
              </a:spcBef>
              <a:spcAft>
                <a:spcPct val="0"/>
              </a:spcAft>
              <a:defRPr>
                <a:solidFill>
                  <a:schemeClr val="tx1"/>
                </a:solidFill>
                <a:latin typeface="Calibri" pitchFamily="34" charset="0"/>
                <a:ea typeface="ＭＳ Ｐゴシック" charset="-128"/>
              </a:defRPr>
            </a:lvl9pPr>
          </a:lstStyle>
          <a:p>
            <a:r>
              <a:rPr lang="en-AU" smtClean="0"/>
              <a:t>© Health Workforce Australia</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p of New South Wales"/>
          <p:cNvPicPr>
            <a:picLocks noChangeAspect="1" noChangeArrowheads="1"/>
          </p:cNvPicPr>
          <p:nvPr/>
        </p:nvPicPr>
        <p:blipFill>
          <a:blip r:embed="rId3"/>
          <a:srcRect/>
          <a:stretch>
            <a:fillRect/>
          </a:stretch>
        </p:blipFill>
        <p:spPr bwMode="auto">
          <a:xfrm>
            <a:off x="539750" y="0"/>
            <a:ext cx="8064500" cy="6791325"/>
          </a:xfrm>
          <a:prstGeom prst="rect">
            <a:avLst/>
          </a:prstGeom>
          <a:noFill/>
        </p:spPr>
      </p:pic>
      <p:pic>
        <p:nvPicPr>
          <p:cNvPr id="8195" name="Picture 3" descr="MMj02365240000[1]"/>
          <p:cNvPicPr>
            <a:picLocks noChangeAspect="1" noChangeArrowheads="1" noCrop="1"/>
          </p:cNvPicPr>
          <p:nvPr/>
        </p:nvPicPr>
        <p:blipFill>
          <a:blip r:embed="rId4"/>
          <a:srcRect/>
          <a:stretch>
            <a:fillRect/>
          </a:stretch>
        </p:blipFill>
        <p:spPr bwMode="auto">
          <a:xfrm>
            <a:off x="7380288" y="3716338"/>
            <a:ext cx="436562" cy="503237"/>
          </a:xfrm>
          <a:prstGeom prst="rect">
            <a:avLst/>
          </a:prstGeom>
          <a:noFill/>
        </p:spPr>
      </p:pic>
      <p:pic>
        <p:nvPicPr>
          <p:cNvPr id="8196" name="Picture 4" descr="MMj02365240000[1]"/>
          <p:cNvPicPr>
            <a:picLocks noChangeAspect="1" noChangeArrowheads="1" noCrop="1"/>
          </p:cNvPicPr>
          <p:nvPr/>
        </p:nvPicPr>
        <p:blipFill>
          <a:blip r:embed="rId4"/>
          <a:srcRect/>
          <a:stretch>
            <a:fillRect/>
          </a:stretch>
        </p:blipFill>
        <p:spPr bwMode="auto">
          <a:xfrm>
            <a:off x="4932363" y="2708275"/>
            <a:ext cx="436562" cy="503238"/>
          </a:xfrm>
          <a:prstGeom prst="rect">
            <a:avLst/>
          </a:prstGeom>
          <a:noFill/>
        </p:spPr>
      </p:pic>
      <p:pic>
        <p:nvPicPr>
          <p:cNvPr id="8197" name="Picture 5" descr="MMj02365240000[1]"/>
          <p:cNvPicPr>
            <a:picLocks noChangeAspect="1" noChangeArrowheads="1" noCrop="1"/>
          </p:cNvPicPr>
          <p:nvPr/>
        </p:nvPicPr>
        <p:blipFill>
          <a:blip r:embed="rId4"/>
          <a:srcRect/>
          <a:stretch>
            <a:fillRect/>
          </a:stretch>
        </p:blipFill>
        <p:spPr bwMode="auto">
          <a:xfrm>
            <a:off x="827088" y="2349500"/>
            <a:ext cx="436562" cy="503238"/>
          </a:xfrm>
          <a:prstGeom prst="rect">
            <a:avLst/>
          </a:prstGeom>
          <a:noFill/>
        </p:spPr>
      </p:pic>
      <p:pic>
        <p:nvPicPr>
          <p:cNvPr id="8198" name="Picture 6" descr="MMj02365240000[1]"/>
          <p:cNvPicPr>
            <a:picLocks noChangeAspect="1" noChangeArrowheads="1" noCrop="1"/>
          </p:cNvPicPr>
          <p:nvPr/>
        </p:nvPicPr>
        <p:blipFill>
          <a:blip r:embed="rId4"/>
          <a:srcRect/>
          <a:stretch>
            <a:fillRect/>
          </a:stretch>
        </p:blipFill>
        <p:spPr bwMode="auto">
          <a:xfrm>
            <a:off x="7596188" y="3933825"/>
            <a:ext cx="436562" cy="503238"/>
          </a:xfrm>
          <a:prstGeom prst="rect">
            <a:avLst/>
          </a:prstGeom>
          <a:noFill/>
        </p:spPr>
      </p:pic>
      <p:pic>
        <p:nvPicPr>
          <p:cNvPr id="8199" name="Picture 7" descr="MMj02365240000[1]"/>
          <p:cNvPicPr>
            <a:picLocks noChangeAspect="1" noChangeArrowheads="1" noCrop="1"/>
          </p:cNvPicPr>
          <p:nvPr/>
        </p:nvPicPr>
        <p:blipFill>
          <a:blip r:embed="rId4"/>
          <a:srcRect/>
          <a:stretch>
            <a:fillRect/>
          </a:stretch>
        </p:blipFill>
        <p:spPr bwMode="auto">
          <a:xfrm>
            <a:off x="8101013" y="4365625"/>
            <a:ext cx="436562" cy="503238"/>
          </a:xfrm>
          <a:prstGeom prst="rect">
            <a:avLst/>
          </a:prstGeom>
          <a:noFill/>
        </p:spPr>
      </p:pic>
      <p:pic>
        <p:nvPicPr>
          <p:cNvPr id="8200" name="Picture 8" descr="MMj02365240000[1]"/>
          <p:cNvPicPr>
            <a:picLocks noChangeAspect="1" noChangeArrowheads="1" noCrop="1"/>
          </p:cNvPicPr>
          <p:nvPr/>
        </p:nvPicPr>
        <p:blipFill>
          <a:blip r:embed="rId4"/>
          <a:srcRect/>
          <a:stretch>
            <a:fillRect/>
          </a:stretch>
        </p:blipFill>
        <p:spPr bwMode="auto">
          <a:xfrm>
            <a:off x="7885113" y="4149725"/>
            <a:ext cx="436562" cy="503238"/>
          </a:xfrm>
          <a:prstGeom prst="rect">
            <a:avLst/>
          </a:prstGeom>
          <a:noFill/>
        </p:spPr>
      </p:pic>
      <p:pic>
        <p:nvPicPr>
          <p:cNvPr id="8201" name="Picture 9" descr="MCj03980230000[1]"/>
          <p:cNvPicPr>
            <a:picLocks noChangeAspect="1" noChangeArrowheads="1"/>
          </p:cNvPicPr>
          <p:nvPr/>
        </p:nvPicPr>
        <p:blipFill>
          <a:blip r:embed="rId5"/>
          <a:srcRect/>
          <a:stretch>
            <a:fillRect/>
          </a:stretch>
        </p:blipFill>
        <p:spPr bwMode="auto">
          <a:xfrm>
            <a:off x="6372225" y="3716338"/>
            <a:ext cx="576263" cy="571500"/>
          </a:xfrm>
          <a:prstGeom prst="rect">
            <a:avLst/>
          </a:prstGeom>
          <a:noFill/>
        </p:spPr>
      </p:pic>
      <p:pic>
        <p:nvPicPr>
          <p:cNvPr id="8202" name="Picture 10" descr="MMj03034990000[1]"/>
          <p:cNvPicPr>
            <a:picLocks noChangeAspect="1" noChangeArrowheads="1" noCrop="1"/>
          </p:cNvPicPr>
          <p:nvPr/>
        </p:nvPicPr>
        <p:blipFill>
          <a:blip r:embed="rId6"/>
          <a:srcRect/>
          <a:stretch>
            <a:fillRect/>
          </a:stretch>
        </p:blipFill>
        <p:spPr bwMode="auto">
          <a:xfrm>
            <a:off x="7451725" y="115888"/>
            <a:ext cx="808038" cy="646112"/>
          </a:xfrm>
          <a:prstGeom prst="rect">
            <a:avLst/>
          </a:prstGeom>
          <a:noFill/>
        </p:spPr>
      </p:pic>
      <p:pic>
        <p:nvPicPr>
          <p:cNvPr id="8203" name="Picture 11" descr="MMj03034990000[1]"/>
          <p:cNvPicPr>
            <a:picLocks noChangeAspect="1" noChangeArrowheads="1" noCrop="1"/>
          </p:cNvPicPr>
          <p:nvPr/>
        </p:nvPicPr>
        <p:blipFill>
          <a:blip r:embed="rId6"/>
          <a:srcRect/>
          <a:stretch>
            <a:fillRect/>
          </a:stretch>
        </p:blipFill>
        <p:spPr bwMode="auto">
          <a:xfrm>
            <a:off x="5076825" y="5157788"/>
            <a:ext cx="808038" cy="646112"/>
          </a:xfrm>
          <a:prstGeom prst="rect">
            <a:avLst/>
          </a:prstGeom>
          <a:noFill/>
        </p:spPr>
      </p:pic>
      <p:pic>
        <p:nvPicPr>
          <p:cNvPr id="8204" name="Picture 12" descr="MMj03034990000[1]"/>
          <p:cNvPicPr>
            <a:picLocks noChangeAspect="1" noChangeArrowheads="1" noCrop="1"/>
          </p:cNvPicPr>
          <p:nvPr/>
        </p:nvPicPr>
        <p:blipFill>
          <a:blip r:embed="rId6"/>
          <a:srcRect/>
          <a:stretch>
            <a:fillRect/>
          </a:stretch>
        </p:blipFill>
        <p:spPr bwMode="auto">
          <a:xfrm>
            <a:off x="6084888" y="1989138"/>
            <a:ext cx="808037" cy="646112"/>
          </a:xfrm>
          <a:prstGeom prst="rect">
            <a:avLst/>
          </a:prstGeom>
          <a:noFill/>
        </p:spPr>
      </p:pic>
      <p:pic>
        <p:nvPicPr>
          <p:cNvPr id="8205" name="Picture 13" descr="MMj03034990000[1]"/>
          <p:cNvPicPr>
            <a:picLocks noChangeAspect="1" noChangeArrowheads="1" noCrop="1"/>
          </p:cNvPicPr>
          <p:nvPr/>
        </p:nvPicPr>
        <p:blipFill>
          <a:blip r:embed="rId6"/>
          <a:srcRect/>
          <a:stretch>
            <a:fillRect/>
          </a:stretch>
        </p:blipFill>
        <p:spPr bwMode="auto">
          <a:xfrm>
            <a:off x="4932363" y="3716338"/>
            <a:ext cx="808037" cy="646112"/>
          </a:xfrm>
          <a:prstGeom prst="rect">
            <a:avLst/>
          </a:prstGeom>
          <a:noFill/>
        </p:spPr>
      </p:pic>
      <p:pic>
        <p:nvPicPr>
          <p:cNvPr id="8206" name="Picture 14" descr="MMj03034990000[1]"/>
          <p:cNvPicPr>
            <a:picLocks noChangeAspect="1" noChangeArrowheads="1" noCrop="1"/>
          </p:cNvPicPr>
          <p:nvPr/>
        </p:nvPicPr>
        <p:blipFill>
          <a:blip r:embed="rId6"/>
          <a:srcRect/>
          <a:stretch>
            <a:fillRect/>
          </a:stretch>
        </p:blipFill>
        <p:spPr bwMode="auto">
          <a:xfrm>
            <a:off x="7092950" y="2781300"/>
            <a:ext cx="808038" cy="646113"/>
          </a:xfrm>
          <a:prstGeom prst="rect">
            <a:avLst/>
          </a:prstGeom>
          <a:noFill/>
        </p:spPr>
      </p:pic>
      <p:pic>
        <p:nvPicPr>
          <p:cNvPr id="8207" name="Picture 15" descr="MMj03034990000[1]"/>
          <p:cNvPicPr>
            <a:picLocks noChangeAspect="1" noChangeArrowheads="1" noCrop="1"/>
          </p:cNvPicPr>
          <p:nvPr/>
        </p:nvPicPr>
        <p:blipFill>
          <a:blip r:embed="rId6"/>
          <a:srcRect/>
          <a:stretch>
            <a:fillRect/>
          </a:stretch>
        </p:blipFill>
        <p:spPr bwMode="auto">
          <a:xfrm>
            <a:off x="6227763" y="4437063"/>
            <a:ext cx="808037" cy="646112"/>
          </a:xfrm>
          <a:prstGeom prst="rect">
            <a:avLst/>
          </a:prstGeom>
          <a:noFill/>
        </p:spPr>
      </p:pic>
      <p:pic>
        <p:nvPicPr>
          <p:cNvPr id="8208" name="Picture 16" descr="MMj03034990000[1]"/>
          <p:cNvPicPr>
            <a:picLocks noChangeAspect="1" noChangeArrowheads="1" noCrop="1"/>
          </p:cNvPicPr>
          <p:nvPr/>
        </p:nvPicPr>
        <p:blipFill>
          <a:blip r:embed="rId6"/>
          <a:srcRect/>
          <a:stretch>
            <a:fillRect/>
          </a:stretch>
        </p:blipFill>
        <p:spPr bwMode="auto">
          <a:xfrm>
            <a:off x="6877050" y="4149725"/>
            <a:ext cx="808038" cy="646113"/>
          </a:xfrm>
          <a:prstGeom prst="rect">
            <a:avLst/>
          </a:prstGeom>
          <a:noFill/>
        </p:spPr>
      </p:pic>
      <p:pic>
        <p:nvPicPr>
          <p:cNvPr id="8209" name="Picture 17" descr="MMj03034990000[1]"/>
          <p:cNvPicPr>
            <a:picLocks noChangeAspect="1" noChangeArrowheads="1" noCrop="1"/>
          </p:cNvPicPr>
          <p:nvPr/>
        </p:nvPicPr>
        <p:blipFill>
          <a:blip r:embed="rId6"/>
          <a:srcRect/>
          <a:stretch>
            <a:fillRect/>
          </a:stretch>
        </p:blipFill>
        <p:spPr bwMode="auto">
          <a:xfrm>
            <a:off x="7596188" y="4652963"/>
            <a:ext cx="808037" cy="646112"/>
          </a:xfrm>
          <a:prstGeom prst="rect">
            <a:avLst/>
          </a:prstGeom>
          <a:noFill/>
        </p:spPr>
      </p:pic>
      <p:pic>
        <p:nvPicPr>
          <p:cNvPr id="8210" name="Picture 18" descr="MMj03034990000[1]"/>
          <p:cNvPicPr>
            <a:picLocks noChangeAspect="1" noChangeArrowheads="1" noCrop="1"/>
          </p:cNvPicPr>
          <p:nvPr/>
        </p:nvPicPr>
        <p:blipFill>
          <a:blip r:embed="rId6"/>
          <a:srcRect/>
          <a:stretch>
            <a:fillRect/>
          </a:stretch>
        </p:blipFill>
        <p:spPr bwMode="auto">
          <a:xfrm>
            <a:off x="7235825" y="4365625"/>
            <a:ext cx="808038" cy="6461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What resources do I have?</a:t>
            </a:r>
            <a:endParaRPr lang="en-AU" dirty="0"/>
          </a:p>
        </p:txBody>
      </p:sp>
      <p:sp>
        <p:nvSpPr>
          <p:cNvPr id="7" name="Content Placeholder 6"/>
          <p:cNvSpPr>
            <a:spLocks noGrp="1"/>
          </p:cNvSpPr>
          <p:nvPr>
            <p:ph sz="half" idx="1"/>
          </p:nvPr>
        </p:nvSpPr>
        <p:spPr/>
        <p:txBody>
          <a:bodyPr/>
          <a:lstStyle/>
          <a:p>
            <a:r>
              <a:rPr lang="en-AU" dirty="0" smtClean="0"/>
              <a:t>Who might be on-site?</a:t>
            </a:r>
          </a:p>
          <a:p>
            <a:pPr lvl="1"/>
            <a:r>
              <a:rPr lang="en-AU" dirty="0" smtClean="0"/>
              <a:t>Nurse</a:t>
            </a:r>
            <a:endParaRPr lang="en-AU" dirty="0"/>
          </a:p>
          <a:p>
            <a:pPr lvl="1"/>
            <a:r>
              <a:rPr lang="en-AU" dirty="0" smtClean="0"/>
              <a:t>Doctor</a:t>
            </a:r>
          </a:p>
          <a:p>
            <a:pPr lvl="2"/>
            <a:r>
              <a:rPr lang="en-AU" dirty="0" smtClean="0"/>
              <a:t>Emergency Physician</a:t>
            </a:r>
          </a:p>
          <a:p>
            <a:pPr lvl="2"/>
            <a:r>
              <a:rPr lang="en-AU" dirty="0" smtClean="0"/>
              <a:t>Anaesthetist</a:t>
            </a:r>
          </a:p>
          <a:p>
            <a:pPr lvl="2"/>
            <a:r>
              <a:rPr lang="en-AU" dirty="0" smtClean="0"/>
              <a:t>Surgeon</a:t>
            </a:r>
          </a:p>
          <a:p>
            <a:pPr lvl="2"/>
            <a:r>
              <a:rPr lang="en-AU" dirty="0" smtClean="0"/>
              <a:t>Rural GP</a:t>
            </a:r>
          </a:p>
          <a:p>
            <a:pPr lvl="1"/>
            <a:r>
              <a:rPr lang="en-AU" dirty="0" smtClean="0"/>
              <a:t>Ambulance Officers</a:t>
            </a:r>
            <a:endParaRPr lang="en-AU" dirty="0"/>
          </a:p>
        </p:txBody>
      </p:sp>
      <p:sp>
        <p:nvSpPr>
          <p:cNvPr id="8" name="Content Placeholder 7"/>
          <p:cNvSpPr>
            <a:spLocks noGrp="1"/>
          </p:cNvSpPr>
          <p:nvPr>
            <p:ph sz="half" idx="2"/>
          </p:nvPr>
        </p:nvSpPr>
        <p:spPr/>
        <p:txBody>
          <a:bodyPr/>
          <a:lstStyle/>
          <a:p>
            <a:r>
              <a:rPr lang="en-AU" dirty="0" smtClean="0"/>
              <a:t>Who can I call?</a:t>
            </a:r>
          </a:p>
          <a:p>
            <a:pPr lvl="1"/>
            <a:r>
              <a:rPr lang="en-AU" dirty="0" smtClean="0"/>
              <a:t>LHD Specialist</a:t>
            </a:r>
          </a:p>
          <a:p>
            <a:pPr lvl="1"/>
            <a:r>
              <a:rPr lang="en-AU" dirty="0" smtClean="0"/>
              <a:t>AMRS (MRU) or NETS Consultant</a:t>
            </a:r>
          </a:p>
          <a:p>
            <a:pPr lvl="1"/>
            <a:endParaRPr lang="en-AU" dirty="0" smtClean="0"/>
          </a:p>
          <a:p>
            <a:pPr lvl="1"/>
            <a:endParaRPr lang="en-AU" dirty="0" smtClean="0"/>
          </a:p>
          <a:p>
            <a:pPr lvl="1"/>
            <a:endParaRPr lang="en-AU" dirty="0"/>
          </a:p>
        </p:txBody>
      </p:sp>
      <p:sp>
        <p:nvSpPr>
          <p:cNvPr id="4" name="Date Placeholder 3"/>
          <p:cNvSpPr>
            <a:spLocks noGrp="1"/>
          </p:cNvSpPr>
          <p:nvPr>
            <p:ph type="dt" sz="half" idx="10"/>
          </p:nvPr>
        </p:nvSpPr>
        <p:spPr/>
        <p:txBody>
          <a:bodyPr/>
          <a:lstStyle/>
          <a:p>
            <a:fld id="{A5E1C516-9150-48EF-898F-438A74C03385}" type="datetime6">
              <a:rPr lang="en-AU" smtClean="0"/>
              <a:pPr/>
              <a:t>November 12</a:t>
            </a:fld>
            <a:endParaRPr lang="en-AU" dirty="0"/>
          </a:p>
        </p:txBody>
      </p:sp>
      <p:sp>
        <p:nvSpPr>
          <p:cNvPr id="5" name="Footer Placeholder 4"/>
          <p:cNvSpPr>
            <a:spLocks noGrp="1"/>
          </p:cNvSpPr>
          <p:nvPr>
            <p:ph type="ftr" sz="quarter" idx="11"/>
          </p:nvPr>
        </p:nvSpPr>
        <p:spPr/>
        <p:txBody>
          <a:bodyPr/>
          <a:lstStyle/>
          <a:p>
            <a:r>
              <a:rPr lang="en-AU" dirty="0" smtClean="0"/>
              <a:t>© Health Workforce Australia</a:t>
            </a:r>
            <a:endParaRPr lang="en-AU" dirty="0"/>
          </a:p>
        </p:txBody>
      </p:sp>
    </p:spTree>
    <p:extLst>
      <p:ext uri="{BB962C8B-B14F-4D97-AF65-F5344CB8AC3E}">
        <p14:creationId xmlns:p14="http://schemas.microsoft.com/office/powerpoint/2010/main" val="1856927450"/>
      </p:ext>
    </p:extLst>
  </p:cSld>
  <p:clrMapOvr>
    <a:masterClrMapping/>
  </p:clrMapOvr>
</p:sld>
</file>

<file path=ppt/theme/theme1.xml><?xml version="1.0" encoding="utf-8"?>
<a:theme xmlns:a="http://schemas.openxmlformats.org/drawingml/2006/main" name="EdWISE Sim sessions Modules 6-8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EdWISE Sim sessions Modules 6-8 Slide Template</Template>
  <TotalTime>1769</TotalTime>
  <Words>5024</Words>
  <Application>Microsoft Macintosh PowerPoint</Application>
  <PresentationFormat>On-screen Show (4:3)</PresentationFormat>
  <Paragraphs>366</Paragraphs>
  <Slides>23</Slides>
  <Notes>21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EdWISE Sim sessions Modules 6-8 Slide Template</vt:lpstr>
      <vt:lpstr>Custom Design</vt:lpstr>
      <vt:lpstr>1_Custom Design</vt:lpstr>
      <vt:lpstr>T5: Medical Retrieval</vt:lpstr>
      <vt:lpstr>Sponsor</vt:lpstr>
      <vt:lpstr>Introductions</vt:lpstr>
      <vt:lpstr>General Aims</vt:lpstr>
      <vt:lpstr>Ground Rules</vt:lpstr>
      <vt:lpstr>Session Objectives</vt:lpstr>
      <vt:lpstr>Clinical Case</vt:lpstr>
      <vt:lpstr>PowerPoint Presentation</vt:lpstr>
      <vt:lpstr>What resources do I have?</vt:lpstr>
      <vt:lpstr>PowerPoint Presentation</vt:lpstr>
      <vt:lpstr>So how do I organise a medical retrieval?</vt:lpstr>
      <vt:lpstr>So what will retrieval want?</vt:lpstr>
      <vt:lpstr>What might retrieval ask you to do?</vt:lpstr>
      <vt:lpstr>Principles of Medical Retrieval</vt:lpstr>
      <vt:lpstr>Retrieval team personnel</vt:lpstr>
      <vt:lpstr>Retrieval team equipment</vt:lpstr>
      <vt:lpstr>Retrieval transport modes</vt:lpstr>
      <vt:lpstr>Special Circumstances in Medical Retrieval</vt:lpstr>
      <vt:lpstr>Let’s return to the scenario</vt:lpstr>
      <vt:lpstr>In Summary…</vt:lpstr>
      <vt:lpstr>References</vt:lpstr>
      <vt:lpstr>Acknowledgments</vt:lpstr>
      <vt:lpstr>Disclaimer  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vt:lpstr>
    </vt:vector>
  </TitlesOfParts>
  <Company>NSCC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 For simulation sessions p6 – p8.</dc:title>
  <dc:creator>Stephanie O'Rregan</dc:creator>
  <cp:lastModifiedBy>Stephanie O'Regan</cp:lastModifiedBy>
  <cp:revision>106</cp:revision>
  <dcterms:created xsi:type="dcterms:W3CDTF">2012-10-10T12:11:42Z</dcterms:created>
  <dcterms:modified xsi:type="dcterms:W3CDTF">2012-11-29T02:53:50Z</dcterms:modified>
</cp:coreProperties>
</file>