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 id="2147483688" r:id="rId2"/>
    <p:sldMasterId id="2147483700" r:id="rId3"/>
  </p:sldMasterIdLst>
  <p:notesMasterIdLst>
    <p:notesMasterId r:id="rId33"/>
  </p:notesMasterIdLst>
  <p:handoutMasterIdLst>
    <p:handoutMasterId r:id="rId34"/>
  </p:handoutMasterIdLst>
  <p:sldIdLst>
    <p:sldId id="260" r:id="rId4"/>
    <p:sldId id="306" r:id="rId5"/>
    <p:sldId id="329" r:id="rId6"/>
    <p:sldId id="264" r:id="rId7"/>
    <p:sldId id="265" r:id="rId8"/>
    <p:sldId id="307" r:id="rId9"/>
    <p:sldId id="308" r:id="rId10"/>
    <p:sldId id="309" r:id="rId11"/>
    <p:sldId id="310" r:id="rId12"/>
    <p:sldId id="311" r:id="rId13"/>
    <p:sldId id="312" r:id="rId14"/>
    <p:sldId id="313" r:id="rId15"/>
    <p:sldId id="314" r:id="rId16"/>
    <p:sldId id="315" r:id="rId17"/>
    <p:sldId id="316" r:id="rId18"/>
    <p:sldId id="322" r:id="rId19"/>
    <p:sldId id="323" r:id="rId20"/>
    <p:sldId id="331" r:id="rId21"/>
    <p:sldId id="320" r:id="rId22"/>
    <p:sldId id="266" r:id="rId23"/>
    <p:sldId id="319" r:id="rId24"/>
    <p:sldId id="321" r:id="rId25"/>
    <p:sldId id="324" r:id="rId26"/>
    <p:sldId id="325" r:id="rId27"/>
    <p:sldId id="326" r:id="rId28"/>
    <p:sldId id="327" r:id="rId29"/>
    <p:sldId id="317" r:id="rId30"/>
    <p:sldId id="330" r:id="rId31"/>
    <p:sldId id="328" r:id="rId32"/>
  </p:sldIdLst>
  <p:sldSz cx="9144000" cy="6858000" type="screen4x3"/>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tOj0ajkXfKSzAVjeRDZb1A==" hashData="P0yik5dpiOCP7sAoyQoNVRQuH3k="/>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3F5E"/>
    <a:srgbClr val="F09246"/>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762" autoAdjust="0"/>
  </p:normalViewPr>
  <p:slideViewPr>
    <p:cSldViewPr>
      <p:cViewPr varScale="1">
        <p:scale>
          <a:sx n="38" d="100"/>
          <a:sy n="38" d="100"/>
        </p:scale>
        <p:origin x="-2976"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tags" Target="tags/tag1.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September 12</a:t>
            </a:fld>
            <a:endParaRPr lang="en-AU"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dirty="0" smtClean="0"/>
              <a:t>Copyright statement</a:t>
            </a:r>
            <a:endParaRPr lang="en-AU"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dirty="0"/>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September 12</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dirty="0" smtClean="0"/>
              <a:t>Copyright statement</a:t>
            </a:r>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dirty="0"/>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Very quick</a:t>
            </a:r>
            <a:r>
              <a:rPr lang="en-AU" baseline="0" dirty="0" smtClean="0"/>
              <a:t> round the room to assess stage of professional development for each participant.    RNS faculty to use this time to write down a seating plan of the participants so that we can refer to them by name.  Ask them to say their names and then a hands up exercise to find out who are doctors and who are nurses and what level they are at.  Again it might be useful to write this information down to refer to later.</a:t>
            </a:r>
            <a:endParaRPr lang="en-AU" dirty="0" smtClean="0"/>
          </a:p>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2</a:t>
            </a:fld>
            <a:endParaRPr lang="en-AU" dirty="0"/>
          </a:p>
        </p:txBody>
      </p:sp>
    </p:spTree>
    <p:extLst>
      <p:ext uri="{BB962C8B-B14F-4D97-AF65-F5344CB8AC3E}">
        <p14:creationId xmlns:p14="http://schemas.microsoft.com/office/powerpoint/2010/main" val="1850008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a:t>
            </a:r>
            <a:r>
              <a:rPr lang="en-US" baseline="0" dirty="0" smtClean="0"/>
              <a:t> the goals of managing cardiogenic shock. </a:t>
            </a:r>
          </a:p>
          <a:p>
            <a:r>
              <a:rPr lang="en-US" baseline="0" dirty="0" smtClean="0"/>
              <a:t>The treatment aim is to improve cellular respiration by increasing oxygenation, and tissue perfusion to remove anaerobic metabolites. </a:t>
            </a:r>
          </a:p>
          <a:p>
            <a:endParaRPr lang="en-US" baseline="0" dirty="0" smtClean="0"/>
          </a:p>
          <a:p>
            <a:r>
              <a:rPr lang="en-US" baseline="0" dirty="0" smtClean="0"/>
              <a:t>Ultimately the underlying cause needs treatment. Early intervention from AMI requiring Percutaneous coronary intervention or urgent Thrombolysis  reduces mortality. Surgical intervention may be required for valve or free wall rupture, or effusion causing Tamponade. Sepsis will require early goal directed therapy.</a:t>
            </a:r>
          </a:p>
          <a:p>
            <a:endParaRPr lang="en-US" baseline="0" dirty="0" smtClean="0"/>
          </a:p>
          <a:p>
            <a:r>
              <a:rPr lang="en-US" baseline="0" dirty="0" smtClean="0"/>
              <a:t>Seek and treat physiologic changes including cardiac arrhythmias, electrolyte abnormalities and mechanical complications.</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11</a:t>
            </a:fld>
            <a:endParaRPr lang="en-AU"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Cardiogenic</a:t>
            </a:r>
            <a:r>
              <a:rPr lang="en-US" baseline="0" dirty="0" smtClean="0"/>
              <a:t> shock is a result of pump failure causing global tissue hypoxia as a result of hypo perfusion. The paO2 of circulating blood should be increased in an attempt to meet tissue oxygen demand.</a:t>
            </a:r>
          </a:p>
          <a:p>
            <a:endParaRPr lang="en-US" baseline="0" dirty="0" smtClean="0"/>
          </a:p>
          <a:p>
            <a:r>
              <a:rPr lang="en-US" baseline="0" dirty="0" smtClean="0"/>
              <a:t>High flow oxygen should be applied, whilst non-invasive ventilation is prepared. </a:t>
            </a:r>
          </a:p>
          <a:p>
            <a:endParaRPr lang="en-US" baseline="0" dirty="0" smtClean="0"/>
          </a:p>
          <a:p>
            <a:r>
              <a:rPr lang="en-US" baseline="0" dirty="0" smtClean="0"/>
              <a:t>CPAP has been shown to reduce intubation rates and improve symptoms (3CPO study), although does not have a short term mortality benefit. </a:t>
            </a:r>
          </a:p>
          <a:p>
            <a:endParaRPr lang="en-US" baseline="0" dirty="0" smtClean="0"/>
          </a:p>
          <a:p>
            <a:r>
              <a:rPr lang="en-US" baseline="0" dirty="0" smtClean="0"/>
              <a:t>Non-Invasive ventilation may worsen hypotension secondary to increased intrathoracic pressure and decreased venous return. This usually occurs in the initial phases of its use and may require removal of the NIV and preload with cautious fluid resuscitation or early inotropic support.</a:t>
            </a:r>
          </a:p>
          <a:p>
            <a:endParaRPr lang="en-US" baseline="0" dirty="0" smtClean="0"/>
          </a:p>
          <a:p>
            <a:r>
              <a:rPr lang="en-US" baseline="0" dirty="0" smtClean="0"/>
              <a:t>Intubation is the final step in airway management to improve oxygenation and ventilation. Pharmacologic induction may cause further hypotension when the sympathetic drive is removed and contribute to worsening myocardial depression. Intubation maybe unavoidable for multiple reasons including when NIV is not tolerated by the patient or otherwise contraindicated, the patient must be supine for a prolonged procedure (including PCI) and the transport restrictions of NIV. Care should be taken to minimize the apnea period and the extent of hypotension, deterioration during induction should be anticipated thus precise preparation and experienced assistance is advantageous. </a:t>
            </a:r>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12</a:t>
            </a:fld>
            <a:endParaRPr lang="en-AU"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Cautious fluid boluses</a:t>
            </a:r>
            <a:r>
              <a:rPr lang="en-US" baseline="0" dirty="0" smtClean="0"/>
              <a:t> of 100-250ml normal saline may be attempted if hypotensive with minimal pulmonary congestion. Preparation of inotropic support should be anticipatory and may assist in temporarily stabilizing the patient en route to definitive care. </a:t>
            </a:r>
          </a:p>
          <a:p>
            <a:endParaRPr lang="en-US" baseline="0" dirty="0" smtClean="0"/>
          </a:p>
          <a:p>
            <a:r>
              <a:rPr lang="en-US" baseline="0" dirty="0" smtClean="0"/>
              <a:t>The choices of drugs to use will be variable dependent on clinical condition, clinician knowledge and local practise. Early senior input should be sought as required.</a:t>
            </a:r>
          </a:p>
          <a:p>
            <a:endParaRPr lang="en-US" baseline="0" dirty="0" smtClean="0"/>
          </a:p>
          <a:p>
            <a:r>
              <a:rPr lang="en-US" dirty="0" smtClean="0"/>
              <a:t>SBP&gt;80 start with dobutamine (5mcg/kg/min) – improves myocardial contractility and coronary blood flow, may cause hypotension (draw up Norad at the same time) </a:t>
            </a:r>
            <a:endParaRPr lang="en-AU" dirty="0" smtClean="0"/>
          </a:p>
          <a:p>
            <a:r>
              <a:rPr lang="en-US" dirty="0" smtClean="0"/>
              <a:t>With acute MR or a VSD you might even need to consider SNIP to reduce after load at the same time. </a:t>
            </a:r>
          </a:p>
          <a:p>
            <a:endParaRPr lang="en-AU" dirty="0" smtClean="0"/>
          </a:p>
          <a:p>
            <a:r>
              <a:rPr lang="en-US" dirty="0" smtClean="0"/>
              <a:t>SBP 80 dopamine (5mcg/kg/min) – aids in vasoconstriction</a:t>
            </a:r>
          </a:p>
          <a:p>
            <a:endParaRPr lang="en-AU" dirty="0" smtClean="0"/>
          </a:p>
          <a:p>
            <a:r>
              <a:rPr lang="en-US" dirty="0" smtClean="0"/>
              <a:t>&lt;70 then use noradrenalin (2mcg/min) – vasoconstriction and inotropes, though doesn’t improve CO, may need to add in Milrinone. </a:t>
            </a:r>
            <a:endParaRPr lang="en-AU" dirty="0" smtClean="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13</a:t>
            </a:fld>
            <a:endParaRPr lang="en-AU" dirty="0"/>
          </a:p>
        </p:txBody>
      </p:sp>
      <p:sp>
        <p:nvSpPr>
          <p:cNvPr id="7" name="TextBox 6"/>
          <p:cNvSpPr txBox="1"/>
          <p:nvPr/>
        </p:nvSpPr>
        <p:spPr>
          <a:xfrm>
            <a:off x="2344615" y="5451231"/>
            <a:ext cx="184666" cy="369332"/>
          </a:xfrm>
          <a:prstGeom prst="rect">
            <a:avLst/>
          </a:prstGeom>
          <a:noFill/>
        </p:spPr>
        <p:txBody>
          <a:bodyPr wrap="none" rtlCol="0">
            <a:sp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 most cardiogenic shock is a</a:t>
            </a:r>
            <a:r>
              <a:rPr lang="en-US" baseline="0" dirty="0" smtClean="0"/>
              <a:t> result of acute myocardial infarction.  Treatment for this should be initiated at the initial presentation, unless there are clear contraindications for the same. </a:t>
            </a:r>
          </a:p>
          <a:p>
            <a:endParaRPr lang="en-US" baseline="0" dirty="0" smtClean="0"/>
          </a:p>
          <a:p>
            <a:r>
              <a:rPr lang="en-US" baseline="0" dirty="0" smtClean="0"/>
              <a:t>Aspirin 300mg orally </a:t>
            </a:r>
          </a:p>
          <a:p>
            <a:r>
              <a:rPr lang="en-US" baseline="0" dirty="0" smtClean="0"/>
              <a:t>Clopidogrel 600mg loading (unless aVR elevation suggestive of triple vessel disease which may require CABG)</a:t>
            </a:r>
          </a:p>
          <a:p>
            <a:r>
              <a:rPr lang="en-US" baseline="0" dirty="0" smtClean="0"/>
              <a:t>Heparin – weight based loading bolus, followed by infusion </a:t>
            </a:r>
          </a:p>
          <a:p>
            <a:r>
              <a:rPr lang="en-US" baseline="0" dirty="0" smtClean="0"/>
              <a:t>Nitrates should be avoided in RV infarction and be used very cautiously in the hypotensive patient. </a:t>
            </a:r>
          </a:p>
          <a:p>
            <a:endParaRPr lang="en-US" baseline="0" dirty="0" smtClean="0"/>
          </a:p>
          <a:p>
            <a:r>
              <a:rPr lang="en-US" baseline="0" dirty="0" smtClean="0"/>
              <a:t>Beta Blockers are contraindicated in those in cardiogenic shock or at risk for cardiogenic shock, there is an increased mortality with their use in these patients. </a:t>
            </a:r>
          </a:p>
          <a:p>
            <a:endParaRPr lang="en-US" baseline="0" dirty="0" smtClean="0"/>
          </a:p>
          <a:p>
            <a:r>
              <a:rPr lang="en-US" baseline="0" dirty="0" smtClean="0"/>
              <a:t>Reperfusion the Australian Resuscitation Guidelines advise that revascularization by PCI/CABG should be first line if able to be performed in a reasonable time (not specified, in other parts of the document 2 hours is the acceptable time if &gt;3 hours of pain).</a:t>
            </a:r>
          </a:p>
          <a:p>
            <a:endParaRPr lang="en-US" baseline="0" dirty="0" smtClean="0"/>
          </a:p>
          <a:p>
            <a:r>
              <a:rPr lang="en-US" baseline="0" dirty="0" smtClean="0"/>
              <a:t>The SHOCK study and registry highlight that there is a significant mortality benefit at both 3 and 6 months for the early revascularization group. This is reflected in both the Australian and American Guidelines for cardiogenic shock. </a:t>
            </a:r>
          </a:p>
          <a:p>
            <a:r>
              <a:rPr lang="en-US" baseline="0" dirty="0" smtClean="0"/>
              <a:t>Alternately Thrombolysis then IABP for transfer to centre capable of PCI. </a:t>
            </a:r>
          </a:p>
          <a:p>
            <a:r>
              <a:rPr lang="en-US" baseline="0" dirty="0" smtClean="0"/>
              <a:t>Or Thrombolysis alone, if no suitable alternative, will improve mortality</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14</a:t>
            </a:fld>
            <a:endParaRPr lang="en-AU"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Mechanical Support</a:t>
            </a:r>
            <a:r>
              <a:rPr lang="en-US" baseline="0" dirty="0" smtClean="0"/>
              <a:t> Options include</a:t>
            </a:r>
            <a:endParaRPr lang="en-US" dirty="0" smtClean="0"/>
          </a:p>
          <a:p>
            <a:r>
              <a:rPr lang="en-US" dirty="0" smtClean="0"/>
              <a:t>Intra</a:t>
            </a:r>
            <a:r>
              <a:rPr lang="en-US" baseline="0" dirty="0" smtClean="0"/>
              <a:t> Aortic Balloon Pump increases diastolic blood pressure, reduces after load and reduces myocardial oxygen demand. It is used as a bridge to definitive therapy of catheterization or surgical correction of mechanical failure or stenosed coronary arteries.  Insertion of IABP requires experience and early notification of this need is suggested. </a:t>
            </a:r>
          </a:p>
          <a:p>
            <a:r>
              <a:rPr lang="en-US" baseline="0" dirty="0" smtClean="0"/>
              <a:t>Left Ventricular Assist Devices </a:t>
            </a:r>
          </a:p>
          <a:p>
            <a:r>
              <a:rPr lang="en-US" baseline="0" dirty="0" smtClean="0"/>
              <a:t>ECMO and cardiac by-pass can also be used as a temporizing measure to definitive treatment, though are less widely available.</a:t>
            </a:r>
          </a:p>
          <a:p>
            <a:endParaRPr lang="en-US" baseline="0" dirty="0" smtClean="0"/>
          </a:p>
          <a:p>
            <a:r>
              <a:rPr lang="en-US" baseline="0" dirty="0" smtClean="0"/>
              <a:t>Patients in Cardiogenic shock require high level medical and nursing care with significant specialist input. They are best manage in an institution and setting capable of providing this care. The level of care required will depend on local policy, with those requiring respiratory, inotropic and mechanical support in an intensive care setting. </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15</a:t>
            </a:fld>
            <a:endParaRPr lang="en-AU"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r>
              <a:rPr lang="en-GB" dirty="0"/>
              <a:t>Simulation is pretty lifelike, but it’s not perfect- you don’t have all the usual clues, people don’t necessarily perform as they would in a real life situation.</a:t>
            </a:r>
          </a:p>
          <a:p>
            <a:pPr eaLnBrk="1" hangingPunct="1"/>
            <a:r>
              <a:rPr lang="en-GB" dirty="0"/>
              <a:t>That said- it’s the perfect opportunity to practice a structured approach in an environment where you will get feedback from what you’re doing, the manikin </a:t>
            </a:r>
            <a:r>
              <a:rPr lang="en-GB" i="1" dirty="0"/>
              <a:t>will </a:t>
            </a:r>
            <a:r>
              <a:rPr lang="en-GB" dirty="0"/>
              <a:t>respond to your </a:t>
            </a:r>
            <a:r>
              <a:rPr lang="en-GB" dirty="0" smtClean="0"/>
              <a:t>treatments</a:t>
            </a:r>
            <a:r>
              <a:rPr lang="en-GB" dirty="0"/>
              <a:t>.</a:t>
            </a:r>
            <a:endParaRPr lang="en-GB" dirty="0" smtClean="0"/>
          </a:p>
          <a:p>
            <a:pPr eaLnBrk="1" hangingPunct="1"/>
            <a:r>
              <a:rPr lang="en-GB" dirty="0" smtClean="0"/>
              <a:t>One</a:t>
            </a:r>
            <a:r>
              <a:rPr lang="en-GB" baseline="0" dirty="0" smtClean="0"/>
              <a:t> of our</a:t>
            </a:r>
            <a:r>
              <a:rPr lang="en-GB" dirty="0" smtClean="0"/>
              <a:t> </a:t>
            </a:r>
            <a:r>
              <a:rPr lang="en-GB" dirty="0"/>
              <a:t>main </a:t>
            </a:r>
            <a:r>
              <a:rPr lang="en-GB" dirty="0" smtClean="0"/>
              <a:t>focuses </a:t>
            </a:r>
            <a:r>
              <a:rPr lang="en-GB" dirty="0"/>
              <a:t>today is on </a:t>
            </a:r>
            <a:r>
              <a:rPr lang="en-GB" dirty="0" smtClean="0"/>
              <a:t>teamwork - </a:t>
            </a:r>
            <a:r>
              <a:rPr lang="en-GB" dirty="0"/>
              <a:t>support each other, if you think of something, don’t keep it to </a:t>
            </a:r>
            <a:r>
              <a:rPr lang="en-GB" dirty="0" smtClean="0"/>
              <a:t>yourself - </a:t>
            </a:r>
            <a:r>
              <a:rPr lang="en-GB" dirty="0"/>
              <a:t>let the team leader know, and if </a:t>
            </a:r>
            <a:r>
              <a:rPr lang="en-GB" dirty="0" smtClean="0"/>
              <a:t>you’re </a:t>
            </a:r>
            <a:r>
              <a:rPr lang="en-GB" dirty="0"/>
              <a:t>the leader- let your team know what’s in your head</a:t>
            </a:r>
            <a:r>
              <a:rPr lang="en-GB" dirty="0" smtClean="0"/>
              <a:t>.  Work as a team,</a:t>
            </a:r>
            <a:r>
              <a:rPr lang="en-GB" baseline="0" dirty="0" smtClean="0"/>
              <a:t> as you would in a real life setting.  Talk to the mannequin as you would to a real patient.</a:t>
            </a:r>
            <a:endParaRPr lang="en-GB" dirty="0" smtClean="0"/>
          </a:p>
          <a:p>
            <a:pPr eaLnBrk="1" hangingPunct="1"/>
            <a:r>
              <a:rPr lang="en-GB" dirty="0" smtClean="0"/>
              <a:t>At the end of each simulation scenario we</a:t>
            </a:r>
            <a:r>
              <a:rPr lang="en-GB" baseline="0" dirty="0" smtClean="0"/>
              <a:t> will</a:t>
            </a:r>
            <a:r>
              <a:rPr lang="en-GB" dirty="0" smtClean="0"/>
              <a:t> </a:t>
            </a:r>
            <a:r>
              <a:rPr lang="en-GB" dirty="0"/>
              <a:t>discuss each </a:t>
            </a:r>
            <a:r>
              <a:rPr lang="en-GB" dirty="0" smtClean="0"/>
              <a:t>scenario.  This is a whole group activity.</a:t>
            </a:r>
            <a:r>
              <a:rPr lang="en-GB" baseline="0" dirty="0" smtClean="0"/>
              <a:t>  We will all learn more from the sessions if we all participate.  We will look at both the clinical and human factor points of view.  Areas that can be improved as well as areas that were done well.  It is just as important to emphasise good actions so that we can try to emulate them.  Constructive criticism is welcomed and encouraged.  We all have different experiences in life and work and we can all learn from each scenario.</a:t>
            </a:r>
            <a:endParaRPr lang="en-GB" dirty="0"/>
          </a:p>
        </p:txBody>
      </p:sp>
      <p:sp>
        <p:nvSpPr>
          <p:cNvPr id="19459"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charset="0"/>
                <a:ea typeface="ＭＳ Ｐゴシック" charset="0"/>
                <a:cs typeface="ＭＳ Ｐゴシック" charset="0"/>
              </a:defRPr>
            </a:lvl1pPr>
            <a:lvl2pPr marL="727868" indent="-279949">
              <a:defRPr kumimoji="1" sz="2400">
                <a:solidFill>
                  <a:schemeClr val="tx1"/>
                </a:solidFill>
                <a:latin typeface="Times New Roman" charset="0"/>
                <a:ea typeface="ＭＳ Ｐゴシック" charset="0"/>
              </a:defRPr>
            </a:lvl2pPr>
            <a:lvl3pPr marL="1119797" indent="-223959">
              <a:defRPr kumimoji="1" sz="2400">
                <a:solidFill>
                  <a:schemeClr val="tx1"/>
                </a:solidFill>
                <a:latin typeface="Times New Roman" charset="0"/>
                <a:ea typeface="ＭＳ Ｐゴシック" charset="0"/>
              </a:defRPr>
            </a:lvl3pPr>
            <a:lvl4pPr marL="1567716" indent="-223959">
              <a:defRPr kumimoji="1" sz="2400">
                <a:solidFill>
                  <a:schemeClr val="tx1"/>
                </a:solidFill>
                <a:latin typeface="Times New Roman" charset="0"/>
                <a:ea typeface="ＭＳ Ｐゴシック" charset="0"/>
              </a:defRPr>
            </a:lvl4pPr>
            <a:lvl5pPr marL="2015635" indent="-223959">
              <a:defRPr kumimoji="1" sz="2400">
                <a:solidFill>
                  <a:schemeClr val="tx1"/>
                </a:solidFill>
                <a:latin typeface="Times New Roman" charset="0"/>
                <a:ea typeface="ＭＳ Ｐゴシック" charset="0"/>
              </a:defRPr>
            </a:lvl5pPr>
            <a:lvl6pPr marL="2463554" indent="-223959" eaLnBrk="0" fontAlgn="base" hangingPunct="0">
              <a:spcBef>
                <a:spcPct val="0"/>
              </a:spcBef>
              <a:spcAft>
                <a:spcPct val="0"/>
              </a:spcAft>
              <a:defRPr kumimoji="1" sz="2400">
                <a:solidFill>
                  <a:schemeClr val="tx1"/>
                </a:solidFill>
                <a:latin typeface="Times New Roman" charset="0"/>
                <a:ea typeface="ＭＳ Ｐゴシック" charset="0"/>
              </a:defRPr>
            </a:lvl6pPr>
            <a:lvl7pPr marL="2911472" indent="-223959" eaLnBrk="0" fontAlgn="base" hangingPunct="0">
              <a:spcBef>
                <a:spcPct val="0"/>
              </a:spcBef>
              <a:spcAft>
                <a:spcPct val="0"/>
              </a:spcAft>
              <a:defRPr kumimoji="1" sz="2400">
                <a:solidFill>
                  <a:schemeClr val="tx1"/>
                </a:solidFill>
                <a:latin typeface="Times New Roman" charset="0"/>
                <a:ea typeface="ＭＳ Ｐゴシック" charset="0"/>
              </a:defRPr>
            </a:lvl7pPr>
            <a:lvl8pPr marL="3359391" indent="-223959" eaLnBrk="0" fontAlgn="base" hangingPunct="0">
              <a:spcBef>
                <a:spcPct val="0"/>
              </a:spcBef>
              <a:spcAft>
                <a:spcPct val="0"/>
              </a:spcAft>
              <a:defRPr kumimoji="1" sz="2400">
                <a:solidFill>
                  <a:schemeClr val="tx1"/>
                </a:solidFill>
                <a:latin typeface="Times New Roman" charset="0"/>
                <a:ea typeface="ＭＳ Ｐゴシック" charset="0"/>
              </a:defRPr>
            </a:lvl8pPr>
            <a:lvl9pPr marL="3807310" indent="-223959" eaLnBrk="0" fontAlgn="base" hangingPunct="0">
              <a:spcBef>
                <a:spcPct val="0"/>
              </a:spcBef>
              <a:spcAft>
                <a:spcPct val="0"/>
              </a:spcAft>
              <a:defRPr kumimoji="1" sz="2400">
                <a:solidFill>
                  <a:schemeClr val="tx1"/>
                </a:solidFill>
                <a:latin typeface="Times New Roman" charset="0"/>
                <a:ea typeface="ＭＳ Ｐゴシック" charset="0"/>
              </a:defRPr>
            </a:lvl9pPr>
          </a:lstStyle>
          <a:p>
            <a:pPr eaLnBrk="1" hangingPunct="1"/>
            <a:fld id="{04D1E7B9-5D9E-0644-AACF-D469ACABD20D}" type="slidenum">
              <a:rPr kumimoji="0" lang="en-AU" sz="1200">
                <a:latin typeface="Arial" charset="0"/>
              </a:rPr>
              <a:pPr eaLnBrk="1" hangingPunct="1"/>
              <a:t>16</a:t>
            </a:fld>
            <a:endParaRPr kumimoji="0" lang="en-AU" sz="1200" dirty="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Non-Technical skills are an important aspect of what we do on a daily basis.  They can be broken down into various headings but there is considerable overlap and influence exerted between them.  To function well as a team to the benefit of the patient requires all members of the team to be aware of and be skilled in non-technical skills.</a:t>
            </a:r>
          </a:p>
          <a:p>
            <a:r>
              <a:rPr lang="en-GB" sz="1200" kern="1200" dirty="0" smtClean="0">
                <a:solidFill>
                  <a:schemeClr val="tx1"/>
                </a:solidFill>
                <a:latin typeface="+mn-lt"/>
                <a:ea typeface="+mn-ea"/>
                <a:cs typeface="+mn-cs"/>
              </a:rPr>
              <a:t> </a:t>
            </a:r>
          </a:p>
          <a:p>
            <a:r>
              <a:rPr lang="en-GB" sz="1200" b="1" kern="1200" dirty="0" smtClean="0">
                <a:solidFill>
                  <a:schemeClr val="tx1"/>
                </a:solidFill>
                <a:latin typeface="+mn-lt"/>
                <a:ea typeface="+mn-ea"/>
                <a:cs typeface="+mn-cs"/>
              </a:rPr>
              <a:t>Teamwork</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Effective teamwork can be the difference between life and death in critically ill patients.  It is important that all team members are aware of their roles and responsibilities.  Team leadership and followership are equally important to efficiently treat these patients.</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Team leaders should be credible, experienced calm &amp; approachable.  There should be no doubt within the team as to whom the leader is.  The team leader will need to be able to use various leadership styles as needed at different times.  It may be that the leader will need to be decisive and dictate the actions of the team at time critical points of the patient’s treatment.  At other times they may be able to be more inclusive in their decision making.  This may depend upon the physiology of the patient as well as the personality of the leader.</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If there is no definite leader then someone </a:t>
            </a:r>
            <a:r>
              <a:rPr lang="en-GB" sz="1200" i="1" kern="1200" dirty="0" smtClean="0">
                <a:solidFill>
                  <a:schemeClr val="tx1"/>
                </a:solidFill>
                <a:latin typeface="+mn-lt"/>
                <a:ea typeface="+mn-ea"/>
                <a:cs typeface="+mn-cs"/>
              </a:rPr>
              <a:t>must </a:t>
            </a:r>
            <a:r>
              <a:rPr lang="en-GB" sz="1200" kern="1200" dirty="0" smtClean="0">
                <a:solidFill>
                  <a:schemeClr val="tx1"/>
                </a:solidFill>
                <a:latin typeface="+mn-lt"/>
                <a:ea typeface="+mn-ea"/>
                <a:cs typeface="+mn-cs"/>
              </a:rPr>
              <a:t> step up and take this role on.  It is important that all of the team are aware of who the leader is.</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Often the members of the team will already know which roles they are expected to play, if this is not the case then the team leader should allocate roles playing to the strengths of the individual team members.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Team followership is equally as important a role as team leadership.  It is not a passive role, rather a supportive role.  The other team members should feel able to put forward their own knowledge, thoughts and skills as applied to the situation.  They should also be able to question or challenge the leader’s decisions if they feel that it is in the patient’s best interest.</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 </a:t>
            </a:r>
          </a:p>
          <a:p>
            <a:r>
              <a:rPr lang="en-GB" sz="1200" b="1" kern="1200" dirty="0" smtClean="0">
                <a:solidFill>
                  <a:schemeClr val="tx1"/>
                </a:solidFill>
                <a:latin typeface="+mn-lt"/>
                <a:ea typeface="+mn-ea"/>
                <a:cs typeface="+mn-cs"/>
              </a:rPr>
              <a:t>Communication</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team must communicate effectively throughout.  This involves using names; maintaining eye contact when speaking to people; clearly assigning tasks to individuals or groups; closing the communication loop and reporting back to the team leader when tasks are completed and with the outcome.  Because of the numbers of people involved it is often important to reduce excess noise to a minimum so that important communication is not lost.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Mini-summaries are useful to make sure that everyone is aware of what has happened, is happening now and what the plans going forward are.</a:t>
            </a:r>
          </a:p>
          <a:p>
            <a:r>
              <a:rPr lang="en-GB" sz="1200" kern="1200" dirty="0" smtClean="0">
                <a:solidFill>
                  <a:schemeClr val="tx1"/>
                </a:solidFill>
                <a:latin typeface="+mn-lt"/>
                <a:ea typeface="+mn-ea"/>
                <a:cs typeface="+mn-cs"/>
              </a:rPr>
              <a:t> </a:t>
            </a:r>
          </a:p>
          <a:p>
            <a:r>
              <a:rPr lang="en-GB" sz="1200" b="1" kern="1200" dirty="0" smtClean="0">
                <a:solidFill>
                  <a:schemeClr val="tx1"/>
                </a:solidFill>
                <a:latin typeface="+mn-lt"/>
                <a:ea typeface="+mn-ea"/>
                <a:cs typeface="+mn-cs"/>
              </a:rPr>
              <a:t>Decision Making</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Decision making is usually through the team leader.  In this way the team leader has a broad picture of what is happening to the patient and where the team is headed.  As stated above the decision making process will vary depending upon the urgency of the situation as well as familiarity of the team and the personality of the team leader.  If the team is used to working together and are familiar with each other’s roles and responsibilities, then it may be that each member has increased autonomy within their role and can make their own decisions within the task or role that they have been allocated.  If this is the case it is even more important that communication of these decisions and actions are made regularly to the leader and the team so that everyone is aware of what has been done.</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is also important to make more than one plan.  If plan A does not work then plan B needs to already be formulated.  This is especially important during time critical phases of the resuscitation, so that time is not wasted thinking of plan B when plan A fails.  Communication of both plans needs to be clear so that transition from A to B occurs quickly, if needed.</a:t>
            </a:r>
          </a:p>
          <a:p>
            <a:r>
              <a:rPr lang="en-GB" sz="1200" kern="1200" dirty="0" smtClean="0">
                <a:solidFill>
                  <a:schemeClr val="tx1"/>
                </a:solidFill>
                <a:latin typeface="+mn-lt"/>
                <a:ea typeface="+mn-ea"/>
                <a:cs typeface="+mn-cs"/>
              </a:rPr>
              <a:t> </a:t>
            </a:r>
          </a:p>
          <a:p>
            <a:r>
              <a:rPr lang="en-GB" sz="1200" b="1" kern="1200" dirty="0" smtClean="0">
                <a:solidFill>
                  <a:schemeClr val="tx1"/>
                </a:solidFill>
                <a:latin typeface="+mn-lt"/>
                <a:ea typeface="+mn-ea"/>
                <a:cs typeface="+mn-cs"/>
              </a:rPr>
              <a:t>Situational Awareness</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Many disasters, critical incidents and accidents have been attributed to human error.  The main cause of these human errors is loss of situational awareness.  Situational awareness involves the collecting and integrating of information from the surroundings and the unfolding scenario.  You are exhibiting it when you drive.  You are looking at the surrounding area to gather information as to how your own actions, other’s actions, the environment (e.g. road surface, sun glare, temperature) and how time will combine to affect your goals in the immediate and near future.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Having good situational awareness as an individual and as a team is essential in critical illness treatment areas.  It is one of the main foundations of good decision making.</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Maintaining situational awareness is the responsibility of the entire team.  Any perceived deterioration, dangers, pit falls or opportunities should be shared with the team so that appropriate actions can be taken.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One common reason for lack of situational awareness is loss of the broader clinical picture.  This is commonly seen when a person’s mind becomes set on a specific course of action or diagnosis.  It is also seen when people become engrossed in a difficult task they are undertaking.  They lose objectivity and track of time.  If the leader or another team member is becoming fixated on one aspect of the treatment then it is the rest of the teams’ responsibility to bring this to their attention and make steps to remedy the situation.  </a:t>
            </a:r>
          </a:p>
          <a:p>
            <a:r>
              <a:rPr lang="en-GB"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Being aware of situational awareness and the ease of losing it is an important concept to keep in mind, especially in stressful situations.</a:t>
            </a:r>
            <a:r>
              <a:rPr lang="en-GB" dirty="0" smtClean="0"/>
              <a:t> </a:t>
            </a:r>
            <a:endParaRPr lang="en-GB" dirty="0"/>
          </a:p>
        </p:txBody>
      </p:sp>
      <p:sp>
        <p:nvSpPr>
          <p:cNvPr id="4" name="Footer Placeholder 3"/>
          <p:cNvSpPr>
            <a:spLocks noGrp="1"/>
          </p:cNvSpPr>
          <p:nvPr>
            <p:ph type="ftr" sz="quarter" idx="10"/>
          </p:nvPr>
        </p:nvSpPr>
        <p:spPr/>
        <p:txBody>
          <a:bodyPr/>
          <a:lstStyle/>
          <a:p>
            <a:r>
              <a:rPr lang="en-AU" dirty="0" smtClean="0"/>
              <a:t>Copyright statement</a:t>
            </a:r>
            <a:endParaRPr lang="en-AU" dirty="0"/>
          </a:p>
        </p:txBody>
      </p:sp>
      <p:sp>
        <p:nvSpPr>
          <p:cNvPr id="5" name="Slide Number Placeholder 4"/>
          <p:cNvSpPr>
            <a:spLocks noGrp="1"/>
          </p:cNvSpPr>
          <p:nvPr>
            <p:ph type="sldNum" sz="quarter" idx="11"/>
          </p:nvPr>
        </p:nvSpPr>
        <p:spPr/>
        <p:txBody>
          <a:bodyPr/>
          <a:lstStyle/>
          <a:p>
            <a:fld id="{B77E8E74-D84D-4F81-8EBF-E4440E5A0570}" type="slidenum">
              <a:rPr lang="en-AU" smtClean="0"/>
              <a:pPr/>
              <a:t>17</a:t>
            </a:fld>
            <a:endParaRPr lang="en-AU"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the</a:t>
            </a:r>
            <a:r>
              <a:rPr lang="en-AU" baseline="0" dirty="0" smtClean="0"/>
              <a:t> brief for the scenario.  Introduce the patient -  a generic photo can help set the scene.  A written history follows on the next slide.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18</a:t>
            </a:fld>
            <a:endParaRPr lang="en-AU" dirty="0"/>
          </a:p>
        </p:txBody>
      </p:sp>
    </p:spTree>
    <p:extLst>
      <p:ext uri="{BB962C8B-B14F-4D97-AF65-F5344CB8AC3E}">
        <p14:creationId xmlns:p14="http://schemas.microsoft.com/office/powerpoint/2010/main" val="3191198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the</a:t>
            </a:r>
            <a:r>
              <a:rPr lang="en-AU" baseline="0" dirty="0" smtClean="0"/>
              <a:t> brief for the scenario.  Introduce the patient -  a generic photo can help set the scene.  A written history follows on the next slide.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20</a:t>
            </a:fld>
            <a:endParaRPr lang="en-AU" dirty="0"/>
          </a:p>
        </p:txBody>
      </p:sp>
    </p:spTree>
    <p:extLst>
      <p:ext uri="{BB962C8B-B14F-4D97-AF65-F5344CB8AC3E}">
        <p14:creationId xmlns:p14="http://schemas.microsoft.com/office/powerpoint/2010/main" val="31911987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At this point</a:t>
            </a:r>
            <a:r>
              <a:rPr lang="en-GB" baseline="0" dirty="0" smtClean="0"/>
              <a:t> the host site facilitator can be reminded to hand out the laminated version of the MIST-AMBO handover.</a:t>
            </a:r>
            <a:endParaRPr lang="en-GB"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22</a:t>
            </a:fld>
            <a:endParaRPr lang="en-A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This session,</a:t>
            </a:r>
            <a:r>
              <a:rPr lang="en-AU" baseline="0" dirty="0" smtClean="0"/>
              <a:t> and package as a whole, involves l</a:t>
            </a:r>
            <a:r>
              <a:rPr lang="en-AU" dirty="0" smtClean="0"/>
              <a:t>earning together.  Learning with the teams that you work with helps that</a:t>
            </a:r>
            <a:r>
              <a:rPr lang="en-AU" baseline="0" dirty="0" smtClean="0"/>
              <a:t> team to function more efficiently and effectively.  It allows you</a:t>
            </a:r>
            <a:r>
              <a:rPr lang="en-AU" dirty="0" smtClean="0"/>
              <a:t> to learn from each other,</a:t>
            </a:r>
            <a:r>
              <a:rPr lang="en-AU" baseline="0" dirty="0" smtClean="0"/>
              <a:t> explore different perspectives and to understand the importance of all members of the team.</a:t>
            </a:r>
          </a:p>
          <a:p>
            <a:pPr marL="171450" indent="-171450">
              <a:buFont typeface="Arial" pitchFamily="34" charset="0"/>
              <a:buChar char="•"/>
            </a:pPr>
            <a:r>
              <a:rPr lang="en-AU" baseline="0" dirty="0" smtClean="0"/>
              <a:t>We are targeting higher level learning – applied skills and performance in contextualised events.  This is through team discussion and also through working through simulated scenarios as a team.  It also allows you to put into practice knowledge attained from </a:t>
            </a:r>
            <a:r>
              <a:rPr lang="en-AU" baseline="0" smtClean="0"/>
              <a:t>the eLearning </a:t>
            </a:r>
            <a:r>
              <a:rPr lang="en-AU" baseline="0" dirty="0" smtClean="0"/>
              <a:t>and other solo learning environments.</a:t>
            </a:r>
          </a:p>
          <a:p>
            <a:pPr marL="171450" indent="-171450">
              <a:buFont typeface="Arial" pitchFamily="34" charset="0"/>
              <a:buChar char="•"/>
            </a:pPr>
            <a:r>
              <a:rPr lang="en-AU" baseline="0" dirty="0" smtClean="0"/>
              <a:t>To review and reflect upon our own practice and current best practice standards.  During our feedback sessions we will facilitate this but we would also encourage you to reflect on your practice and experience after these sessions.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3</a:t>
            </a:fld>
            <a:endParaRPr lang="en-AU" dirty="0"/>
          </a:p>
        </p:txBody>
      </p:sp>
    </p:spTree>
    <p:extLst>
      <p:ext uri="{BB962C8B-B14F-4D97-AF65-F5344CB8AC3E}">
        <p14:creationId xmlns:p14="http://schemas.microsoft.com/office/powerpoint/2010/main" val="41863743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r>
              <a:rPr lang="en-GB" dirty="0"/>
              <a:t>Any Questions or discussion points?</a:t>
            </a:r>
          </a:p>
        </p:txBody>
      </p:sp>
      <p:sp>
        <p:nvSpPr>
          <p:cNvPr id="36867"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charset="0"/>
                <a:ea typeface="ＭＳ Ｐゴシック" charset="0"/>
                <a:cs typeface="ＭＳ Ｐゴシック" charset="0"/>
              </a:defRPr>
            </a:lvl1pPr>
            <a:lvl2pPr marL="727868" indent="-279949">
              <a:defRPr kumimoji="1" sz="2400">
                <a:solidFill>
                  <a:schemeClr val="tx1"/>
                </a:solidFill>
                <a:latin typeface="Times New Roman" charset="0"/>
                <a:ea typeface="ＭＳ Ｐゴシック" charset="0"/>
              </a:defRPr>
            </a:lvl2pPr>
            <a:lvl3pPr marL="1119797" indent="-223959">
              <a:defRPr kumimoji="1" sz="2400">
                <a:solidFill>
                  <a:schemeClr val="tx1"/>
                </a:solidFill>
                <a:latin typeface="Times New Roman" charset="0"/>
                <a:ea typeface="ＭＳ Ｐゴシック" charset="0"/>
              </a:defRPr>
            </a:lvl3pPr>
            <a:lvl4pPr marL="1567716" indent="-223959">
              <a:defRPr kumimoji="1" sz="2400">
                <a:solidFill>
                  <a:schemeClr val="tx1"/>
                </a:solidFill>
                <a:latin typeface="Times New Roman" charset="0"/>
                <a:ea typeface="ＭＳ Ｐゴシック" charset="0"/>
              </a:defRPr>
            </a:lvl4pPr>
            <a:lvl5pPr marL="2015635" indent="-223959">
              <a:defRPr kumimoji="1" sz="2400">
                <a:solidFill>
                  <a:schemeClr val="tx1"/>
                </a:solidFill>
                <a:latin typeface="Times New Roman" charset="0"/>
                <a:ea typeface="ＭＳ Ｐゴシック" charset="0"/>
              </a:defRPr>
            </a:lvl5pPr>
            <a:lvl6pPr marL="2463554" indent="-223959" eaLnBrk="0" fontAlgn="base" hangingPunct="0">
              <a:spcBef>
                <a:spcPct val="0"/>
              </a:spcBef>
              <a:spcAft>
                <a:spcPct val="0"/>
              </a:spcAft>
              <a:defRPr kumimoji="1" sz="2400">
                <a:solidFill>
                  <a:schemeClr val="tx1"/>
                </a:solidFill>
                <a:latin typeface="Times New Roman" charset="0"/>
                <a:ea typeface="ＭＳ Ｐゴシック" charset="0"/>
              </a:defRPr>
            </a:lvl6pPr>
            <a:lvl7pPr marL="2911472" indent="-223959" eaLnBrk="0" fontAlgn="base" hangingPunct="0">
              <a:spcBef>
                <a:spcPct val="0"/>
              </a:spcBef>
              <a:spcAft>
                <a:spcPct val="0"/>
              </a:spcAft>
              <a:defRPr kumimoji="1" sz="2400">
                <a:solidFill>
                  <a:schemeClr val="tx1"/>
                </a:solidFill>
                <a:latin typeface="Times New Roman" charset="0"/>
                <a:ea typeface="ＭＳ Ｐゴシック" charset="0"/>
              </a:defRPr>
            </a:lvl7pPr>
            <a:lvl8pPr marL="3359391" indent="-223959" eaLnBrk="0" fontAlgn="base" hangingPunct="0">
              <a:spcBef>
                <a:spcPct val="0"/>
              </a:spcBef>
              <a:spcAft>
                <a:spcPct val="0"/>
              </a:spcAft>
              <a:defRPr kumimoji="1" sz="2400">
                <a:solidFill>
                  <a:schemeClr val="tx1"/>
                </a:solidFill>
                <a:latin typeface="Times New Roman" charset="0"/>
                <a:ea typeface="ＭＳ Ｐゴシック" charset="0"/>
              </a:defRPr>
            </a:lvl8pPr>
            <a:lvl9pPr marL="3807310" indent="-223959" eaLnBrk="0" fontAlgn="base" hangingPunct="0">
              <a:spcBef>
                <a:spcPct val="0"/>
              </a:spcBef>
              <a:spcAft>
                <a:spcPct val="0"/>
              </a:spcAft>
              <a:defRPr kumimoji="1" sz="2400">
                <a:solidFill>
                  <a:schemeClr val="tx1"/>
                </a:solidFill>
                <a:latin typeface="Times New Roman" charset="0"/>
                <a:ea typeface="ＭＳ Ｐゴシック" charset="0"/>
              </a:defRPr>
            </a:lvl9pPr>
          </a:lstStyle>
          <a:p>
            <a:pPr eaLnBrk="1" hangingPunct="1"/>
            <a:fld id="{F8FE9D9A-F545-F948-9FCB-64407F893FB5}" type="slidenum">
              <a:rPr kumimoji="0" lang="en-AU" sz="1200">
                <a:latin typeface="Arial" charset="0"/>
              </a:rPr>
              <a:pPr eaLnBrk="1" hangingPunct="1"/>
              <a:t>25</a:t>
            </a:fld>
            <a:endParaRPr kumimoji="0" lang="en-AU" sz="1200" dirty="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27</a:t>
            </a:fld>
            <a:endParaRPr lang="en-AU" dirty="0"/>
          </a:p>
        </p:txBody>
      </p:sp>
    </p:spTree>
    <p:extLst>
      <p:ext uri="{BB962C8B-B14F-4D97-AF65-F5344CB8AC3E}">
        <p14:creationId xmlns:p14="http://schemas.microsoft.com/office/powerpoint/2010/main" val="275078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You are the author</a:t>
            </a:r>
          </a:p>
          <a:p>
            <a:r>
              <a:rPr lang="en-AU" dirty="0" smtClean="0"/>
              <a:t>The EdWISE curriculum development team will</a:t>
            </a:r>
            <a:r>
              <a:rPr lang="en-AU" baseline="0" dirty="0" smtClean="0"/>
              <a:t> </a:t>
            </a:r>
            <a:r>
              <a:rPr lang="en-AU" dirty="0" smtClean="0"/>
              <a:t>complete the rest</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28</a:t>
            </a:fld>
            <a:endParaRPr lang="en-AU"/>
          </a:p>
        </p:txBody>
      </p:sp>
    </p:spTree>
    <p:extLst>
      <p:ext uri="{BB962C8B-B14F-4D97-AF65-F5344CB8AC3E}">
        <p14:creationId xmlns:p14="http://schemas.microsoft.com/office/powerpoint/2010/main" val="2845519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Challenge</a:t>
            </a:r>
            <a:r>
              <a:rPr lang="en-AU" baseline="0" dirty="0" smtClean="0"/>
              <a:t> of video conferencing tips: don’t change your seat, speak up nice &amp; clearly</a:t>
            </a:r>
          </a:p>
          <a:p>
            <a:pPr marL="171450" indent="-171450">
              <a:buFont typeface="Arial" pitchFamily="34" charset="0"/>
              <a:buChar char="•"/>
            </a:pPr>
            <a:r>
              <a:rPr lang="en-AU" baseline="0" dirty="0" smtClean="0"/>
              <a:t>Details collected and de-identified for reporting purposes</a:t>
            </a:r>
          </a:p>
          <a:p>
            <a:pPr marL="171450" indent="-171450">
              <a:buFont typeface="Arial" pitchFamily="34" charset="0"/>
              <a:buChar char="•"/>
            </a:pPr>
            <a:r>
              <a:rPr lang="en-AU" baseline="0" dirty="0" smtClean="0"/>
              <a:t>Signed form, don't speak outside about how people performed as not necessarily indicative of real life, chance to try new things, don’t tell anyone about the scenarios as they used again on subsequent courses.</a:t>
            </a:r>
          </a:p>
          <a:p>
            <a:pPr marL="171450" indent="-171450">
              <a:buFont typeface="Arial" pitchFamily="34" charset="0"/>
              <a:buChar char="•"/>
            </a:pPr>
            <a:r>
              <a:rPr lang="en-AU" baseline="0" dirty="0" smtClean="0"/>
              <a:t>We try to use best evidence practice and strive to include as up-to-date material as possible.  Please do refer to your local policies, guidelines and protocols.</a:t>
            </a:r>
          </a:p>
          <a:p>
            <a:pPr marL="171450" indent="-171450">
              <a:buFont typeface="Arial" pitchFamily="34" charset="0"/>
              <a:buChar char="•"/>
            </a:pPr>
            <a:r>
              <a:rPr lang="en-AU" baseline="0" dirty="0" smtClean="0"/>
              <a:t>Debriefing is a chance to reflect upon what we did and how that translates to the workplace.  Please use this time to explore the complexities of performance and decision making.  Please contribute, we will all learn from each other’s experiences.  </a:t>
            </a:r>
          </a:p>
          <a:p>
            <a:pPr marL="171450" indent="-171450">
              <a:buFont typeface="Arial" pitchFamily="34" charset="0"/>
              <a:buChar char="•"/>
            </a:pPr>
            <a:r>
              <a:rPr lang="en-AU" baseline="0" dirty="0" smtClean="0"/>
              <a:t>Like most things in life, the more that you put in the more you will take away with you.  </a:t>
            </a:r>
          </a:p>
          <a:p>
            <a:pPr marL="171450" indent="-171450">
              <a:buFont typeface="Arial" pitchFamily="34" charset="0"/>
              <a:buChar char="•"/>
            </a:pPr>
            <a:r>
              <a:rPr lang="en-AU" baseline="0" dirty="0" smtClean="0"/>
              <a:t>It is an open forum where everyone’s ideas and thoughts are to be valued.</a:t>
            </a:r>
          </a:p>
          <a:p>
            <a:pPr marL="171450" indent="-171450">
              <a:buFont typeface="Arial" pitchFamily="34" charset="0"/>
              <a:buChar char="•"/>
            </a:pPr>
            <a:r>
              <a:rPr lang="en-AU" baseline="0" dirty="0" smtClean="0"/>
              <a:t>If you could please switch your phones off or to silent or vibrate for the duration of the course.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4</a:t>
            </a:fld>
            <a:endParaRPr lang="en-AU" dirty="0"/>
          </a:p>
        </p:txBody>
      </p:sp>
    </p:spTree>
    <p:extLst>
      <p:ext uri="{BB962C8B-B14F-4D97-AF65-F5344CB8AC3E}">
        <p14:creationId xmlns:p14="http://schemas.microsoft.com/office/powerpoint/2010/main" val="1528050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We will split up our objectives into clinical</a:t>
            </a:r>
            <a:r>
              <a:rPr lang="en-AU" baseline="0" dirty="0" smtClean="0"/>
              <a:t> and Non-technical skill objectives.</a:t>
            </a:r>
          </a:p>
          <a:p>
            <a:endParaRPr lang="en-AU" baseline="0" dirty="0" smtClean="0"/>
          </a:p>
          <a:p>
            <a:r>
              <a:rPr lang="en-AU" b="1" baseline="0" dirty="0" smtClean="0"/>
              <a:t>Clinical practice</a:t>
            </a:r>
          </a:p>
          <a:p>
            <a:r>
              <a:rPr lang="en-AU" b="0" baseline="0" dirty="0" smtClean="0"/>
              <a:t>Within this session we are going to focus on cardiogenic shock.  We will describe a structured method of assessment, diagnosis and management of patients presenting to the ED with cardiogenic shock.  We will accomplish this through a short presentation on cardiogenic shock followed by an immersive simulation scenario with facilitated debriefing</a:t>
            </a:r>
            <a:r>
              <a:rPr lang="en-AU" b="1" baseline="0" dirty="0" smtClean="0"/>
              <a:t>.</a:t>
            </a:r>
          </a:p>
          <a:p>
            <a:endParaRPr lang="en-AU" b="1" baseline="0" dirty="0" smtClean="0"/>
          </a:p>
          <a:p>
            <a:pPr marL="171450" lvl="0" indent="-171450">
              <a:buFont typeface="Arial" pitchFamily="34" charset="0"/>
              <a:buNone/>
            </a:pPr>
            <a:r>
              <a:rPr lang="en-AU" b="1" baseline="0" dirty="0" smtClean="0"/>
              <a:t>Non-Technical Skills</a:t>
            </a:r>
          </a:p>
          <a:p>
            <a:pPr marL="171450" lvl="0" indent="-171450">
              <a:buFont typeface="Arial" pitchFamily="34" charset="0"/>
              <a:buNone/>
            </a:pPr>
            <a:endParaRPr lang="en-AU" b="1" baseline="0" dirty="0" smtClean="0"/>
          </a:p>
          <a:p>
            <a:pPr marL="171450" lvl="0" indent="-171450">
              <a:buFont typeface="Arial"/>
              <a:buChar char="•"/>
            </a:pPr>
            <a:r>
              <a:rPr lang="en-AU" b="0" baseline="0" dirty="0" smtClean="0"/>
              <a:t>Teamworking</a:t>
            </a:r>
          </a:p>
          <a:p>
            <a:pPr marL="628650" lvl="1" indent="-171450">
              <a:buFont typeface="Arial"/>
              <a:buChar char="•"/>
            </a:pPr>
            <a:r>
              <a:rPr lang="en-AU" b="0" baseline="0" dirty="0" smtClean="0"/>
              <a:t>Leadership</a:t>
            </a:r>
          </a:p>
          <a:p>
            <a:pPr marL="628650" lvl="1" indent="-171450">
              <a:buFont typeface="Arial"/>
              <a:buChar char="•"/>
            </a:pPr>
            <a:r>
              <a:rPr lang="en-AU" b="0" baseline="0" dirty="0" smtClean="0"/>
              <a:t>Followership.  It is important to realise that even if you are not the leader that you have a very active role to play: supporting your leader; giving your thoughts and ideas to the team and trying to think of potential pitfalls and dangers that the team may face.</a:t>
            </a:r>
          </a:p>
          <a:p>
            <a:pPr marL="628650" lvl="1" indent="-171450">
              <a:buFont typeface="Arial"/>
              <a:buChar char="•"/>
            </a:pPr>
            <a:endParaRPr lang="en-AU" b="0" baseline="0" dirty="0" smtClean="0"/>
          </a:p>
          <a:p>
            <a:pPr marL="171450" lvl="0" indent="-171450">
              <a:buFont typeface="Arial"/>
              <a:buChar char="•"/>
            </a:pPr>
            <a:r>
              <a:rPr lang="en-AU" b="0" baseline="0" dirty="0" smtClean="0"/>
              <a:t>Communication</a:t>
            </a:r>
          </a:p>
          <a:p>
            <a:pPr marL="171450" lvl="0" indent="-171450">
              <a:buFont typeface="Arial"/>
              <a:buChar char="•"/>
            </a:pPr>
            <a:r>
              <a:rPr lang="en-AU" b="0" baseline="0" dirty="0" smtClean="0"/>
              <a:t>Decision Making</a:t>
            </a:r>
          </a:p>
          <a:p>
            <a:pPr marL="171450" lvl="0" indent="-171450">
              <a:buFont typeface="Arial"/>
              <a:buChar char="•"/>
            </a:pPr>
            <a:r>
              <a:rPr lang="en-AU" b="0" baseline="0" dirty="0" smtClean="0"/>
              <a:t>Situational Awareness</a:t>
            </a:r>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dirty="0"/>
          </a:p>
        </p:txBody>
      </p:sp>
    </p:spTree>
    <p:extLst>
      <p:ext uri="{BB962C8B-B14F-4D97-AF65-F5344CB8AC3E}">
        <p14:creationId xmlns:p14="http://schemas.microsoft.com/office/powerpoint/2010/main" val="3257640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the slides for the EdWISE program</a:t>
            </a:r>
            <a:r>
              <a:rPr lang="en-US" baseline="0" dirty="0" smtClean="0"/>
              <a:t> on cardiogenic shock.</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6</a:t>
            </a:fld>
            <a:endParaRPr lang="en-AU" dirty="0"/>
          </a:p>
        </p:txBody>
      </p:sp>
    </p:spTree>
    <p:extLst>
      <p:ext uri="{BB962C8B-B14F-4D97-AF65-F5344CB8AC3E}">
        <p14:creationId xmlns:p14="http://schemas.microsoft.com/office/powerpoint/2010/main" val="187621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outlines the aims of this talk and module which is to look at Cardiogenic</a:t>
            </a:r>
            <a:r>
              <a:rPr lang="en-US" baseline="0" dirty="0" smtClean="0"/>
              <a:t> shock, its assessment and its management.</a:t>
            </a:r>
          </a:p>
          <a:p>
            <a:endParaRPr lang="en-US" baseline="0" dirty="0" smtClean="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7</a:t>
            </a:fld>
            <a:endParaRPr lang="en-AU"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0" dirty="0" smtClean="0"/>
              <a:t>There</a:t>
            </a:r>
            <a:r>
              <a:rPr lang="en-AU" b="0" baseline="0" dirty="0" smtClean="0"/>
              <a:t> are multiple definitions, from multiple sources, of shock – this is a composite definition from Tintinalli.</a:t>
            </a:r>
          </a:p>
          <a:p>
            <a:pPr marL="0" marR="0" indent="0" algn="l" defTabSz="914400" rtl="0" eaLnBrk="1" fontAlgn="auto" latinLnBrk="0" hangingPunct="1">
              <a:lnSpc>
                <a:spcPct val="100000"/>
              </a:lnSpc>
              <a:spcBef>
                <a:spcPts val="0"/>
              </a:spcBef>
              <a:spcAft>
                <a:spcPts val="0"/>
              </a:spcAft>
              <a:buClrTx/>
              <a:buSzTx/>
              <a:buFontTx/>
              <a:buNone/>
              <a:tabLst/>
              <a:defRPr/>
            </a:pPr>
            <a:endParaRPr lang="en-AU"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Pump failure leads to reduced cardiac output, hypotension, impaired tissue perfusion, cellular hypoxia, anaerobic metabolism and production of lactate. The feedback loop responds by releasing hormones (Noradrenaline, Adrenaline, dopamine etc) to cause vasoconstriction and tachycardia in an attempt to improve cardiac output. The aim of which is to maintain oxygenation of vital organs (brain, heart, lungs) increasingly at the expense of the less vital ones. In cardiogenic shock there is pump failure restricting the effect of these responses, and the acidosis contributes to worsening pump failure, and the effect of systemic vasoconstriction is variable. </a:t>
            </a:r>
          </a:p>
          <a:p>
            <a:pPr marL="0" marR="0" indent="0" algn="l" defTabSz="914400" rtl="0" eaLnBrk="1" fontAlgn="auto" latinLnBrk="0" hangingPunct="1">
              <a:lnSpc>
                <a:spcPct val="100000"/>
              </a:lnSpc>
              <a:spcBef>
                <a:spcPts val="0"/>
              </a:spcBef>
              <a:spcAft>
                <a:spcPts val="0"/>
              </a:spcAft>
              <a:buClrTx/>
              <a:buSzTx/>
              <a:buFontTx/>
              <a:buNone/>
              <a:tabLst/>
              <a:defRPr/>
            </a:pPr>
            <a:endParaRPr lang="en-AU"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The most common cause is acute myocardial infarction.</a:t>
            </a:r>
            <a:endParaRPr lang="en-AU"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Acute</a:t>
            </a:r>
            <a:r>
              <a:rPr lang="en-US" sz="1200" kern="1200" baseline="0" dirty="0" smtClean="0">
                <a:solidFill>
                  <a:schemeClr val="tx1"/>
                </a:solidFill>
                <a:latin typeface="+mn-lt"/>
                <a:ea typeface="+mn-ea"/>
                <a:cs typeface="+mn-cs"/>
              </a:rPr>
              <a:t> Myocardial Infarction</a:t>
            </a:r>
            <a:r>
              <a:rPr lang="en-AU" sz="1200" kern="1200" baseline="0" dirty="0" smtClean="0">
                <a:solidFill>
                  <a:schemeClr val="tx1"/>
                </a:solidFill>
                <a:latin typeface="+mn-lt"/>
                <a:ea typeface="+mn-ea"/>
                <a:cs typeface="+mn-cs"/>
              </a:rPr>
              <a:t> – pump failure, acute MR, VSD, free wall rupture </a:t>
            </a:r>
          </a:p>
          <a:p>
            <a:r>
              <a:rPr lang="en-US" sz="1200" kern="1200" dirty="0" smtClean="0">
                <a:solidFill>
                  <a:schemeClr val="tx1"/>
                </a:solidFill>
                <a:latin typeface="+mn-lt"/>
                <a:ea typeface="+mn-ea"/>
                <a:cs typeface="+mn-cs"/>
              </a:rPr>
              <a:t>Right Ventricular infarction</a:t>
            </a:r>
            <a:r>
              <a:rPr lang="en-US" sz="1200" kern="1200" baseline="0" dirty="0" smtClean="0">
                <a:solidFill>
                  <a:schemeClr val="tx1"/>
                </a:solidFill>
                <a:latin typeface="+mn-lt"/>
                <a:ea typeface="+mn-ea"/>
                <a:cs typeface="+mn-cs"/>
              </a:rPr>
              <a:t> requires specific mention – avoid nitrates and cautious fluid load</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Valve disease</a:t>
            </a:r>
            <a:r>
              <a:rPr lang="en-AU" sz="1200" kern="1200" baseline="0" dirty="0" smtClean="0">
                <a:solidFill>
                  <a:schemeClr val="tx1"/>
                </a:solidFill>
                <a:latin typeface="+mn-lt"/>
                <a:ea typeface="+mn-ea"/>
                <a:cs typeface="+mn-cs"/>
              </a:rPr>
              <a:t> – severe AS, MR, Aortic Incompetence </a:t>
            </a:r>
          </a:p>
          <a:p>
            <a:r>
              <a:rPr lang="en-US" sz="1200" kern="1200" dirty="0" smtClean="0">
                <a:solidFill>
                  <a:schemeClr val="tx1"/>
                </a:solidFill>
                <a:latin typeface="+mn-lt"/>
                <a:ea typeface="+mn-ea"/>
                <a:cs typeface="+mn-cs"/>
              </a:rPr>
              <a:t>Drug related</a:t>
            </a:r>
          </a:p>
          <a:p>
            <a:r>
              <a:rPr lang="en-US" sz="1200" kern="1200" dirty="0" smtClean="0">
                <a:solidFill>
                  <a:schemeClr val="tx1"/>
                </a:solidFill>
                <a:latin typeface="+mn-lt"/>
                <a:ea typeface="+mn-ea"/>
                <a:cs typeface="+mn-cs"/>
              </a:rPr>
              <a:t>SIRS response</a:t>
            </a:r>
            <a:endParaRPr lang="en-A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Cardiomyopathy – viral myocarditis, sarcoid, peripartum</a:t>
            </a:r>
            <a:endParaRPr lang="en-A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Pulmonary hypertension/PE/Cor pulmonale</a:t>
            </a:r>
            <a:endParaRPr lang="en-A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Congenital – HOCM</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Pericardial Tamponade</a:t>
            </a:r>
            <a:endParaRPr lang="en-AU"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High Output failure</a:t>
            </a:r>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Beri beri, thyrotoxicosis, sepsis</a:t>
            </a:r>
          </a:p>
          <a:p>
            <a:pPr marL="0" marR="0" indent="0" algn="l" defTabSz="914400" rtl="0" eaLnBrk="1" fontAlgn="auto" latinLnBrk="0" hangingPunct="1">
              <a:lnSpc>
                <a:spcPct val="100000"/>
              </a:lnSpc>
              <a:spcBef>
                <a:spcPts val="0"/>
              </a:spcBef>
              <a:spcAft>
                <a:spcPts val="0"/>
              </a:spcAft>
              <a:buClrTx/>
              <a:buSzTx/>
              <a:buFontTx/>
              <a:buNone/>
              <a:tabLst/>
              <a:defRPr/>
            </a:pPr>
            <a:endParaRPr lang="en-AU"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b="0" baseline="0" dirty="0" smtClean="0"/>
              <a:t>The high mortality highlights the importance of early recognition and rapid management.</a:t>
            </a:r>
            <a:endParaRPr lang="en-AU" b="0" dirty="0" smtClean="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8</a:t>
            </a:fld>
            <a:endParaRPr lang="en-AU" dirty="0"/>
          </a:p>
        </p:txBody>
      </p:sp>
    </p:spTree>
    <p:extLst>
      <p:ext uri="{BB962C8B-B14F-4D97-AF65-F5344CB8AC3E}">
        <p14:creationId xmlns:p14="http://schemas.microsoft.com/office/powerpoint/2010/main" val="2886122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smtClean="0"/>
              <a:t>It</a:t>
            </a:r>
            <a:r>
              <a:rPr lang="en-US" baseline="0" dirty="0" smtClean="0"/>
              <a:t> should be acknowledged that assessment and management occur simultaneously in the critically unstable patient in the emergency department.</a:t>
            </a:r>
            <a:endParaRPr lang="en-US" dirty="0" smtClean="0"/>
          </a:p>
          <a:p>
            <a:endParaRPr lang="en-US" dirty="0" smtClean="0"/>
          </a:p>
          <a:p>
            <a:r>
              <a:rPr lang="en-US" dirty="0" smtClean="0"/>
              <a:t>Assessment</a:t>
            </a:r>
            <a:r>
              <a:rPr lang="en-US" baseline="0" dirty="0" smtClean="0"/>
              <a:t> aims to establish the diagnosis and assess the severity of the illness, seek the underlying cause, review for complications of the current condition and determine any interactions with co-morbid conditions.</a:t>
            </a:r>
          </a:p>
          <a:p>
            <a:r>
              <a:rPr lang="en-US" baseline="0" dirty="0" smtClean="0"/>
              <a:t> </a:t>
            </a:r>
          </a:p>
          <a:p>
            <a:r>
              <a:rPr lang="en-US" baseline="0" dirty="0" smtClean="0"/>
              <a:t>History – Seeks duration of illness and for the underlying cause – most commonly AMI, but others should be excluded during the history (recent illness for viral myocarditis, alcohol misuse/abuse, symptoms of thyrotoxicosis). Previous history of underlying causes and family history of illnesses such as HOCM or cardiac arrhythmias. Current medication use and allergies are essential to guide treatment choices (especially beta blockers and calcium channel blockers), likewise allergies are essential to know when prescribing any medication.  </a:t>
            </a:r>
          </a:p>
          <a:p>
            <a:endParaRPr lang="en-US" baseline="0" dirty="0" smtClean="0"/>
          </a:p>
          <a:p>
            <a:r>
              <a:rPr lang="en-US" baseline="0" dirty="0" smtClean="0"/>
              <a:t>Often a collaborative history is required with sources including the ambulance officers, family or friends, the general practioner and old notes. </a:t>
            </a:r>
          </a:p>
          <a:p>
            <a:endParaRPr lang="en-US" baseline="0" dirty="0" smtClean="0"/>
          </a:p>
          <a:p>
            <a:r>
              <a:rPr lang="en-US" baseline="0" dirty="0" smtClean="0"/>
              <a:t>Examination – Determines the severity of illness and haemodynamic stability, guides therapy, seeks the underlying cause and complications of both the illness and of the management. Careful cardiovascular examination may reveal a wide pulse pressure of AS, Elevated JVP of RHF, Displaced apex beat of chronically dilated LV (or not suggestive of an acute course), Systolic murmurs of AS, MR or VSD, Distinctive murmurs of HOCM with dynamic maneuvers (louder with valsalva), Diastolic murmurs of Aortic Incompetence,  Rales in the lung fields (LV failure) and Peripheral oedema of the sacrum or lower limbs (to suggest RV involvement). Further clinical examination may highlight the underlying pathology, e.g. obesity, IVDU, thyrotoxicosis. </a:t>
            </a:r>
          </a:p>
          <a:p>
            <a:endParaRPr lang="en-US" baseline="0" dirty="0" smtClean="0"/>
          </a:p>
          <a:p>
            <a:r>
              <a:rPr lang="en-US" baseline="0" dirty="0" smtClean="0"/>
              <a:t>The findings on examination give the </a:t>
            </a:r>
            <a:r>
              <a:rPr lang="en-US" b="0" u="none" baseline="0" dirty="0" smtClean="0">
                <a:solidFill>
                  <a:schemeClr val="tx1"/>
                </a:solidFill>
              </a:rPr>
              <a:t>Killip classification (which enables mortality assessment) for those with AMI.</a:t>
            </a:r>
          </a:p>
          <a:p>
            <a:r>
              <a:rPr lang="en-US" sz="1200" b="0" u="none" kern="1200" dirty="0" smtClean="0">
                <a:solidFill>
                  <a:schemeClr val="tx1"/>
                </a:solidFill>
                <a:latin typeface="+mn-lt"/>
                <a:ea typeface="+mn-ea"/>
                <a:cs typeface="+mn-cs"/>
              </a:rPr>
              <a:t>Killip I -</a:t>
            </a:r>
            <a:r>
              <a:rPr lang="en-US" sz="1200" b="0" u="none" kern="1200" baseline="0" dirty="0" smtClean="0">
                <a:solidFill>
                  <a:schemeClr val="tx1"/>
                </a:solidFill>
                <a:latin typeface="+mn-lt"/>
                <a:ea typeface="+mn-ea"/>
                <a:cs typeface="+mn-cs"/>
              </a:rPr>
              <a:t> </a:t>
            </a:r>
            <a:r>
              <a:rPr lang="en-US" sz="1200" b="0" u="none" kern="1200" dirty="0" smtClean="0">
                <a:solidFill>
                  <a:schemeClr val="tx1"/>
                </a:solidFill>
                <a:latin typeface="+mn-lt"/>
                <a:ea typeface="+mn-ea"/>
                <a:cs typeface="+mn-cs"/>
              </a:rPr>
              <a:t>no clinical signs of heart failure</a:t>
            </a:r>
            <a:r>
              <a:rPr lang="en-US" sz="1200" b="0" u="none" kern="1200" baseline="0" dirty="0" smtClean="0">
                <a:solidFill>
                  <a:schemeClr val="tx1"/>
                </a:solidFill>
                <a:latin typeface="+mn-lt"/>
                <a:ea typeface="+mn-ea"/>
                <a:cs typeface="+mn-cs"/>
              </a:rPr>
              <a:t> </a:t>
            </a:r>
            <a:r>
              <a:rPr lang="en-US" sz="1200" b="0" u="none" kern="1200" dirty="0" smtClean="0">
                <a:solidFill>
                  <a:schemeClr val="tx1"/>
                </a:solidFill>
                <a:latin typeface="+mn-lt"/>
                <a:ea typeface="+mn-ea"/>
                <a:cs typeface="+mn-cs"/>
              </a:rPr>
              <a:t>(6%)</a:t>
            </a:r>
          </a:p>
          <a:p>
            <a:r>
              <a:rPr lang="en-US" sz="1200" b="0" u="none" kern="1200" dirty="0" smtClean="0">
                <a:solidFill>
                  <a:schemeClr val="tx1"/>
                </a:solidFill>
                <a:latin typeface="+mn-lt"/>
                <a:ea typeface="+mn-ea"/>
                <a:cs typeface="+mn-cs"/>
              </a:rPr>
              <a:t>Killip</a:t>
            </a:r>
            <a:r>
              <a:rPr lang="en-US" sz="1200" b="0" u="none" kern="1200" baseline="0" dirty="0" smtClean="0">
                <a:solidFill>
                  <a:schemeClr val="tx1"/>
                </a:solidFill>
                <a:latin typeface="+mn-lt"/>
                <a:ea typeface="+mn-ea"/>
                <a:cs typeface="+mn-cs"/>
              </a:rPr>
              <a:t> II – rales or crackles &lt;50%, S3 and elevated JVP (17%)</a:t>
            </a:r>
          </a:p>
          <a:p>
            <a:r>
              <a:rPr lang="en-US" sz="1200" b="0" u="none" kern="1200" baseline="0" dirty="0" smtClean="0">
                <a:solidFill>
                  <a:schemeClr val="tx1"/>
                </a:solidFill>
                <a:latin typeface="+mn-lt"/>
                <a:ea typeface="+mn-ea"/>
                <a:cs typeface="+mn-cs"/>
              </a:rPr>
              <a:t>Killip III - &gt;50% </a:t>
            </a:r>
            <a:r>
              <a:rPr lang="en-US" sz="1200" b="0" u="none" kern="1200" dirty="0" smtClean="0">
                <a:solidFill>
                  <a:schemeClr val="tx1"/>
                </a:solidFill>
                <a:latin typeface="+mn-lt"/>
                <a:ea typeface="+mn-ea"/>
                <a:cs typeface="+mn-cs"/>
              </a:rPr>
              <a:t> rales or crackles – (38%) </a:t>
            </a:r>
          </a:p>
          <a:p>
            <a:r>
              <a:rPr lang="en-US" sz="1200" b="0" u="none" kern="1200" dirty="0" smtClean="0">
                <a:solidFill>
                  <a:schemeClr val="tx1"/>
                </a:solidFill>
                <a:latin typeface="+mn-lt"/>
                <a:ea typeface="+mn-ea"/>
                <a:cs typeface="+mn-cs"/>
              </a:rPr>
              <a:t>Killip IV – hypotension, cardiogenic</a:t>
            </a:r>
            <a:r>
              <a:rPr lang="en-US" sz="1200" b="0" u="none" kern="1200" baseline="0" dirty="0" smtClean="0">
                <a:solidFill>
                  <a:schemeClr val="tx1"/>
                </a:solidFill>
                <a:latin typeface="+mn-lt"/>
                <a:ea typeface="+mn-ea"/>
                <a:cs typeface="+mn-cs"/>
              </a:rPr>
              <a:t> shock – (67%)</a:t>
            </a:r>
          </a:p>
          <a:p>
            <a:endParaRPr lang="en-US" baseline="0" dirty="0" smtClean="0"/>
          </a:p>
          <a:p>
            <a:r>
              <a:rPr lang="en-US" baseline="0" dirty="0" smtClean="0"/>
              <a:t>Clear documentation at the time of presentation is essential in guiding the initial management and for subsequent assessment of complications during this presentation and those in the future.  </a:t>
            </a:r>
          </a:p>
          <a:p>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9</a:t>
            </a:fld>
            <a:endParaRPr lang="en-AU"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Immediate investigations should be performed on arrival. </a:t>
            </a:r>
          </a:p>
          <a:p>
            <a:r>
              <a:rPr lang="en-US" dirty="0" smtClean="0"/>
              <a:t>A 12 lead ECG should be urgently</a:t>
            </a:r>
            <a:r>
              <a:rPr lang="en-US" baseline="0" dirty="0" smtClean="0"/>
              <a:t> obtained and reviewed by someone competent in assessing ECGs, with early specialist advise if there is any doubt about the presence of STEMI and its location. Comparison with old ECGs is often insightful. Early intervention improves outcomes, especially in those with cardiogenic shock as a result of AMI (SHOCK trial). Specific avoidance of nitrates in RV infarction may improve outcomes. Seek arrhythmias, electrolyte abnormalities and LVH. </a:t>
            </a:r>
          </a:p>
          <a:p>
            <a:endParaRPr lang="en-US" baseline="0" dirty="0" smtClean="0"/>
          </a:p>
          <a:p>
            <a:r>
              <a:rPr lang="en-US" baseline="0" dirty="0" smtClean="0"/>
              <a:t>When IV access is obtained bloods should be sent for urgent assay, however there are no biochemical markers which are specific for cardiogenic shock and the cardiac enzymes may not be elevated on initial presentation if that occurs early. Drug levels should be sent including digoxin levels.</a:t>
            </a:r>
          </a:p>
          <a:p>
            <a:endParaRPr lang="en-US" baseline="0" dirty="0" smtClean="0"/>
          </a:p>
          <a:p>
            <a:r>
              <a:rPr lang="en-US" baseline="0" dirty="0" smtClean="0"/>
              <a:t>A mobile CXR should be rapidly obtained to assess for pulmonary odema/effusions, cardiomegally and other diagnoses including focal infection, pneumothorax, and radiographic evidence of dissection.</a:t>
            </a:r>
          </a:p>
          <a:p>
            <a:endParaRPr lang="en-US" baseline="0" dirty="0" smtClean="0"/>
          </a:p>
          <a:p>
            <a:r>
              <a:rPr lang="en-US" baseline="0" dirty="0" smtClean="0"/>
              <a:t>A bedside ultrasound should be obtained, dependent on available skills. This should be confirmed with formal echocardiography as soon as practicable after this. This imaging looks for the LV and RV function, evidence of pericardial effusion and valve function. Free wall rupture and acute MR may also be identified. </a:t>
            </a:r>
          </a:p>
          <a:p>
            <a:endParaRPr lang="en-US" baseline="0" dirty="0" smtClean="0"/>
          </a:p>
          <a:p>
            <a:r>
              <a:rPr lang="en-US" baseline="0" dirty="0" smtClean="0"/>
              <a:t>The patient should remain on a monitor with regular serial measurements including BP, ECG, Sats, UO, BSL, Lactate clearance and serial blood tests as warranted. </a:t>
            </a:r>
          </a:p>
          <a:p>
            <a:endParaRPr lang="en-US" baseline="0" dirty="0" smtClean="0"/>
          </a:p>
          <a:p>
            <a:r>
              <a:rPr lang="en-US" baseline="0" dirty="0" smtClean="0"/>
              <a:t> </a:t>
            </a:r>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10</a:t>
            </a:fld>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Tree>
    <p:extLst>
      <p:ext uri="{BB962C8B-B14F-4D97-AF65-F5344CB8AC3E}">
        <p14:creationId xmlns:p14="http://schemas.microsoft.com/office/powerpoint/2010/main" val="8011275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noAutofit/>
          </a:bodyPr>
          <a:lstStyle>
            <a:lvl1pPr algn="l">
              <a:defRPr lang="en-AU" dirty="0"/>
            </a:lvl1pPr>
          </a:lstStyle>
          <a:p>
            <a:r>
              <a:rPr lang="en-US" dirty="0" smtClean="0"/>
              <a:t>Click to edit Master title style</a:t>
            </a:r>
            <a:endParaRPr lang="en-AU" dirty="0"/>
          </a:p>
        </p:txBody>
      </p:sp>
      <p:sp>
        <p:nvSpPr>
          <p:cNvPr id="3" name="Text Placeholder 2"/>
          <p:cNvSpPr>
            <a:spLocks noGrp="1"/>
          </p:cNvSpPr>
          <p:nvPr>
            <p:ph type="body" idx="1"/>
          </p:nvPr>
        </p:nvSpPr>
        <p:spPr>
          <a:xfrm>
            <a:off x="685800" y="4221088"/>
            <a:ext cx="7772400" cy="1500187"/>
          </a:xfrm>
        </p:spPr>
        <p:txBody>
          <a:bodyPr anchor="b">
            <a:normAutofit/>
          </a:bodyPr>
          <a:lstStyle>
            <a:lvl1pPr marL="0" indent="0">
              <a:buNone/>
              <a:defRPr sz="3200">
                <a:solidFill>
                  <a:schemeClr val="tx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407969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425D5AA1-8915-4B03-B47B-7518CA7325B6}" type="datetime6">
              <a:rPr lang="en-AU" smtClean="0"/>
              <a:pPr>
                <a:defRPr/>
              </a:pPr>
              <a:t>September 12</a:t>
            </a:fld>
            <a:endParaRPr lang="en-AU"/>
          </a:p>
        </p:txBody>
      </p:sp>
      <p:sp>
        <p:nvSpPr>
          <p:cNvPr id="5" name="Footer Placeholder 4"/>
          <p:cNvSpPr>
            <a:spLocks noGrp="1"/>
          </p:cNvSpPr>
          <p:nvPr>
            <p:ph type="ftr" sz="quarter" idx="11"/>
          </p:nvPr>
        </p:nvSpPr>
        <p:spPr/>
        <p:txBody>
          <a:bodyPr/>
          <a:lstStyle>
            <a:lvl1pPr>
              <a:defRPr/>
            </a:lvl1pPr>
          </a:lstStyle>
          <a:p>
            <a:pPr>
              <a:defRPr/>
            </a:pPr>
            <a:r>
              <a:rPr lang="en-AU" smtClean="0"/>
              <a:t>© Health Workforce Australia</a:t>
            </a: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B394801-3E85-4225-9AC4-2B0A7194C525}" type="slidenum">
              <a:rPr lang="en-AU"/>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685800" y="422108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4079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September 12</a:t>
            </a:fld>
            <a:endParaRPr lang="en-AU" dirty="0"/>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dirty="0"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1028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95BF4E5-C390-4BBE-BD5D-6CD5BF21D763}" type="datetime6">
              <a:rPr lang="en-AU" smtClean="0"/>
              <a:pPr/>
              <a:t>September 12</a:t>
            </a:fld>
            <a:endParaRPr lang="en-AU" dirty="0"/>
          </a:p>
        </p:txBody>
      </p:sp>
      <p:sp>
        <p:nvSpPr>
          <p:cNvPr id="6" name="Footer Placeholder 5"/>
          <p:cNvSpPr>
            <a:spLocks noGrp="1"/>
          </p:cNvSpPr>
          <p:nvPr>
            <p:ph type="ftr" sz="quarter" idx="11"/>
          </p:nvPr>
        </p:nvSpPr>
        <p:spPr/>
        <p:txBody>
          <a:bodyPr/>
          <a:lstStyle/>
          <a:p>
            <a:r>
              <a:rPr lang="en-AU" dirty="0"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36340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3E79B29-96FA-4BC6-A6BD-8A30761AF43A}" type="datetime6">
              <a:rPr lang="en-AU" smtClean="0"/>
              <a:pPr/>
              <a:t>September 12</a:t>
            </a:fld>
            <a:endParaRPr lang="en-AU" dirty="0"/>
          </a:p>
        </p:txBody>
      </p:sp>
      <p:sp>
        <p:nvSpPr>
          <p:cNvPr id="8" name="Footer Placeholder 7"/>
          <p:cNvSpPr>
            <a:spLocks noGrp="1"/>
          </p:cNvSpPr>
          <p:nvPr>
            <p:ph type="ftr" sz="quarter" idx="11"/>
          </p:nvPr>
        </p:nvSpPr>
        <p:spPr/>
        <p:txBody>
          <a:bodyPr/>
          <a:lstStyle/>
          <a:p>
            <a:r>
              <a:rPr lang="en-AU" dirty="0" smtClean="0"/>
              <a:t>© Health Workforce Australia</a:t>
            </a:r>
            <a:endParaRPr lang="en-AU" dirty="0"/>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126910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September 12</a:t>
            </a:fld>
            <a:endParaRPr lang="en-AU" dirty="0"/>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326283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01A85-D22F-4771-867E-C58BF9F08D1A}" type="datetime6">
              <a:rPr lang="en-AU" smtClean="0"/>
              <a:pPr/>
              <a:t>September 12</a:t>
            </a:fld>
            <a:endParaRPr lang="en-AU" dirty="0"/>
          </a:p>
        </p:txBody>
      </p:sp>
      <p:sp>
        <p:nvSpPr>
          <p:cNvPr id="3" name="Footer Placeholder 2"/>
          <p:cNvSpPr>
            <a:spLocks noGrp="1"/>
          </p:cNvSpPr>
          <p:nvPr>
            <p:ph type="ftr" sz="quarter" idx="11"/>
          </p:nvPr>
        </p:nvSpPr>
        <p:spPr/>
        <p:txBody>
          <a:bodyPr/>
          <a:lstStyle/>
          <a:p>
            <a:r>
              <a:rPr lang="en-AU" dirty="0" smtClean="0"/>
              <a:t>© Health Workforce Australia</a:t>
            </a:r>
            <a:endParaRPr lang="en-AU" dirty="0"/>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349014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2B0E54AF-5549-48CA-ACA5-FF5735C66C8D}" type="datetime6">
              <a:rPr lang="en-AU" smtClean="0"/>
              <a:pPr/>
              <a:t>September 12</a:t>
            </a:fld>
            <a:endParaRPr lang="en-AU" dirty="0"/>
          </a:p>
        </p:txBody>
      </p:sp>
      <p:sp>
        <p:nvSpPr>
          <p:cNvPr id="6" name="Footer Placeholder 5"/>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264970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CF9FB2-7F90-46C2-8A27-DE0372FA1A37}" type="datetime6">
              <a:rPr lang="en-AU" smtClean="0"/>
              <a:pPr/>
              <a:t>September 12</a:t>
            </a:fld>
            <a:endParaRPr lang="en-AU" dirty="0"/>
          </a:p>
        </p:txBody>
      </p:sp>
      <p:sp>
        <p:nvSpPr>
          <p:cNvPr id="6" name="Footer Placeholder 5"/>
          <p:cNvSpPr>
            <a:spLocks noGrp="1"/>
          </p:cNvSpPr>
          <p:nvPr>
            <p:ph type="ftr" sz="quarter" idx="11"/>
          </p:nvPr>
        </p:nvSpPr>
        <p:spPr/>
        <p:txBody>
          <a:bodyPr/>
          <a:lstStyle/>
          <a:p>
            <a:r>
              <a:rPr lang="en-AU" dirty="0"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33739731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theme" Target="../theme/theme2.xml"/><Relationship Id="rId12"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3.xml"/><Relationship Id="rId3"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nvGrpSpPr>
          <p:cNvPr id="17" name="Group 16"/>
          <p:cNvGrpSpPr/>
          <p:nvPr/>
        </p:nvGrpSpPr>
        <p:grpSpPr>
          <a:xfrm>
            <a:off x="6805914" y="6165304"/>
            <a:ext cx="2146362" cy="520282"/>
            <a:chOff x="6444208" y="6026035"/>
            <a:chExt cx="2508068" cy="802450"/>
          </a:xfrm>
        </p:grpSpPr>
        <p:pic>
          <p:nvPicPr>
            <p:cNvPr id="18" name="Pictur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32291" y="6311602"/>
            <a:ext cx="733425" cy="285750"/>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Lst>
  <p:timing>
    <p:tnLst>
      <p:par>
        <p:cTn xmlns:p14="http://schemas.microsoft.com/office/powerpoint/2010/mai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0" name="Picture 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2021AB5D-8DB4-4EB1-81D2-74A4548EBD96}" type="datetime6">
              <a:rPr lang="en-AU" smtClean="0"/>
              <a:pPr/>
              <a:t>September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dirty="0"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1" r:id="rId9"/>
    <p:sldLayoutId id="2147483702" r:id="rId10"/>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82C69519-CD4C-447F-82AD-EF14FEC907A9}" type="datetime6">
              <a:rPr lang="en-AU" smtClean="0"/>
              <a:pPr/>
              <a:t>September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dirty="0"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0.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normAutofit fontScale="90000"/>
          </a:bodyPr>
          <a:lstStyle/>
          <a:p>
            <a:r>
              <a:rPr lang="en-US" sz="3600" dirty="0" smtClean="0">
                <a:ea typeface="ＭＳ Ｐゴシック" charset="-128"/>
              </a:rPr>
              <a:t>Cardiogenic Shock and the Management of Patients with Unstable Myocardial Infarction.</a:t>
            </a:r>
            <a:endParaRPr lang="en-AU" sz="3600" dirty="0" smtClean="0">
              <a:ea typeface="ＭＳ Ｐゴシック" charset="-128"/>
            </a:endParaRPr>
          </a:p>
        </p:txBody>
      </p:sp>
      <p:sp>
        <p:nvSpPr>
          <p:cNvPr id="12290" name="Subtitle 2"/>
          <p:cNvSpPr>
            <a:spLocks noGrp="1"/>
          </p:cNvSpPr>
          <p:nvPr>
            <p:ph type="subTitle" idx="1"/>
          </p:nvPr>
        </p:nvSpPr>
        <p:spPr>
          <a:xfrm>
            <a:off x="1371600" y="4293096"/>
            <a:ext cx="6400800" cy="1345704"/>
          </a:xfrm>
        </p:spPr>
        <p:txBody>
          <a:bodyPr/>
          <a:lstStyle/>
          <a:p>
            <a:r>
              <a:rPr lang="en-AU" sz="2000" dirty="0" smtClean="0">
                <a:solidFill>
                  <a:srgbClr val="003F5E"/>
                </a:solidFill>
                <a:ea typeface="ＭＳ Ｐゴシック" charset="-128"/>
              </a:rPr>
              <a:t>For on site tutorials as part of remote simulation program</a:t>
            </a:r>
          </a:p>
          <a:p>
            <a:r>
              <a:rPr lang="en-GB" sz="2000" dirty="0" smtClean="0">
                <a:solidFill>
                  <a:srgbClr val="003F5E"/>
                </a:solidFill>
                <a:ea typeface="ＭＳ Ｐゴシック" charset="-128"/>
              </a:rPr>
              <a:t>Cardiac Module: C8</a:t>
            </a:r>
            <a:endParaRPr lang="en-AU" sz="2000" dirty="0" smtClean="0">
              <a:solidFill>
                <a:srgbClr val="003F5E"/>
              </a:solidFill>
            </a:endParaRPr>
          </a:p>
          <a:p>
            <a:pPr eaLnBrk="1" hangingPunct="1"/>
            <a:endParaRPr lang="en-AU" dirty="0" smtClean="0">
              <a:ea typeface="ＭＳ Ｐゴシック" charset="-128"/>
            </a:endParaRPr>
          </a:p>
        </p:txBody>
      </p:sp>
    </p:spTree>
    <p:extLst>
      <p:ext uri="{BB962C8B-B14F-4D97-AF65-F5344CB8AC3E}">
        <p14:creationId xmlns:p14="http://schemas.microsoft.com/office/powerpoint/2010/main" val="12122784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Investigations</a:t>
            </a:r>
          </a:p>
          <a:p>
            <a:pPr lvl="1"/>
            <a:r>
              <a:rPr lang="en-US" dirty="0" smtClean="0"/>
              <a:t>Immediate – 12 lead ECG, BSL, FBC, EUC, CK, Troponin, Coags, LFTs, CMP, drug levels, VBG + lactate, CXR, (Bedside ultrasound)</a:t>
            </a:r>
          </a:p>
          <a:p>
            <a:pPr lvl="1"/>
            <a:r>
              <a:rPr lang="en-US" dirty="0" smtClean="0"/>
              <a:t>Monitor – Vital signs continuously, Urine Output, Pain scale, lactate clearance, BSL </a:t>
            </a:r>
          </a:p>
          <a:p>
            <a:pPr lvl="1"/>
            <a:r>
              <a:rPr lang="en-US" dirty="0" smtClean="0"/>
              <a:t>Further – UA, Echocardiogram, Coronary Angiogram</a:t>
            </a:r>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Goals</a:t>
            </a:r>
            <a:endParaRPr lang="en-US" dirty="0"/>
          </a:p>
        </p:txBody>
      </p:sp>
      <p:sp>
        <p:nvSpPr>
          <p:cNvPr id="3" name="Content Placeholder 2"/>
          <p:cNvSpPr>
            <a:spLocks noGrp="1"/>
          </p:cNvSpPr>
          <p:nvPr>
            <p:ph idx="1"/>
          </p:nvPr>
        </p:nvSpPr>
        <p:spPr/>
        <p:txBody>
          <a:bodyPr/>
          <a:lstStyle/>
          <a:p>
            <a:r>
              <a:rPr lang="en-US" dirty="0" smtClean="0"/>
              <a:t>Improve oxygenation</a:t>
            </a:r>
          </a:p>
          <a:p>
            <a:r>
              <a:rPr lang="en-US" dirty="0" smtClean="0"/>
              <a:t>Restore tissue perfusion</a:t>
            </a:r>
          </a:p>
          <a:p>
            <a:r>
              <a:rPr lang="en-US" dirty="0" smtClean="0"/>
              <a:t>Treat the underlying cause </a:t>
            </a:r>
          </a:p>
          <a:p>
            <a:pPr lvl="1"/>
            <a:r>
              <a:rPr lang="en-US" dirty="0" smtClean="0"/>
              <a:t>Commonly Acute Myocardial Infarction requiring revascularisation</a:t>
            </a:r>
          </a:p>
          <a:p>
            <a:r>
              <a:rPr lang="en-US" dirty="0" smtClean="0"/>
              <a:t>Manage cardiovascular complications</a:t>
            </a:r>
          </a:p>
          <a:p>
            <a:endParaRPr lang="en-US" dirty="0" smtClean="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normAutofit fontScale="92500"/>
          </a:bodyPr>
          <a:lstStyle/>
          <a:p>
            <a:r>
              <a:rPr lang="en-US" dirty="0" smtClean="0"/>
              <a:t>Oxygen – high flow via NRB</a:t>
            </a:r>
          </a:p>
          <a:p>
            <a:r>
              <a:rPr lang="en-US" dirty="0" smtClean="0"/>
              <a:t>Non Invasive Ventilation </a:t>
            </a:r>
          </a:p>
          <a:p>
            <a:pPr lvl="1"/>
            <a:r>
              <a:rPr lang="en-US" dirty="0" smtClean="0"/>
              <a:t>CPAP (Pressure 10mmHg)</a:t>
            </a:r>
          </a:p>
          <a:p>
            <a:pPr lvl="2"/>
            <a:r>
              <a:rPr lang="en-AU" dirty="0" smtClean="0"/>
              <a:t>Increases intrathoracic pressure, decreasing venous return</a:t>
            </a:r>
          </a:p>
          <a:p>
            <a:pPr lvl="2"/>
            <a:r>
              <a:rPr lang="en-AU" dirty="0" smtClean="0"/>
              <a:t>Reduces preload and afterload, thus improving Cardiac Output in LVF</a:t>
            </a:r>
          </a:p>
          <a:p>
            <a:pPr lvl="2"/>
            <a:r>
              <a:rPr lang="en-AU" dirty="0" smtClean="0"/>
              <a:t>Reduces intubation rates</a:t>
            </a:r>
          </a:p>
          <a:p>
            <a:pPr lvl="2"/>
            <a:r>
              <a:rPr lang="en-AU" dirty="0" smtClean="0"/>
              <a:t>Improves symptoms</a:t>
            </a:r>
          </a:p>
          <a:p>
            <a:pPr lvl="2"/>
            <a:r>
              <a:rPr lang="en-AU" dirty="0" smtClean="0"/>
              <a:t>Caution in hypotensive patients</a:t>
            </a:r>
          </a:p>
          <a:p>
            <a:r>
              <a:rPr lang="en-AU" dirty="0" smtClean="0"/>
              <a:t>Endotracheal Ventilation</a:t>
            </a:r>
            <a:endParaRPr lang="en-US" dirty="0" smtClean="0"/>
          </a:p>
          <a:p>
            <a:pPr lvl="2"/>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Cautious fluid boluses</a:t>
            </a:r>
          </a:p>
          <a:p>
            <a:r>
              <a:rPr lang="en-US" dirty="0" smtClean="0"/>
              <a:t>Vasoactive Agents</a:t>
            </a:r>
          </a:p>
          <a:p>
            <a:pPr lvl="1"/>
            <a:r>
              <a:rPr lang="en-US" dirty="0" smtClean="0"/>
              <a:t>Dobutamine</a:t>
            </a:r>
          </a:p>
          <a:p>
            <a:pPr lvl="1"/>
            <a:r>
              <a:rPr lang="en-US" dirty="0" smtClean="0"/>
              <a:t>Noradrenaline</a:t>
            </a:r>
          </a:p>
          <a:p>
            <a:pPr lvl="1"/>
            <a:r>
              <a:rPr lang="en-US" dirty="0" smtClean="0"/>
              <a:t>Adrenaline</a:t>
            </a:r>
          </a:p>
          <a:p>
            <a:pPr lvl="1"/>
            <a:r>
              <a:rPr lang="en-US" dirty="0" smtClean="0"/>
              <a:t>Dopamine</a:t>
            </a:r>
          </a:p>
          <a:p>
            <a:pPr lvl="1"/>
            <a:r>
              <a:rPr lang="en-US" dirty="0" smtClean="0"/>
              <a:t>Milrinone</a:t>
            </a:r>
          </a:p>
          <a:p>
            <a:pPr lvl="1"/>
            <a:r>
              <a:rPr lang="en-US" dirty="0" smtClean="0"/>
              <a:t>Vasodilator therapy </a:t>
            </a:r>
          </a:p>
          <a:p>
            <a:pPr lvl="1"/>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Aspirin</a:t>
            </a:r>
          </a:p>
          <a:p>
            <a:r>
              <a:rPr lang="en-US" dirty="0" smtClean="0"/>
              <a:t>Clopidogrel</a:t>
            </a:r>
          </a:p>
          <a:p>
            <a:r>
              <a:rPr lang="en-US" dirty="0" smtClean="0"/>
              <a:t>Heparin</a:t>
            </a:r>
          </a:p>
          <a:p>
            <a:r>
              <a:rPr lang="en-US" dirty="0" smtClean="0"/>
              <a:t>Nitrates</a:t>
            </a:r>
          </a:p>
          <a:p>
            <a:r>
              <a:rPr lang="en-US" dirty="0" smtClean="0"/>
              <a:t>Reperfusion</a:t>
            </a:r>
          </a:p>
          <a:p>
            <a:pPr lvl="1"/>
            <a:r>
              <a:rPr lang="en-US" dirty="0" smtClean="0"/>
              <a:t>Percutaneous Coronary Angioplasty</a:t>
            </a:r>
          </a:p>
          <a:p>
            <a:pPr lvl="1"/>
            <a:r>
              <a:rPr lang="en-US" dirty="0" smtClean="0"/>
              <a:t>Coronary Artery Bypass Grafting</a:t>
            </a:r>
          </a:p>
          <a:p>
            <a:pPr lvl="1"/>
            <a:r>
              <a:rPr lang="en-US" dirty="0" smtClean="0"/>
              <a:t>Thrombolysis</a:t>
            </a:r>
          </a:p>
          <a:p>
            <a:endParaRPr lang="en-US" dirty="0" smtClean="0"/>
          </a:p>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Adjuncts for shock </a:t>
            </a:r>
          </a:p>
          <a:p>
            <a:pPr lvl="1"/>
            <a:r>
              <a:rPr lang="en-US" dirty="0" smtClean="0"/>
              <a:t>Mechanical Support</a:t>
            </a:r>
          </a:p>
          <a:p>
            <a:pPr lvl="1"/>
            <a:r>
              <a:rPr lang="en-US" dirty="0" smtClean="0"/>
              <a:t>Extra-Corporeal Membrane Oxygenation</a:t>
            </a:r>
          </a:p>
          <a:p>
            <a:r>
              <a:rPr lang="en-US" dirty="0" smtClean="0"/>
              <a:t>Definitive Care</a:t>
            </a:r>
          </a:p>
          <a:p>
            <a:r>
              <a:rPr lang="en-US" dirty="0" smtClean="0"/>
              <a:t>Disposition</a:t>
            </a:r>
          </a:p>
          <a:p>
            <a:pPr lvl="1"/>
            <a:r>
              <a:rPr lang="en-US" dirty="0" smtClean="0"/>
              <a:t>Coronary Care Unit</a:t>
            </a:r>
          </a:p>
          <a:p>
            <a:pPr lvl="1"/>
            <a:r>
              <a:rPr lang="en-US" dirty="0" smtClean="0"/>
              <a:t>High Dependency Unit</a:t>
            </a:r>
          </a:p>
          <a:p>
            <a:pPr lvl="1"/>
            <a:r>
              <a:rPr lang="en-US" dirty="0" smtClean="0"/>
              <a:t>Intensive Care</a:t>
            </a:r>
          </a:p>
          <a:p>
            <a:pPr lvl="1"/>
            <a:endParaRPr lang="en-US" dirty="0" smtClean="0"/>
          </a:p>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noAutofit/>
          </a:bodyPr>
          <a:lstStyle/>
          <a:p>
            <a:r>
              <a:rPr lang="en-US" dirty="0" smtClean="0">
                <a:latin typeface="+mn-lt"/>
              </a:rPr>
              <a:t>Simulation </a:t>
            </a:r>
            <a:br>
              <a:rPr lang="en-US" dirty="0" smtClean="0">
                <a:latin typeface="+mn-lt"/>
              </a:rPr>
            </a:br>
            <a:r>
              <a:rPr lang="en-US" dirty="0" smtClean="0">
                <a:latin typeface="+mn-lt"/>
              </a:rPr>
              <a:t>- aims &amp; ground rules</a:t>
            </a:r>
            <a:endParaRPr lang="en-AU" dirty="0">
              <a:latin typeface="+mn-lt"/>
            </a:endParaRPr>
          </a:p>
        </p:txBody>
      </p:sp>
      <p:sp>
        <p:nvSpPr>
          <p:cNvPr id="37891" name="Rectangle 3"/>
          <p:cNvSpPr>
            <a:spLocks noGrp="1"/>
          </p:cNvSpPr>
          <p:nvPr>
            <p:ph type="body" idx="1"/>
          </p:nvPr>
        </p:nvSpPr>
        <p:spPr/>
        <p:txBody>
          <a:bodyPr/>
          <a:lstStyle/>
          <a:p>
            <a:pPr>
              <a:defRPr/>
            </a:pPr>
            <a:endParaRPr lang="en-US" sz="2000" dirty="0">
              <a:latin typeface="Constantia" charset="0"/>
            </a:endParaRPr>
          </a:p>
          <a:p>
            <a:pPr marL="0" indent="0">
              <a:lnSpc>
                <a:spcPct val="70000"/>
              </a:lnSpc>
              <a:buFont typeface="Wingdings" charset="0"/>
              <a:buNone/>
              <a:defRPr/>
            </a:pPr>
            <a:endParaRPr lang="en-US" sz="2400" dirty="0">
              <a:latin typeface="Tempus Sans ITC" charset="0"/>
            </a:endParaRPr>
          </a:p>
          <a:p>
            <a:pPr>
              <a:lnSpc>
                <a:spcPct val="70000"/>
              </a:lnSpc>
              <a:defRPr/>
            </a:pPr>
            <a:r>
              <a:rPr lang="en-US" sz="2400" dirty="0"/>
              <a:t>It’s about you learning in a team </a:t>
            </a:r>
            <a:r>
              <a:rPr lang="en-US" sz="2400" dirty="0" smtClean="0"/>
              <a:t>environment!</a:t>
            </a:r>
            <a:endParaRPr lang="en-US" sz="2400" dirty="0"/>
          </a:p>
          <a:p>
            <a:pPr>
              <a:lnSpc>
                <a:spcPct val="70000"/>
              </a:lnSpc>
              <a:defRPr/>
            </a:pPr>
            <a:endParaRPr lang="en-US" sz="2400" dirty="0"/>
          </a:p>
          <a:p>
            <a:pPr>
              <a:lnSpc>
                <a:spcPct val="70000"/>
              </a:lnSpc>
              <a:defRPr/>
            </a:pPr>
            <a:r>
              <a:rPr lang="en-US" sz="2400" dirty="0" smtClean="0"/>
              <a:t>It’s about teamwork </a:t>
            </a:r>
            <a:r>
              <a:rPr lang="en-US" sz="2400" dirty="0"/>
              <a:t>and communication</a:t>
            </a:r>
          </a:p>
          <a:p>
            <a:pPr>
              <a:lnSpc>
                <a:spcPct val="70000"/>
              </a:lnSpc>
              <a:defRPr/>
            </a:pPr>
            <a:endParaRPr lang="en-US" sz="2400" dirty="0"/>
          </a:p>
          <a:p>
            <a:pPr>
              <a:lnSpc>
                <a:spcPct val="70000"/>
              </a:lnSpc>
              <a:defRPr/>
            </a:pPr>
            <a:r>
              <a:rPr lang="en-US" sz="2400" dirty="0" smtClean="0"/>
              <a:t>It’s about clinical skills  blended with team skills</a:t>
            </a:r>
          </a:p>
          <a:p>
            <a:pPr>
              <a:lnSpc>
                <a:spcPct val="70000"/>
              </a:lnSpc>
              <a:defRPr/>
            </a:pPr>
            <a:endParaRPr lang="en-US" sz="2400" dirty="0"/>
          </a:p>
          <a:p>
            <a:pPr>
              <a:lnSpc>
                <a:spcPct val="70000"/>
              </a:lnSpc>
              <a:defRPr/>
            </a:pPr>
            <a:r>
              <a:rPr lang="en-US" sz="2400" dirty="0" smtClean="0"/>
              <a:t>It’s about critical reflection on practice</a:t>
            </a:r>
          </a:p>
          <a:p>
            <a:pPr>
              <a:lnSpc>
                <a:spcPct val="70000"/>
              </a:lnSpc>
              <a:defRPr/>
            </a:pPr>
            <a:endParaRPr lang="en-US" sz="2400" dirty="0"/>
          </a:p>
          <a:p>
            <a:pPr>
              <a:lnSpc>
                <a:spcPct val="70000"/>
              </a:lnSpc>
              <a:defRPr/>
            </a:pPr>
            <a:r>
              <a:rPr lang="en-US" sz="2400" dirty="0" smtClean="0"/>
              <a:t>It’s about positive </a:t>
            </a:r>
            <a:r>
              <a:rPr lang="en-US" sz="2400" dirty="0"/>
              <a:t>feedback &amp; constructive </a:t>
            </a:r>
            <a:r>
              <a:rPr lang="en-US" sz="2400" dirty="0" smtClean="0"/>
              <a:t>criticism</a:t>
            </a:r>
          </a:p>
          <a:p>
            <a:pPr>
              <a:lnSpc>
                <a:spcPct val="70000"/>
              </a:lnSpc>
              <a:defRPr/>
            </a:pPr>
            <a:endParaRPr lang="en-US" sz="2400" dirty="0" smtClean="0"/>
          </a:p>
          <a:p>
            <a:pPr>
              <a:lnSpc>
                <a:spcPct val="70000"/>
              </a:lnSpc>
              <a:defRPr/>
            </a:pPr>
            <a:r>
              <a:rPr lang="en-US" sz="2400" dirty="0" smtClean="0"/>
              <a:t>It’s confidential!</a:t>
            </a:r>
            <a:endParaRPr lang="en-US" sz="2400" dirty="0"/>
          </a:p>
          <a:p>
            <a:pPr>
              <a:defRPr/>
            </a:pPr>
            <a:endParaRPr lang="en-US" sz="2000" dirty="0">
              <a:latin typeface="Tempus Sans ITC" charset="0"/>
            </a:endParaRPr>
          </a:p>
          <a:p>
            <a:pPr>
              <a:defRPr/>
            </a:pPr>
            <a:endParaRPr lang="en-AU" sz="2000" dirty="0">
              <a:latin typeface="Tempus Sans ITC" charset="0"/>
            </a:endParaRPr>
          </a:p>
        </p:txBody>
      </p:sp>
    </p:spTree>
    <p:extLst>
      <p:ext uri="{BB962C8B-B14F-4D97-AF65-F5344CB8AC3E}">
        <p14:creationId xmlns:p14="http://schemas.microsoft.com/office/powerpoint/2010/main" val="625550331"/>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Non-Technical Skills</a:t>
            </a:r>
            <a:endParaRPr lang="en-GB" dirty="0"/>
          </a:p>
        </p:txBody>
      </p:sp>
      <p:sp>
        <p:nvSpPr>
          <p:cNvPr id="8" name="Content Placeholder 7"/>
          <p:cNvSpPr>
            <a:spLocks noGrp="1"/>
          </p:cNvSpPr>
          <p:nvPr>
            <p:ph idx="1"/>
          </p:nvPr>
        </p:nvSpPr>
        <p:spPr/>
        <p:txBody>
          <a:bodyPr/>
          <a:lstStyle/>
          <a:p>
            <a:r>
              <a:rPr lang="en-GB" dirty="0" smtClean="0"/>
              <a:t>Teamwork</a:t>
            </a:r>
          </a:p>
          <a:p>
            <a:endParaRPr lang="en-GB" dirty="0" smtClean="0"/>
          </a:p>
          <a:p>
            <a:r>
              <a:rPr lang="en-GB" dirty="0" smtClean="0"/>
              <a:t>Effective Communication</a:t>
            </a:r>
          </a:p>
          <a:p>
            <a:endParaRPr lang="en-GB" dirty="0" smtClean="0"/>
          </a:p>
          <a:p>
            <a:r>
              <a:rPr lang="en-GB" dirty="0" smtClean="0"/>
              <a:t>Decision Making</a:t>
            </a:r>
          </a:p>
          <a:p>
            <a:endParaRPr lang="en-GB" dirty="0" smtClean="0"/>
          </a:p>
          <a:p>
            <a:r>
              <a:rPr lang="en-GB" dirty="0" smtClean="0"/>
              <a:t>Situational Awareness</a:t>
            </a:r>
          </a:p>
          <a:p>
            <a:pPr>
              <a:buNone/>
            </a:pPr>
            <a:endParaRPr lang="en-GB" dirty="0"/>
          </a:p>
        </p:txBody>
      </p:sp>
      <p:sp>
        <p:nvSpPr>
          <p:cNvPr id="5" name="Date Placeholder 4"/>
          <p:cNvSpPr>
            <a:spLocks noGrp="1"/>
          </p:cNvSpPr>
          <p:nvPr>
            <p:ph type="dt" sz="half" idx="10"/>
          </p:nvPr>
        </p:nvSpPr>
        <p:spPr/>
        <p:txBody>
          <a:bodyPr/>
          <a:lstStyle/>
          <a:p>
            <a:fld id="{B96C3F35-F06D-0347-8DDB-3213921FD718}" type="datetime6">
              <a:rPr lang="en-US" smtClean="0"/>
              <a:pPr/>
              <a:t>September 12</a:t>
            </a:fld>
            <a:endParaRPr lang="en-AU" dirty="0"/>
          </a:p>
        </p:txBody>
      </p:sp>
      <p:sp>
        <p:nvSpPr>
          <p:cNvPr id="6" name="Footer Placeholder 5"/>
          <p:cNvSpPr>
            <a:spLocks noGrp="1"/>
          </p:cNvSpPr>
          <p:nvPr>
            <p:ph type="ftr" sz="quarter" idx="11"/>
          </p:nvPr>
        </p:nvSpPr>
        <p:spPr/>
        <p:txBody>
          <a:bodyPr/>
          <a:lstStyle/>
          <a:p>
            <a:r>
              <a:rPr lang="en-US" dirty="0" smtClean="0"/>
              <a:t>(C) Health Workforce Australia</a:t>
            </a:r>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Let’s Practice</a:t>
            </a:r>
          </a:p>
        </p:txBody>
      </p:sp>
      <p:sp>
        <p:nvSpPr>
          <p:cNvPr id="4" name="Footer Placeholder 3"/>
          <p:cNvSpPr>
            <a:spLocks noGrp="1"/>
          </p:cNvSpPr>
          <p:nvPr>
            <p:ph type="ftr" sz="quarter" idx="10"/>
          </p:nvPr>
        </p:nvSpPr>
        <p:spPr>
          <a:xfrm>
            <a:off x="6732240" y="6525344"/>
            <a:ext cx="2232248" cy="288032"/>
          </a:xfrm>
        </p:spPr>
        <p:txBody>
          <a:bodyPr/>
          <a:lstStyle/>
          <a:p>
            <a:pPr>
              <a:defRPr/>
            </a:pPr>
            <a:r>
              <a:rPr lang="en-AU" dirty="0" smtClean="0"/>
              <a:t>© Health Workforce Australia</a:t>
            </a:r>
            <a:endParaRPr lang="en-AU" dirty="0"/>
          </a:p>
        </p:txBody>
      </p:sp>
      <p:sp>
        <p:nvSpPr>
          <p:cNvPr id="2"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September 12</a:t>
            </a:fld>
            <a:endParaRPr lang="en-AU" dirty="0"/>
          </a:p>
        </p:txBody>
      </p:sp>
      <p:pic>
        <p:nvPicPr>
          <p:cNvPr id="8" name="Content Placeholder 7" descr="broken-heart-1.jpg"/>
          <p:cNvPicPr>
            <a:picLocks noGrp="1" noChangeAspect="1"/>
          </p:cNvPicPr>
          <p:nvPr>
            <p:ph idx="1"/>
          </p:nvPr>
        </p:nvPicPr>
        <p:blipFill>
          <a:blip r:embed="rId3" cstate="print"/>
          <a:srcRect l="-18288" r="-18288"/>
          <a:stretch>
            <a:fillRect/>
          </a:stretch>
        </p:blipFill>
        <p:spPr/>
      </p:pic>
    </p:spTree>
    <p:extLst>
      <p:ext uri="{BB962C8B-B14F-4D97-AF65-F5344CB8AC3E}">
        <p14:creationId xmlns:p14="http://schemas.microsoft.com/office/powerpoint/2010/main" val="334308051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“Bat” Phone rings!</a:t>
            </a:r>
            <a:endParaRPr lang="en-GB" dirty="0"/>
          </a:p>
        </p:txBody>
      </p:sp>
      <p:pic>
        <p:nvPicPr>
          <p:cNvPr id="6" name="Content Placeholder 5"/>
          <p:cNvPicPr>
            <a:picLocks noGrp="1" noChangeAspect="1"/>
          </p:cNvPicPr>
          <p:nvPr>
            <p:ph idx="1"/>
          </p:nvPr>
        </p:nvPicPr>
        <p:blipFill>
          <a:blip r:embed="rId2" cstate="print"/>
          <a:srcRect l="-86033" r="-86033"/>
          <a:stretch>
            <a:fillRect/>
          </a:stretch>
        </p:blipFill>
        <p:spPr/>
      </p:pic>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 Health Workforce Australia</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Introductions</a:t>
            </a:r>
            <a:endParaRPr lang="en-AU"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352800" y="1613452"/>
            <a:ext cx="2438400" cy="3631095"/>
          </a:xfrm>
        </p:spPr>
      </p:pic>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94881609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The Case</a:t>
            </a:r>
          </a:p>
        </p:txBody>
      </p:sp>
      <p:sp>
        <p:nvSpPr>
          <p:cNvPr id="4" name="Footer Placeholder 3"/>
          <p:cNvSpPr>
            <a:spLocks noGrp="1"/>
          </p:cNvSpPr>
          <p:nvPr>
            <p:ph type="ftr" sz="quarter" idx="10"/>
          </p:nvPr>
        </p:nvSpPr>
        <p:spPr>
          <a:xfrm>
            <a:off x="6732240" y="6525344"/>
            <a:ext cx="2232248" cy="288032"/>
          </a:xfrm>
        </p:spPr>
        <p:txBody>
          <a:bodyPr/>
          <a:lstStyle/>
          <a:p>
            <a:pPr>
              <a:defRPr/>
            </a:pPr>
            <a:r>
              <a:rPr lang="en-AU" dirty="0" smtClean="0"/>
              <a:t>© Health Workforce Australia</a:t>
            </a:r>
            <a:endParaRPr lang="en-AU" dirty="0"/>
          </a:p>
        </p:txBody>
      </p:sp>
      <p:sp>
        <p:nvSpPr>
          <p:cNvPr id="2"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September 12</a:t>
            </a:fld>
            <a:endParaRPr lang="en-AU" dirty="0"/>
          </a:p>
        </p:txBody>
      </p:sp>
      <p:sp>
        <p:nvSpPr>
          <p:cNvPr id="6" name="Content Placeholder 5"/>
          <p:cNvSpPr>
            <a:spLocks noGrp="1"/>
          </p:cNvSpPr>
          <p:nvPr>
            <p:ph idx="1"/>
          </p:nvPr>
        </p:nvSpPr>
        <p:spPr/>
        <p:txBody>
          <a:bodyPr/>
          <a:lstStyle/>
          <a:p>
            <a:r>
              <a:rPr lang="en-GB" dirty="0" smtClean="0"/>
              <a:t>0530 Sunday morning</a:t>
            </a:r>
          </a:p>
          <a:p>
            <a:r>
              <a:rPr lang="en-GB" dirty="0" smtClean="0"/>
              <a:t>Alf Stewart (75-years-old, male) woke an hour ago with new onset of shortness of breath</a:t>
            </a:r>
          </a:p>
          <a:p>
            <a:r>
              <a:rPr lang="en-GB" dirty="0" smtClean="0"/>
              <a:t>The paramedics are en-route with Alf.  They have initiated oxygen therapy; given 5mg of </a:t>
            </a:r>
            <a:r>
              <a:rPr lang="en-GB" dirty="0" err="1" smtClean="0"/>
              <a:t>salbutamol</a:t>
            </a:r>
            <a:r>
              <a:rPr lang="en-GB" dirty="0" smtClean="0"/>
              <a:t> and </a:t>
            </a:r>
            <a:r>
              <a:rPr lang="en-GB" dirty="0" err="1" smtClean="0"/>
              <a:t>cannulated</a:t>
            </a:r>
            <a:r>
              <a:rPr lang="en-GB" dirty="0" smtClean="0"/>
              <a:t> Alf</a:t>
            </a:r>
          </a:p>
          <a:p>
            <a:r>
              <a:rPr lang="en-GB" dirty="0" smtClean="0"/>
              <a:t>Sats 95%, RR 35</a:t>
            </a:r>
          </a:p>
          <a:p>
            <a:r>
              <a:rPr lang="en-GB" dirty="0" smtClean="0"/>
              <a:t>BP 100/60, HR 110 irregular</a:t>
            </a:r>
          </a:p>
          <a:p>
            <a:endParaRPr lang="en-GB" dirty="0"/>
          </a:p>
        </p:txBody>
      </p:sp>
    </p:spTree>
    <p:extLst>
      <p:ext uri="{BB962C8B-B14F-4D97-AF65-F5344CB8AC3E}">
        <p14:creationId xmlns:p14="http://schemas.microsoft.com/office/powerpoint/2010/main" val="334308051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What would you like to prepare?</a:t>
            </a:r>
            <a:endParaRPr lang="en-GB" dirty="0"/>
          </a:p>
        </p:txBody>
      </p:sp>
      <p:pic>
        <p:nvPicPr>
          <p:cNvPr id="11" name="Content Placeholder 10"/>
          <p:cNvPicPr>
            <a:picLocks noGrp="1" noChangeAspect="1"/>
          </p:cNvPicPr>
          <p:nvPr>
            <p:ph idx="1"/>
          </p:nvPr>
        </p:nvPicPr>
        <p:blipFill>
          <a:blip r:embed="rId2" cstate="print"/>
          <a:srcRect l="-77452" r="-77452"/>
          <a:stretch>
            <a:fillRect/>
          </a:stretch>
        </p:blipFill>
        <p:spPr/>
      </p:pic>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 Health Workforce Australia</a:t>
            </a:r>
            <a:endParaRPr lang="en-A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Paramedics Arrive</a:t>
            </a:r>
            <a:endParaRPr lang="en-GB" dirty="0"/>
          </a:p>
        </p:txBody>
      </p:sp>
      <p:sp>
        <p:nvSpPr>
          <p:cNvPr id="3" name="Content Placeholder 2"/>
          <p:cNvSpPr>
            <a:spLocks noGrp="1"/>
          </p:cNvSpPr>
          <p:nvPr>
            <p:ph idx="1"/>
          </p:nvPr>
        </p:nvSpPr>
        <p:spPr>
          <a:xfrm>
            <a:off x="0" y="1295400"/>
            <a:ext cx="9144000" cy="5029200"/>
          </a:xfrm>
        </p:spPr>
        <p:txBody>
          <a:bodyPr>
            <a:normAutofit fontScale="77500" lnSpcReduction="20000"/>
          </a:bodyPr>
          <a:lstStyle/>
          <a:p>
            <a:r>
              <a:rPr lang="en-GB" b="1" dirty="0" smtClean="0"/>
              <a:t>M</a:t>
            </a:r>
            <a:r>
              <a:rPr lang="en-GB" dirty="0" smtClean="0"/>
              <a:t> – Alf woke at 0430 short of breath, light headed and anxious. </a:t>
            </a:r>
          </a:p>
          <a:p>
            <a:r>
              <a:rPr lang="en-GB" b="1" dirty="0" smtClean="0"/>
              <a:t>I</a:t>
            </a:r>
            <a:r>
              <a:rPr lang="en-GB" dirty="0" smtClean="0"/>
              <a:t> – He sounds Wheezy and has a strong history of </a:t>
            </a:r>
            <a:r>
              <a:rPr lang="en-GB" dirty="0" err="1" smtClean="0"/>
              <a:t>ischaemic</a:t>
            </a:r>
            <a:r>
              <a:rPr lang="en-GB" dirty="0" smtClean="0"/>
              <a:t> heart disease (previous CABG, Smoker, Diabetic and Hypertensive)</a:t>
            </a:r>
          </a:p>
          <a:p>
            <a:r>
              <a:rPr lang="en-GB" b="1" dirty="0" smtClean="0"/>
              <a:t>S</a:t>
            </a:r>
            <a:r>
              <a:rPr lang="en-GB" dirty="0" smtClean="0"/>
              <a:t> – Just before arrival at ED, observations were: RR – 35/min, Sats 95% on a Hudson mask, HR – 110 irregular, NIBP – 100/60</a:t>
            </a:r>
          </a:p>
          <a:p>
            <a:r>
              <a:rPr lang="en-GB" b="1" dirty="0" smtClean="0"/>
              <a:t>T</a:t>
            </a:r>
            <a:r>
              <a:rPr lang="en-GB" dirty="0" smtClean="0"/>
              <a:t> – Alf has been </a:t>
            </a:r>
            <a:r>
              <a:rPr lang="en-GB" dirty="0" err="1" smtClean="0"/>
              <a:t>cannulated</a:t>
            </a:r>
            <a:r>
              <a:rPr lang="en-GB" dirty="0" smtClean="0"/>
              <a:t>, 18G.  Oxygen started, 300mg of aspirin and 5mg of </a:t>
            </a:r>
            <a:r>
              <a:rPr lang="en-GB" dirty="0" err="1" smtClean="0"/>
              <a:t>salbutamol</a:t>
            </a:r>
            <a:r>
              <a:rPr lang="en-GB" dirty="0" smtClean="0"/>
              <a:t> given en-route.</a:t>
            </a:r>
          </a:p>
          <a:p>
            <a:r>
              <a:rPr lang="en-GB" b="1" dirty="0" smtClean="0"/>
              <a:t>A</a:t>
            </a:r>
            <a:r>
              <a:rPr lang="en-GB" dirty="0" smtClean="0"/>
              <a:t> – No Known Allergies</a:t>
            </a:r>
          </a:p>
          <a:p>
            <a:r>
              <a:rPr lang="en-GB" b="1" dirty="0" smtClean="0"/>
              <a:t>M</a:t>
            </a:r>
            <a:r>
              <a:rPr lang="en-GB" dirty="0" smtClean="0"/>
              <a:t> – Aspirin 75mg, </a:t>
            </a:r>
            <a:r>
              <a:rPr lang="en-GB" dirty="0" err="1" smtClean="0"/>
              <a:t>Ramipril</a:t>
            </a:r>
            <a:r>
              <a:rPr lang="en-GB" dirty="0" smtClean="0"/>
              <a:t> 5mg, </a:t>
            </a:r>
            <a:r>
              <a:rPr lang="en-GB" dirty="0" err="1" smtClean="0"/>
              <a:t>Atenolol</a:t>
            </a:r>
            <a:r>
              <a:rPr lang="en-GB" dirty="0" smtClean="0"/>
              <a:t> 50mg, </a:t>
            </a:r>
            <a:r>
              <a:rPr lang="en-GB" dirty="0" err="1" smtClean="0"/>
              <a:t>Simvastatin</a:t>
            </a:r>
            <a:r>
              <a:rPr lang="en-GB" dirty="0" smtClean="0"/>
              <a:t> 20mg, </a:t>
            </a:r>
            <a:r>
              <a:rPr lang="en-GB" dirty="0" err="1" smtClean="0"/>
              <a:t>omeprazole</a:t>
            </a:r>
            <a:r>
              <a:rPr lang="en-GB" dirty="0" smtClean="0"/>
              <a:t> 20mg and diet control of his diabetes</a:t>
            </a:r>
          </a:p>
          <a:p>
            <a:r>
              <a:rPr lang="en-GB" b="1" dirty="0" smtClean="0"/>
              <a:t>B</a:t>
            </a:r>
            <a:r>
              <a:rPr lang="en-GB" dirty="0" smtClean="0"/>
              <a:t> – CABG 8 years ago, </a:t>
            </a:r>
            <a:r>
              <a:rPr lang="en-GB" dirty="0" err="1" smtClean="0"/>
              <a:t>Hx</a:t>
            </a:r>
            <a:r>
              <a:rPr lang="en-GB" dirty="0" smtClean="0"/>
              <a:t> of diabetes, hypertension, smoker and GORD</a:t>
            </a:r>
          </a:p>
          <a:p>
            <a:r>
              <a:rPr lang="en-GB" b="1" dirty="0" smtClean="0"/>
              <a:t>O</a:t>
            </a:r>
            <a:r>
              <a:rPr lang="en-GB" dirty="0" smtClean="0"/>
              <a:t> – Wife has followed in her car.  She is at reception and has been told that someone will be out to talk to her when they are able to.</a:t>
            </a:r>
            <a:endParaRPr lang="en-GB"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 Health Workforce Australia</a:t>
            </a:r>
            <a:endParaRPr lang="en-A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 Health Workforce Australia</a:t>
            </a:r>
            <a:endParaRPr lang="en-AU" dirty="0"/>
          </a:p>
        </p:txBody>
      </p:sp>
      <p:pic>
        <p:nvPicPr>
          <p:cNvPr id="6" name="Picture 5"/>
          <p:cNvPicPr/>
          <p:nvPr/>
        </p:nvPicPr>
        <p:blipFill>
          <a:blip r:embed="rId2" cstate="print"/>
          <a:srcRect/>
          <a:stretch>
            <a:fillRect/>
          </a:stretch>
        </p:blipFill>
        <p:spPr bwMode="auto">
          <a:xfrm>
            <a:off x="611560" y="0"/>
            <a:ext cx="7956376" cy="6309320"/>
          </a:xfrm>
          <a:prstGeom prst="rect">
            <a:avLst/>
          </a:prstGeom>
          <a:noFill/>
          <a:ln w="9525" cap="flat">
            <a:noFill/>
            <a:round/>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Case – Key Points</a:t>
            </a:r>
            <a:endParaRPr lang="en-GB" dirty="0"/>
          </a:p>
        </p:txBody>
      </p:sp>
      <p:sp>
        <p:nvSpPr>
          <p:cNvPr id="3" name="Content Placeholder 2"/>
          <p:cNvSpPr>
            <a:spLocks noGrp="1"/>
          </p:cNvSpPr>
          <p:nvPr>
            <p:ph idx="1"/>
          </p:nvPr>
        </p:nvSpPr>
        <p:spPr/>
        <p:txBody>
          <a:bodyPr>
            <a:normAutofit fontScale="85000" lnSpcReduction="20000"/>
          </a:bodyPr>
          <a:lstStyle/>
          <a:p>
            <a:pPr>
              <a:buNone/>
            </a:pPr>
            <a:r>
              <a:rPr lang="en-GB" dirty="0" smtClean="0"/>
              <a:t>Importance of </a:t>
            </a:r>
          </a:p>
          <a:p>
            <a:r>
              <a:rPr lang="en-GB" dirty="0" smtClean="0"/>
              <a:t>a structured approach to the patient in cardiogenic shock</a:t>
            </a:r>
          </a:p>
          <a:p>
            <a:r>
              <a:rPr lang="en-GB" dirty="0" smtClean="0"/>
              <a:t>simultaneous assessment and management of these patients</a:t>
            </a:r>
          </a:p>
          <a:p>
            <a:r>
              <a:rPr lang="en-GB" dirty="0" smtClean="0"/>
              <a:t>non-technical skills</a:t>
            </a:r>
          </a:p>
          <a:p>
            <a:pPr lvl="1"/>
            <a:r>
              <a:rPr lang="en-GB" dirty="0" smtClean="0"/>
              <a:t>Leadership/Followership</a:t>
            </a:r>
          </a:p>
          <a:p>
            <a:pPr lvl="1"/>
            <a:r>
              <a:rPr lang="en-GB" dirty="0" smtClean="0"/>
              <a:t>Role allocation</a:t>
            </a:r>
          </a:p>
          <a:p>
            <a:pPr lvl="1"/>
            <a:r>
              <a:rPr lang="en-GB" dirty="0" smtClean="0"/>
              <a:t>Closed loop communication</a:t>
            </a:r>
          </a:p>
          <a:p>
            <a:pPr lvl="1"/>
            <a:r>
              <a:rPr lang="en-GB" dirty="0" smtClean="0"/>
              <a:t>Situational awareness</a:t>
            </a:r>
          </a:p>
          <a:p>
            <a:pPr lvl="1"/>
            <a:r>
              <a:rPr lang="en-GB" dirty="0" smtClean="0"/>
              <a:t>Mini-summaries</a:t>
            </a:r>
          </a:p>
          <a:p>
            <a:pPr lvl="1"/>
            <a:endParaRPr lang="en-GB"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smtClean="0"/>
              <a:t>© Health Workforce Australia</a:t>
            </a:r>
            <a:endParaRPr lang="en-A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p:cNvSpPr>
          <p:nvPr>
            <p:ph type="body" idx="4294967295"/>
          </p:nvPr>
        </p:nvSpPr>
        <p:spPr>
          <a:xfrm>
            <a:off x="0" y="1935163"/>
            <a:ext cx="8229600" cy="4389437"/>
          </a:xfrm>
        </p:spPr>
        <p:txBody>
          <a:bodyPr/>
          <a:lstStyle/>
          <a:p>
            <a:pPr algn="ctr">
              <a:buFont typeface="Wingdings 2" charset="0"/>
              <a:buNone/>
            </a:pPr>
            <a:r>
              <a:rPr lang="en-US" sz="20000" dirty="0">
                <a:latin typeface="Constantia" charset="0"/>
              </a:rPr>
              <a:t>		?</a:t>
            </a:r>
          </a:p>
        </p:txBody>
      </p:sp>
    </p:spTree>
    <p:extLst>
      <p:ext uri="{BB962C8B-B14F-4D97-AF65-F5344CB8AC3E}">
        <p14:creationId xmlns:p14="http://schemas.microsoft.com/office/powerpoint/2010/main" val="18666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lnSpcReduction="20000"/>
          </a:bodyPr>
          <a:lstStyle/>
          <a:p>
            <a:r>
              <a:rPr lang="en-GB" dirty="0" smtClean="0"/>
              <a:t>Acute Myocardial Infarction is the leading cause of cardiogenic shock seen in the ED</a:t>
            </a:r>
          </a:p>
          <a:p>
            <a:r>
              <a:rPr lang="en-GB" dirty="0" smtClean="0"/>
              <a:t>These patients require a structured approach to assessment and management</a:t>
            </a:r>
          </a:p>
          <a:p>
            <a:r>
              <a:rPr lang="en-GB" dirty="0" smtClean="0"/>
              <a:t>It is important to know your hospital’s policies, guidelines and available resources</a:t>
            </a:r>
          </a:p>
          <a:p>
            <a:r>
              <a:rPr lang="en-GB" dirty="0" smtClean="0"/>
              <a:t>Early specialist help and intervention may be vital</a:t>
            </a:r>
          </a:p>
          <a:p>
            <a:r>
              <a:rPr lang="en-GB" dirty="0" smtClean="0"/>
              <a:t>A multidisciplinary team approach is vital to effectively and efficiently treat critically unwell patients</a:t>
            </a:r>
            <a:endParaRPr lang="en-GB" dirty="0"/>
          </a:p>
        </p:txBody>
      </p:sp>
      <p:sp>
        <p:nvSpPr>
          <p:cNvPr id="4" name="Title 3"/>
          <p:cNvSpPr>
            <a:spLocks noGrp="1"/>
          </p:cNvSpPr>
          <p:nvPr>
            <p:ph type="title"/>
          </p:nvPr>
        </p:nvSpPr>
        <p:spPr/>
        <p:txBody>
          <a:bodyPr/>
          <a:lstStyle/>
          <a:p>
            <a:r>
              <a:rPr lang="en-GB" dirty="0" smtClean="0"/>
              <a:t>In Summary…</a:t>
            </a:r>
            <a:endParaRPr lang="en-GB" dirty="0"/>
          </a:p>
        </p:txBody>
      </p:sp>
      <p:sp>
        <p:nvSpPr>
          <p:cNvPr id="2" name="Date Placeholder 1"/>
          <p:cNvSpPr>
            <a:spLocks noGrp="1"/>
          </p:cNvSpPr>
          <p:nvPr>
            <p:ph type="dt" sz="half" idx="10"/>
          </p:nvPr>
        </p:nvSpPr>
        <p:spPr/>
        <p:txBody>
          <a:bodyPr/>
          <a:lstStyle/>
          <a:p>
            <a:fld id="{30C01A85-D22F-4771-867E-C58BF9F08D1A}" type="datetime6">
              <a:rPr lang="en-AU" smtClean="0"/>
              <a:pPr/>
              <a:t>September 12</a:t>
            </a:fld>
            <a:endParaRPr lang="en-AU" dirty="0"/>
          </a:p>
        </p:txBody>
      </p:sp>
      <p:sp>
        <p:nvSpPr>
          <p:cNvPr id="3" name="Footer Placeholder 2"/>
          <p:cNvSpPr>
            <a:spLocks noGrp="1"/>
          </p:cNvSpPr>
          <p:nvPr>
            <p:ph type="ftr" sz="quarter" idx="11"/>
          </p:nvPr>
        </p:nvSpPr>
        <p:spPr/>
        <p:txBody>
          <a:bodyPr/>
          <a:lstStyle/>
          <a:p>
            <a:r>
              <a:rPr lang="en-AU" smtClean="0"/>
              <a:t>© Health Workforce Australia</a:t>
            </a:r>
            <a:endParaRPr lang="en-A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References</a:t>
            </a:r>
            <a:endParaRPr lang="en-AU" dirty="0"/>
          </a:p>
        </p:txBody>
      </p:sp>
      <p:sp>
        <p:nvSpPr>
          <p:cNvPr id="3" name="Content Placeholder 2"/>
          <p:cNvSpPr>
            <a:spLocks noGrp="1"/>
          </p:cNvSpPr>
          <p:nvPr>
            <p:ph idx="1"/>
          </p:nvPr>
        </p:nvSpPr>
        <p:spPr/>
        <p:txBody>
          <a:bodyPr>
            <a:normAutofit fontScale="70000" lnSpcReduction="20000"/>
          </a:bodyPr>
          <a:lstStyle/>
          <a:p>
            <a:r>
              <a:rPr lang="en-US" b="1" dirty="0" smtClean="0"/>
              <a:t>Australian Resuscitation Council Guidelines, 2011</a:t>
            </a:r>
          </a:p>
          <a:p>
            <a:r>
              <a:rPr lang="en-US" b="1" dirty="0" smtClean="0"/>
              <a:t>EM Critical Care. Complications of Acute Coronary Syndromes. Volume 1:4. EB medicine, 2011</a:t>
            </a:r>
          </a:p>
          <a:p>
            <a:r>
              <a:rPr lang="en-US" b="1" dirty="0" smtClean="0"/>
              <a:t>Hochman, J et al (SHOCK Investigators). Early Revascularization in Acute myocardial Infarction Complicated by Cardiogenic Shock. New England Journal of Medicine. Volume 341 (9), August 1999</a:t>
            </a:r>
          </a:p>
          <a:p>
            <a:r>
              <a:rPr lang="en-US" b="1" dirty="0" smtClean="0"/>
              <a:t>Gray, A et al (3CPO trialists). Noninvasive Ventilation in Acute Cardiogenic Pulmonary Edema. New England Journal of Medicine 359:2, July 2008</a:t>
            </a:r>
          </a:p>
          <a:p>
            <a:r>
              <a:rPr lang="en-US" b="1" dirty="0" smtClean="0"/>
              <a:t>Killip T, Kimball JT (Oct 1967). "Treatment of myocardial infarction in a coronary care unit. A two year experience with 250 patients". </a:t>
            </a:r>
            <a:r>
              <a:rPr lang="en-US" b="1" i="1" dirty="0" smtClean="0"/>
              <a:t>Am J Cardiol. 20 (4): 457–64.</a:t>
            </a:r>
          </a:p>
          <a:p>
            <a:r>
              <a:rPr lang="en-US" b="1" dirty="0" smtClean="0"/>
              <a:t>Tintinalli, JE. Tintinalli’s Emergency Medicine 7</a:t>
            </a:r>
            <a:r>
              <a:rPr lang="en-US" b="1" baseline="30000" dirty="0" smtClean="0"/>
              <a:t>th</a:t>
            </a:r>
            <a:r>
              <a:rPr lang="en-US" b="1" dirty="0" smtClean="0"/>
              <a:t> Edition. 2011</a:t>
            </a:r>
          </a:p>
          <a:p>
            <a:r>
              <a:rPr lang="en-US" b="1" i="1" dirty="0" smtClean="0"/>
              <a:t>Ganong, W. Review of Medical Physiology22nd Edition. 2005 </a:t>
            </a:r>
          </a:p>
          <a:p>
            <a:endParaRPr lang="en-AU"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3617821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AU" sz="2000" b="1" dirty="0" smtClean="0"/>
              <a:t>Acknowledgments</a:t>
            </a:r>
            <a:endParaRPr lang="en-AU" sz="2000" b="1" dirty="0"/>
          </a:p>
        </p:txBody>
      </p:sp>
      <p:sp>
        <p:nvSpPr>
          <p:cNvPr id="11" name="Content Placeholder 10"/>
          <p:cNvSpPr>
            <a:spLocks noGrp="1"/>
          </p:cNvSpPr>
          <p:nvPr>
            <p:ph sz="half" idx="1"/>
          </p:nvPr>
        </p:nvSpPr>
        <p:spPr>
          <a:xfrm>
            <a:off x="-3132856" y="1556792"/>
            <a:ext cx="3466728" cy="4525963"/>
          </a:xfrm>
        </p:spPr>
        <p:txBody>
          <a:bodyPr>
            <a:normAutofit fontScale="62500" lnSpcReduction="20000"/>
          </a:bodyPr>
          <a:lstStyle/>
          <a:p>
            <a:pPr marL="0" indent="0">
              <a:buNone/>
            </a:pPr>
            <a:endParaRPr lang="en-AU" sz="2000" dirty="0"/>
          </a:p>
        </p:txBody>
      </p:sp>
      <p:sp>
        <p:nvSpPr>
          <p:cNvPr id="7" name="Content Placeholder 6"/>
          <p:cNvSpPr>
            <a:spLocks noGrp="1"/>
          </p:cNvSpPr>
          <p:nvPr>
            <p:ph sz="half" idx="2"/>
          </p:nvPr>
        </p:nvSpPr>
        <p:spPr>
          <a:xfrm>
            <a:off x="971600" y="1052736"/>
            <a:ext cx="7848872" cy="5400600"/>
          </a:xfrm>
        </p:spPr>
        <p:txBody>
          <a:bodyPr>
            <a:normAutofit fontScale="62500" lnSpcReduction="20000"/>
          </a:bodyPr>
          <a:lstStyle/>
          <a:p>
            <a:pPr marL="0" indent="0">
              <a:buNone/>
            </a:pPr>
            <a:r>
              <a:rPr lang="en-AU" sz="3200" b="1" dirty="0" smtClean="0"/>
              <a:t>C8 Topic expert author</a:t>
            </a:r>
            <a:r>
              <a:rPr lang="en-AU" sz="3200" dirty="0" smtClean="0"/>
              <a:t>: Clare Richmond</a:t>
            </a:r>
          </a:p>
          <a:p>
            <a:pPr marL="0" indent="0">
              <a:buNone/>
            </a:pPr>
            <a:r>
              <a:rPr lang="en-AU" sz="3200" b="1" dirty="0" smtClean="0"/>
              <a:t>C8 Simulation  session authors: </a:t>
            </a:r>
            <a:r>
              <a:rPr lang="en-AU" sz="3200" dirty="0" smtClean="0"/>
              <a:t>Morgan Sherwood, Clare Richmond</a:t>
            </a:r>
          </a:p>
          <a:p>
            <a:pPr>
              <a:buNone/>
            </a:pPr>
            <a:r>
              <a:rPr lang="en-AU" sz="3200" b="1" dirty="0" smtClean="0"/>
              <a:t>Cardiac Module Expert Working Party and Peer Review Team</a:t>
            </a:r>
            <a:r>
              <a:rPr lang="en-AU" sz="3200" dirty="0" smtClean="0"/>
              <a:t/>
            </a:r>
            <a:br>
              <a:rPr lang="en-AU" sz="3200" dirty="0" smtClean="0"/>
            </a:br>
            <a:r>
              <a:rPr lang="en-AU" sz="3200" dirty="0" smtClean="0"/>
              <a:t>Michael </a:t>
            </a:r>
            <a:r>
              <a:rPr lang="en-AU" sz="3200" dirty="0" err="1" smtClean="0"/>
              <a:t>Bastick</a:t>
            </a:r>
            <a:r>
              <a:rPr lang="en-AU" sz="3200" dirty="0" smtClean="0"/>
              <a:t> FACEM Gosford Hospital</a:t>
            </a:r>
            <a:br>
              <a:rPr lang="en-AU" sz="3200" dirty="0" smtClean="0"/>
            </a:br>
            <a:r>
              <a:rPr lang="en-AU" sz="3200" dirty="0" smtClean="0"/>
              <a:t>Sandra Cheng Simulation Fellow SCSSC</a:t>
            </a:r>
            <a:br>
              <a:rPr lang="en-AU" sz="3200" dirty="0" smtClean="0"/>
            </a:br>
            <a:r>
              <a:rPr lang="en-AU" sz="3200" dirty="0" smtClean="0"/>
              <a:t>John Kennedy FACEM Royal North Shore Hospital</a:t>
            </a:r>
            <a:br>
              <a:rPr lang="en-AU" sz="3200" dirty="0" smtClean="0"/>
            </a:br>
            <a:r>
              <a:rPr lang="en-AU" sz="3200" dirty="0" smtClean="0"/>
              <a:t>Marian Lee FACEM Prince of Wales Hospital</a:t>
            </a:r>
            <a:br>
              <a:rPr lang="en-AU" sz="3200" dirty="0" smtClean="0"/>
            </a:br>
            <a:r>
              <a:rPr lang="en-AU" sz="3200" dirty="0" smtClean="0"/>
              <a:t>John McKenzie FACEM Australian Institute for Clinical Education (AICE)</a:t>
            </a:r>
            <a:br>
              <a:rPr lang="en-AU" sz="3200" dirty="0" smtClean="0"/>
            </a:br>
            <a:r>
              <a:rPr lang="en-AU" sz="3200" dirty="0" smtClean="0"/>
              <a:t>Clare Richmond FACEM Royal Prince Alfred Hospital</a:t>
            </a:r>
            <a:br>
              <a:rPr lang="en-AU" sz="3200" dirty="0" smtClean="0"/>
            </a:br>
            <a:r>
              <a:rPr lang="en-AU" sz="3200" dirty="0" smtClean="0"/>
              <a:t>Morgan Sherwood Simulation Fellow SCSSC</a:t>
            </a:r>
            <a:br>
              <a:rPr lang="en-AU" sz="3200" dirty="0" smtClean="0"/>
            </a:br>
            <a:r>
              <a:rPr lang="en-AU" sz="3200" dirty="0" smtClean="0"/>
              <a:t>Timothy Tan Simulation Fellow SCSSC</a:t>
            </a:r>
            <a:br>
              <a:rPr lang="en-AU" sz="3200" dirty="0" smtClean="0"/>
            </a:br>
            <a:r>
              <a:rPr lang="en-AU" sz="3200" dirty="0" smtClean="0"/>
              <a:t>John Vassiliadis FACEM Royal North Shore Hospital</a:t>
            </a:r>
          </a:p>
          <a:p>
            <a:pPr marL="0" indent="0">
              <a:buNone/>
            </a:pPr>
            <a:endParaRPr lang="en-AU" sz="3200" b="1" dirty="0" smtClean="0"/>
          </a:p>
          <a:p>
            <a:pPr marL="0" indent="0">
              <a:buNone/>
            </a:pPr>
            <a:r>
              <a:rPr lang="en-AU" sz="3200" b="1" dirty="0" smtClean="0"/>
              <a:t>Educational consultants:</a:t>
            </a:r>
          </a:p>
          <a:p>
            <a:pPr>
              <a:buNone/>
            </a:pPr>
            <a:r>
              <a:rPr lang="en-AU" sz="3200" dirty="0" smtClean="0"/>
              <a:t>	Stephanie O’Regan Nurse Educator SCSSC</a:t>
            </a:r>
            <a:br>
              <a:rPr lang="en-AU" sz="3200" dirty="0" smtClean="0"/>
            </a:br>
            <a:r>
              <a:rPr lang="en-AU" sz="3200" dirty="0" smtClean="0"/>
              <a:t>Leonie Watterson Director Simulation Division SCSSC</a:t>
            </a:r>
            <a:br>
              <a:rPr lang="en-AU" sz="3200" dirty="0" smtClean="0"/>
            </a:br>
            <a:r>
              <a:rPr lang="en-AU" sz="3200" dirty="0" smtClean="0"/>
              <a:t>John Vassiliadis Deputy Director SCSSC</a:t>
            </a:r>
          </a:p>
          <a:p>
            <a:pPr>
              <a:buNone/>
            </a:pPr>
            <a:r>
              <a:rPr lang="en-AU" sz="3200" dirty="0" smtClean="0"/>
              <a:t>	Clare Richmond FACEM Royal Prince Alfred Hospital</a:t>
            </a:r>
            <a:br>
              <a:rPr lang="en-AU" sz="3200" dirty="0" smtClean="0"/>
            </a:br>
            <a:r>
              <a:rPr lang="en-AU" sz="3200" dirty="0" smtClean="0"/>
              <a:t>Morgan Sherwood Simulation Fellow SCSSC</a:t>
            </a:r>
          </a:p>
          <a:p>
            <a:pPr>
              <a:buNone/>
            </a:pPr>
            <a:endParaRPr lang="en-AU" dirty="0" smtClean="0"/>
          </a:p>
          <a:p>
            <a:endParaRPr lang="en-AU" dirty="0"/>
          </a:p>
        </p:txBody>
      </p:sp>
      <p:sp>
        <p:nvSpPr>
          <p:cNvPr id="2" name="Date Placeholder 1"/>
          <p:cNvSpPr>
            <a:spLocks noGrp="1"/>
          </p:cNvSpPr>
          <p:nvPr>
            <p:ph type="dt" sz="half" idx="10"/>
          </p:nvPr>
        </p:nvSpPr>
        <p:spPr/>
        <p:txBody>
          <a:bodyPr/>
          <a:lstStyle/>
          <a:p>
            <a:fld id="{7B777975-CEB6-4A05-9C87-1664B947E5A3}" type="datetime6">
              <a:rPr lang="en-AU" smtClean="0"/>
              <a:pPr/>
              <a:t>September 12</a:t>
            </a:fld>
            <a:endParaRPr lang="en-AU"/>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88011906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886200"/>
            <a:ext cx="7772400" cy="1752600"/>
          </a:xfrm>
        </p:spPr>
        <p:txBody>
          <a:bodyPr>
            <a:normAutofit fontScale="92500" lnSpcReduction="20000"/>
          </a:bodyPr>
          <a:lstStyle/>
          <a:p>
            <a:r>
              <a:rPr lang="en-US" dirty="0" smtClean="0">
                <a:solidFill>
                  <a:srgbClr val="000000"/>
                </a:solidFill>
              </a:rPr>
              <a:t>Copyright and Permission to </a:t>
            </a:r>
            <a:r>
              <a:rPr lang="en-US" dirty="0" smtClean="0">
                <a:solidFill>
                  <a:srgbClr val="000000"/>
                </a:solidFill>
                <a:latin typeface="+mj-lt"/>
              </a:rPr>
              <a:t>Reproduce</a:t>
            </a:r>
          </a:p>
          <a:p>
            <a:endParaRPr lang="en-US" sz="1600" dirty="0" smtClean="0">
              <a:solidFill>
                <a:srgbClr val="000000"/>
              </a:solidFill>
              <a:latin typeface="+mj-lt"/>
            </a:endParaRPr>
          </a:p>
          <a:p>
            <a:r>
              <a:rPr lang="en-US" sz="2000" dirty="0" smtClean="0">
                <a:solidFill>
                  <a:srgbClr val="000000"/>
                </a:solidFill>
              </a:rPr>
              <a:t>This work is copyright. It may be reproduced for study or training purposes subject to the inclusion of an acknowledgement of the source: Health Workforce Australia EdWISE program. It may not be reproduced for commercial usage or sale.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September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7"/>
          <p:cNvSpPr>
            <a:spLocks noGrp="1"/>
          </p:cNvSpPr>
          <p:nvPr>
            <p:ph type="title"/>
          </p:nvPr>
        </p:nvSpPr>
        <p:spPr/>
        <p:txBody>
          <a:bodyPr/>
          <a:lstStyle/>
          <a:p>
            <a:pPr eaLnBrk="1" hangingPunct="1"/>
            <a:r>
              <a:rPr lang="en-AU" dirty="0" smtClean="0">
                <a:ea typeface="ＭＳ Ｐゴシック" charset="-128"/>
              </a:rPr>
              <a:t>General Aims</a:t>
            </a:r>
          </a:p>
        </p:txBody>
      </p:sp>
      <p:sp>
        <p:nvSpPr>
          <p:cNvPr id="15362" name="Content Placeholder 8"/>
          <p:cNvSpPr>
            <a:spLocks noGrp="1"/>
          </p:cNvSpPr>
          <p:nvPr>
            <p:ph idx="1"/>
          </p:nvPr>
        </p:nvSpPr>
        <p:spPr>
          <a:xfrm>
            <a:off x="457200" y="2060848"/>
            <a:ext cx="8229600" cy="3636690"/>
          </a:xfrm>
        </p:spPr>
        <p:txBody>
          <a:bodyPr/>
          <a:lstStyle/>
          <a:p>
            <a:pPr eaLnBrk="1" hangingPunct="1"/>
            <a:r>
              <a:rPr lang="en-AU" dirty="0" smtClean="0">
                <a:ea typeface="ＭＳ Ｐゴシック" charset="-128"/>
              </a:rPr>
              <a:t>Learn in a team setting</a:t>
            </a:r>
          </a:p>
          <a:p>
            <a:pPr eaLnBrk="1" hangingPunct="1"/>
            <a:r>
              <a:rPr lang="en-AU" dirty="0" smtClean="0">
                <a:ea typeface="ＭＳ Ｐゴシック" charset="-128"/>
              </a:rPr>
              <a:t>Blend clinical skills with team skills</a:t>
            </a:r>
          </a:p>
          <a:p>
            <a:pPr eaLnBrk="1" hangingPunct="1"/>
            <a:r>
              <a:rPr lang="en-AU" dirty="0" smtClean="0">
                <a:ea typeface="ＭＳ Ｐゴシック" charset="-128"/>
              </a:rPr>
              <a:t>Reflect critically on practice</a:t>
            </a:r>
          </a:p>
        </p:txBody>
      </p:sp>
      <p:sp>
        <p:nvSpPr>
          <p:cNvPr id="2" name="Date Placeholder 1"/>
          <p:cNvSpPr>
            <a:spLocks noGrp="1"/>
          </p:cNvSpPr>
          <p:nvPr>
            <p:ph type="dt" sz="half" idx="10"/>
          </p:nvPr>
        </p:nvSpPr>
        <p:spPr>
          <a:xfrm>
            <a:off x="251520" y="6525344"/>
            <a:ext cx="730424" cy="268139"/>
          </a:xfrm>
        </p:spPr>
        <p:txBody>
          <a:bodyPr/>
          <a:lstStyle/>
          <a:p>
            <a:fld id="{1049A69C-5DA9-4F8B-AF55-49C06D830944}" type="datetime6">
              <a:rPr lang="en-AU" smtClean="0"/>
              <a:pPr/>
              <a:t>September 12</a:t>
            </a:fld>
            <a:endParaRPr lang="en-AU" dirty="0"/>
          </a:p>
        </p:txBody>
      </p:sp>
      <p:sp>
        <p:nvSpPr>
          <p:cNvPr id="3" name="Footer Placeholder 2"/>
          <p:cNvSpPr>
            <a:spLocks noGrp="1"/>
          </p:cNvSpPr>
          <p:nvPr>
            <p:ph type="ftr" sz="quarter" idx="11"/>
          </p:nvPr>
        </p:nvSpPr>
        <p:spPr>
          <a:xfrm>
            <a:off x="6732240" y="6453336"/>
            <a:ext cx="2160240"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471033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7"/>
          <p:cNvSpPr>
            <a:spLocks noGrp="1"/>
          </p:cNvSpPr>
          <p:nvPr>
            <p:ph type="title"/>
          </p:nvPr>
        </p:nvSpPr>
        <p:spPr/>
        <p:txBody>
          <a:bodyPr/>
          <a:lstStyle/>
          <a:p>
            <a:pPr eaLnBrk="1" hangingPunct="1"/>
            <a:r>
              <a:rPr lang="en-AU" dirty="0" smtClean="0">
                <a:ea typeface="ＭＳ Ｐゴシック" charset="-128"/>
              </a:rPr>
              <a:t>Ground Rules</a:t>
            </a:r>
          </a:p>
        </p:txBody>
      </p:sp>
      <p:sp>
        <p:nvSpPr>
          <p:cNvPr id="16386" name="Content Placeholder 8"/>
          <p:cNvSpPr>
            <a:spLocks noGrp="1"/>
          </p:cNvSpPr>
          <p:nvPr>
            <p:ph idx="1"/>
          </p:nvPr>
        </p:nvSpPr>
        <p:spPr>
          <a:xfrm>
            <a:off x="457200" y="1600200"/>
            <a:ext cx="8229600" cy="4097338"/>
          </a:xfrm>
        </p:spPr>
        <p:txBody>
          <a:bodyPr/>
          <a:lstStyle/>
          <a:p>
            <a:pPr eaLnBrk="1" hangingPunct="1"/>
            <a:r>
              <a:rPr lang="en-AU" dirty="0" smtClean="0">
                <a:ea typeface="ＭＳ Ｐゴシック" charset="-128"/>
              </a:rPr>
              <a:t>Participation</a:t>
            </a:r>
          </a:p>
          <a:p>
            <a:pPr eaLnBrk="1" hangingPunct="1"/>
            <a:r>
              <a:rPr lang="en-AU" dirty="0" smtClean="0">
                <a:ea typeface="ＭＳ Ｐゴシック" charset="-128"/>
              </a:rPr>
              <a:t>Privacy</a:t>
            </a:r>
          </a:p>
          <a:p>
            <a:pPr eaLnBrk="1" hangingPunct="1"/>
            <a:r>
              <a:rPr lang="en-AU" dirty="0" smtClean="0">
                <a:ea typeface="ＭＳ Ｐゴシック" charset="-128"/>
              </a:rPr>
              <a:t>Confidentiality</a:t>
            </a:r>
          </a:p>
          <a:p>
            <a:pPr eaLnBrk="1" hangingPunct="1"/>
            <a:r>
              <a:rPr lang="en-AU" dirty="0" smtClean="0">
                <a:ea typeface="ＭＳ Ｐゴシック" charset="-128"/>
              </a:rPr>
              <a:t>Disclaimer</a:t>
            </a:r>
          </a:p>
          <a:p>
            <a:pPr eaLnBrk="1" hangingPunct="1"/>
            <a:r>
              <a:rPr lang="en-AU" dirty="0" smtClean="0">
                <a:ea typeface="ＭＳ Ｐゴシック" charset="-128"/>
              </a:rPr>
              <a:t>Debriefing</a:t>
            </a:r>
          </a:p>
          <a:p>
            <a:pPr eaLnBrk="1" hangingPunct="1"/>
            <a:r>
              <a:rPr lang="en-AU" dirty="0" smtClean="0">
                <a:ea typeface="ＭＳ Ｐゴシック" charset="-128"/>
              </a:rPr>
              <a:t>Mobile phones</a:t>
            </a:r>
          </a:p>
        </p:txBody>
      </p:sp>
      <p:sp>
        <p:nvSpPr>
          <p:cNvPr id="16387" name="Footer Placeholder 6"/>
          <p:cNvSpPr>
            <a:spLocks noGrp="1"/>
          </p:cNvSpPr>
          <p:nvPr>
            <p:ph type="ftr" sz="quarter" idx="10"/>
          </p:nvPr>
        </p:nvSpPr>
        <p:spPr bwMode="auto">
          <a:xfrm>
            <a:off x="6804248" y="6453336"/>
            <a:ext cx="2088232" cy="404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51520" y="6525344"/>
            <a:ext cx="730424" cy="268139"/>
          </a:xfrm>
        </p:spPr>
        <p:txBody>
          <a:bodyPr/>
          <a:lstStyle/>
          <a:p>
            <a:fld id="{BEA06C64-5BEE-413B-BDC5-B3CAD7FD8521}" type="datetime6">
              <a:rPr lang="en-AU" smtClean="0"/>
              <a:pPr/>
              <a:t>September 12</a:t>
            </a:fld>
            <a:endParaRPr lang="en-AU" dirty="0"/>
          </a:p>
        </p:txBody>
      </p:sp>
    </p:spTree>
    <p:extLst>
      <p:ext uri="{BB962C8B-B14F-4D97-AF65-F5344CB8AC3E}">
        <p14:creationId xmlns:p14="http://schemas.microsoft.com/office/powerpoint/2010/main" val="22286002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7"/>
          <p:cNvSpPr>
            <a:spLocks noGrp="1"/>
          </p:cNvSpPr>
          <p:nvPr>
            <p:ph type="title"/>
          </p:nvPr>
        </p:nvSpPr>
        <p:spPr/>
        <p:txBody>
          <a:bodyPr/>
          <a:lstStyle/>
          <a:p>
            <a:pPr eaLnBrk="1" hangingPunct="1"/>
            <a:r>
              <a:rPr lang="en-AU" dirty="0" smtClean="0">
                <a:ea typeface="ＭＳ Ｐゴシック" charset="-128"/>
              </a:rPr>
              <a:t>Session Objectives</a:t>
            </a:r>
          </a:p>
        </p:txBody>
      </p:sp>
      <p:sp>
        <p:nvSpPr>
          <p:cNvPr id="9" name="Content Placeholder 8"/>
          <p:cNvSpPr>
            <a:spLocks noGrp="1"/>
          </p:cNvSpPr>
          <p:nvPr>
            <p:ph idx="1"/>
          </p:nvPr>
        </p:nvSpPr>
        <p:spPr>
          <a:xfrm>
            <a:off x="457200" y="1371600"/>
            <a:ext cx="8229600" cy="4724400"/>
          </a:xfrm>
        </p:spPr>
        <p:txBody>
          <a:bodyPr rtlCol="0">
            <a:normAutofit fontScale="92500" lnSpcReduction="20000"/>
          </a:bodyPr>
          <a:lstStyle/>
          <a:p>
            <a:pPr marL="0" indent="0">
              <a:defRPr/>
            </a:pPr>
            <a:r>
              <a:rPr lang="en-AU" b="1" dirty="0" smtClean="0"/>
              <a:t> Clinical practice</a:t>
            </a:r>
            <a:endParaRPr lang="en-AU" dirty="0" smtClean="0"/>
          </a:p>
          <a:p>
            <a:pPr marL="400050" lvl="1" indent="0">
              <a:defRPr/>
            </a:pPr>
            <a:r>
              <a:rPr lang="en-AU" dirty="0" smtClean="0"/>
              <a:t> Describe a method for assessment of causes and severity of cardiogenic shock</a:t>
            </a:r>
          </a:p>
          <a:p>
            <a:pPr marL="400050" lvl="1" indent="0">
              <a:defRPr/>
            </a:pPr>
            <a:r>
              <a:rPr lang="en-AU" dirty="0" smtClean="0"/>
              <a:t> Describe emergency management options in patients with cardiogenic shock</a:t>
            </a:r>
          </a:p>
          <a:p>
            <a:pPr marL="400050" lvl="1" indent="0">
              <a:defRPr/>
            </a:pPr>
            <a:endParaRPr lang="en-AU" dirty="0" smtClean="0"/>
          </a:p>
          <a:p>
            <a:pPr marL="0" indent="0">
              <a:defRPr/>
            </a:pPr>
            <a:r>
              <a:rPr lang="en-AU" b="1" dirty="0" smtClean="0"/>
              <a:t> Non-Technical Skills</a:t>
            </a:r>
          </a:p>
          <a:p>
            <a:pPr marL="400050" lvl="1" indent="0">
              <a:defRPr/>
            </a:pPr>
            <a:r>
              <a:rPr lang="en-AU" dirty="0" smtClean="0"/>
              <a:t> Teamwork</a:t>
            </a:r>
          </a:p>
          <a:p>
            <a:pPr marL="400050" lvl="1" indent="0">
              <a:defRPr/>
            </a:pPr>
            <a:r>
              <a:rPr lang="en-AU" dirty="0" smtClean="0"/>
              <a:t> Communication</a:t>
            </a:r>
          </a:p>
          <a:p>
            <a:pPr marL="400050" lvl="1" indent="0">
              <a:defRPr/>
            </a:pPr>
            <a:r>
              <a:rPr lang="en-AU" dirty="0" smtClean="0"/>
              <a:t> Decision making</a:t>
            </a:r>
          </a:p>
          <a:p>
            <a:pPr marL="400050" lvl="1" indent="0">
              <a:defRPr/>
            </a:pPr>
            <a:r>
              <a:rPr lang="en-AU" dirty="0" smtClean="0"/>
              <a:t> Situational awareness</a:t>
            </a:r>
          </a:p>
          <a:p>
            <a:pPr eaLnBrk="1" fontAlgn="auto" hangingPunct="1">
              <a:spcAft>
                <a:spcPts val="0"/>
              </a:spcAft>
              <a:defRPr/>
            </a:pPr>
            <a:endParaRPr lang="en-AU" dirty="0">
              <a:ea typeface="+mn-ea"/>
              <a:cs typeface="+mn-cs"/>
            </a:endParaRPr>
          </a:p>
        </p:txBody>
      </p:sp>
      <p:sp>
        <p:nvSpPr>
          <p:cNvPr id="17411" name="Footer Placeholder 6"/>
          <p:cNvSpPr>
            <a:spLocks noGrp="1"/>
          </p:cNvSpPr>
          <p:nvPr>
            <p:ph type="ftr" sz="quarter" idx="10"/>
          </p:nvPr>
        </p:nvSpPr>
        <p:spPr bwMode="auto">
          <a:xfrm>
            <a:off x="6732240" y="6525345"/>
            <a:ext cx="2160240" cy="216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41176" y="6473229"/>
            <a:ext cx="946448" cy="340147"/>
          </a:xfrm>
        </p:spPr>
        <p:txBody>
          <a:bodyPr/>
          <a:lstStyle/>
          <a:p>
            <a:fld id="{888C2434-E7FB-45D8-A578-C2703DC8DD35}" type="datetime6">
              <a:rPr lang="en-AU" smtClean="0"/>
              <a:pPr/>
              <a:t>September 12</a:t>
            </a:fld>
            <a:endParaRPr lang="en-AU" dirty="0"/>
          </a:p>
        </p:txBody>
      </p:sp>
    </p:spTree>
    <p:extLst>
      <p:ext uri="{BB962C8B-B14F-4D97-AF65-F5344CB8AC3E}">
        <p14:creationId xmlns:p14="http://schemas.microsoft.com/office/powerpoint/2010/main" val="15686352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Cardiogenic Shock</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8832761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Define Cardiogenic Shock</a:t>
            </a:r>
          </a:p>
          <a:p>
            <a:r>
              <a:rPr lang="en-US" dirty="0" smtClean="0"/>
              <a:t>Describe method of assessment of cause and severity</a:t>
            </a:r>
          </a:p>
          <a:p>
            <a:r>
              <a:rPr lang="en-US" dirty="0" smtClean="0"/>
              <a:t>Describe options for emergency management of the patient in cardiogenic shock</a:t>
            </a:r>
          </a:p>
          <a:p>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Cardiogenic Shock</a:t>
            </a:r>
            <a:endParaRPr lang="en-AU" dirty="0"/>
          </a:p>
        </p:txBody>
      </p:sp>
      <p:sp>
        <p:nvSpPr>
          <p:cNvPr id="3" name="Content Placeholder 2"/>
          <p:cNvSpPr>
            <a:spLocks noGrp="1"/>
          </p:cNvSpPr>
          <p:nvPr>
            <p:ph idx="1"/>
          </p:nvPr>
        </p:nvSpPr>
        <p:spPr/>
        <p:txBody>
          <a:bodyPr/>
          <a:lstStyle/>
          <a:p>
            <a:r>
              <a:rPr lang="en-AU" dirty="0" smtClean="0"/>
              <a:t>“Circulatory insufficiency that creates an imbalance between tissue oxygen supply (delivery) and oxygen demand (consumption)….. caused by inadequate cardiac pump function”</a:t>
            </a:r>
          </a:p>
          <a:p>
            <a:r>
              <a:rPr lang="en-AU" dirty="0" smtClean="0"/>
              <a:t>Mortality is high ~50%</a:t>
            </a:r>
          </a:p>
          <a:p>
            <a:endParaRPr lang="en-AU" dirty="0" smtClean="0"/>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161027863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a:xfrm>
            <a:off x="228600" y="1219200"/>
            <a:ext cx="8686800" cy="4906963"/>
          </a:xfrm>
        </p:spPr>
        <p:txBody>
          <a:bodyPr>
            <a:normAutofit fontScale="92500" lnSpcReduction="10000"/>
          </a:bodyPr>
          <a:lstStyle/>
          <a:p>
            <a:r>
              <a:rPr lang="en-US" dirty="0" smtClean="0"/>
              <a:t>History </a:t>
            </a:r>
          </a:p>
          <a:p>
            <a:pPr lvl="1"/>
            <a:r>
              <a:rPr lang="en-US" dirty="0" smtClean="0"/>
              <a:t>Breathlessness, PND, orthopnea, Chest pain, Syncope</a:t>
            </a:r>
          </a:p>
          <a:p>
            <a:pPr lvl="1"/>
            <a:r>
              <a:rPr lang="en-US" dirty="0" smtClean="0"/>
              <a:t>Recent illness, Drug use</a:t>
            </a:r>
          </a:p>
          <a:p>
            <a:pPr lvl="1"/>
            <a:r>
              <a:rPr lang="en-US" dirty="0" smtClean="0"/>
              <a:t>PMHx – AMI, valve disease, thyroid disease</a:t>
            </a:r>
          </a:p>
          <a:p>
            <a:pPr lvl="1"/>
            <a:r>
              <a:rPr lang="en-US" dirty="0" smtClean="0"/>
              <a:t>FHx – HOCM, AS</a:t>
            </a:r>
          </a:p>
          <a:p>
            <a:pPr lvl="1"/>
            <a:r>
              <a:rPr lang="en-US" dirty="0" smtClean="0">
                <a:latin typeface="+mj-lt"/>
              </a:rPr>
              <a:t>Medication use, Allergies</a:t>
            </a:r>
          </a:p>
          <a:p>
            <a:r>
              <a:rPr lang="en-US" dirty="0" smtClean="0"/>
              <a:t>Examination</a:t>
            </a:r>
          </a:p>
          <a:p>
            <a:pPr lvl="1"/>
            <a:r>
              <a:rPr lang="en-US" dirty="0" smtClean="0">
                <a:latin typeface="+mj-lt"/>
              </a:rPr>
              <a:t>Vital signs for haemodynamic instability, including BP, HR, RR, temperature</a:t>
            </a:r>
          </a:p>
          <a:p>
            <a:pPr lvl="1"/>
            <a:r>
              <a:rPr lang="en-US" dirty="0" smtClean="0">
                <a:latin typeface="+mj-lt"/>
              </a:rPr>
              <a:t>Signs of Cardiac Failure</a:t>
            </a:r>
          </a:p>
          <a:p>
            <a:pPr lvl="1"/>
            <a:r>
              <a:rPr lang="en-US" dirty="0" smtClean="0">
                <a:latin typeface="+mj-lt"/>
              </a:rPr>
              <a:t>Complications including valve rupture, effusion</a:t>
            </a:r>
          </a:p>
          <a:p>
            <a:pPr lvl="1"/>
            <a:endParaRPr lang="en-US" dirty="0" smtClean="0">
              <a:latin typeface="+mj-lt"/>
            </a:endParaRPr>
          </a:p>
        </p:txBody>
      </p:sp>
      <p:sp>
        <p:nvSpPr>
          <p:cNvPr id="4" name="Date Placeholder 3"/>
          <p:cNvSpPr>
            <a:spLocks noGrp="1"/>
          </p:cNvSpPr>
          <p:nvPr>
            <p:ph type="dt" sz="half" idx="10"/>
          </p:nvPr>
        </p:nvSpPr>
        <p:spPr/>
        <p:txBody>
          <a:bodyPr/>
          <a:lstStyle/>
          <a:p>
            <a:fld id="{33CFAD90-15B5-4C22-A155-7A69B4B67517}" type="datetime6">
              <a:rPr lang="en-AU" smtClean="0"/>
              <a:pPr/>
              <a:t>September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EdWISE Sim sessions Modules 6-8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EdWISE Sim sessions Modules 6-8 Slide Template</Template>
  <TotalTime>721</TotalTime>
  <Words>3983</Words>
  <Application>Microsoft Macintosh PowerPoint</Application>
  <PresentationFormat>On-screen Show (4:3)</PresentationFormat>
  <Paragraphs>447</Paragraphs>
  <Slides>29</Slides>
  <Notes>22</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EdWISE Sim sessions Modules 6-8 Slide Template</vt:lpstr>
      <vt:lpstr>Custom Design</vt:lpstr>
      <vt:lpstr>1_Custom Design</vt:lpstr>
      <vt:lpstr>Cardiogenic Shock and the Management of Patients with Unstable Myocardial Infarction.</vt:lpstr>
      <vt:lpstr>Introductions</vt:lpstr>
      <vt:lpstr>General Aims</vt:lpstr>
      <vt:lpstr>Ground Rules</vt:lpstr>
      <vt:lpstr>Session Objectives</vt:lpstr>
      <vt:lpstr>Cardiogenic Shock</vt:lpstr>
      <vt:lpstr>Objectives</vt:lpstr>
      <vt:lpstr>Cardiogenic Shock</vt:lpstr>
      <vt:lpstr>Assessment</vt:lpstr>
      <vt:lpstr>Assessment</vt:lpstr>
      <vt:lpstr>Management Goals</vt:lpstr>
      <vt:lpstr>Management</vt:lpstr>
      <vt:lpstr>Management</vt:lpstr>
      <vt:lpstr>Management</vt:lpstr>
      <vt:lpstr>Management</vt:lpstr>
      <vt:lpstr>Simulation  - aims &amp; ground rules</vt:lpstr>
      <vt:lpstr>Non-Technical Skills</vt:lpstr>
      <vt:lpstr>Let’s Practice</vt:lpstr>
      <vt:lpstr>The “Bat” Phone rings!</vt:lpstr>
      <vt:lpstr>The Case</vt:lpstr>
      <vt:lpstr>What would you like to prepare?</vt:lpstr>
      <vt:lpstr>Paramedics Arrive</vt:lpstr>
      <vt:lpstr>PowerPoint Presentation</vt:lpstr>
      <vt:lpstr>The Case – Key Points</vt:lpstr>
      <vt:lpstr>PowerPoint Presentation</vt:lpstr>
      <vt:lpstr>In Summary…</vt:lpstr>
      <vt:lpstr>References</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Company>NSCC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For simulation sessions p6 – p8.</dc:title>
  <dc:creator>Stephanie O'Rregan</dc:creator>
  <cp:lastModifiedBy>Stephanie O'Regan</cp:lastModifiedBy>
  <cp:revision>14</cp:revision>
  <dcterms:created xsi:type="dcterms:W3CDTF">2012-07-02T23:32:54Z</dcterms:created>
  <dcterms:modified xsi:type="dcterms:W3CDTF">2012-09-03T02:18:22Z</dcterms:modified>
</cp:coreProperties>
</file>