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 id="2147483688" r:id="rId2"/>
    <p:sldMasterId id="2147483700" r:id="rId3"/>
  </p:sldMasterIdLst>
  <p:notesMasterIdLst>
    <p:notesMasterId r:id="rId27"/>
  </p:notesMasterIdLst>
  <p:handoutMasterIdLst>
    <p:handoutMasterId r:id="rId28"/>
  </p:handoutMasterIdLst>
  <p:sldIdLst>
    <p:sldId id="333" r:id="rId4"/>
    <p:sldId id="315" r:id="rId5"/>
    <p:sldId id="334" r:id="rId6"/>
    <p:sldId id="318" r:id="rId7"/>
    <p:sldId id="335" r:id="rId8"/>
    <p:sldId id="336" r:id="rId9"/>
    <p:sldId id="337" r:id="rId10"/>
    <p:sldId id="340" r:id="rId11"/>
    <p:sldId id="316" r:id="rId12"/>
    <p:sldId id="322" r:id="rId13"/>
    <p:sldId id="341" r:id="rId14"/>
    <p:sldId id="338" r:id="rId15"/>
    <p:sldId id="326" r:id="rId16"/>
    <p:sldId id="325" r:id="rId17"/>
    <p:sldId id="327" r:id="rId18"/>
    <p:sldId id="328" r:id="rId19"/>
    <p:sldId id="329" r:id="rId20"/>
    <p:sldId id="330" r:id="rId21"/>
    <p:sldId id="331" r:id="rId22"/>
    <p:sldId id="332" r:id="rId23"/>
    <p:sldId id="321" r:id="rId24"/>
    <p:sldId id="320" r:id="rId25"/>
    <p:sldId id="343" r:id="rId26"/>
  </p:sldIdLst>
  <p:sldSz cx="9144000" cy="6858000" type="screen4x3"/>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6A8"/>
    <a:srgbClr val="FCEA04"/>
    <a:srgbClr val="86FA89"/>
    <a:srgbClr val="00CC00"/>
    <a:srgbClr val="FEBA76"/>
    <a:srgbClr val="FD860F"/>
    <a:srgbClr val="FF8E85"/>
    <a:srgbClr val="F09246"/>
    <a:srgbClr val="FF3300"/>
    <a:srgbClr val="003F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67890" autoAdjust="0"/>
  </p:normalViewPr>
  <p:slideViewPr>
    <p:cSldViewPr>
      <p:cViewPr varScale="1">
        <p:scale>
          <a:sx n="43" d="100"/>
          <a:sy n="43" d="100"/>
        </p:scale>
        <p:origin x="-2232" y="-112"/>
      </p:cViewPr>
      <p:guideLst>
        <p:guide orient="horz" pos="2297"/>
        <p:guide pos="2789"/>
      </p:guideLst>
    </p:cSldViewPr>
  </p:slideViewPr>
  <p:notesTextViewPr>
    <p:cViewPr>
      <p:scale>
        <a:sx n="66" d="100"/>
        <a:sy n="66" d="100"/>
      </p:scale>
      <p:origin x="0" y="0"/>
    </p:cViewPr>
  </p:notesTextViewPr>
  <p:sorterViewPr>
    <p:cViewPr>
      <p:scale>
        <a:sx n="100" d="100"/>
        <a:sy n="100" d="100"/>
      </p:scale>
      <p:origin x="0" y="264"/>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tags" Target="tags/tag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D03352-2B13-43B2-99C6-D97C71244ED1}" type="datetime6">
              <a:rPr lang="en-AU" smtClean="0"/>
              <a:pPr/>
              <a:t>January 14</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AU" smtClean="0"/>
              <a:t>Copyright statement</a:t>
            </a:r>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762712-518D-4591-A21A-4701C4BAB7D1}" type="slidenum">
              <a:rPr lang="en-AU" smtClean="0"/>
              <a:pPr/>
              <a:t>‹#›</a:t>
            </a:fld>
            <a:endParaRPr lang="en-AU"/>
          </a:p>
        </p:txBody>
      </p:sp>
    </p:spTree>
    <p:extLst>
      <p:ext uri="{BB962C8B-B14F-4D97-AF65-F5344CB8AC3E}">
        <p14:creationId xmlns:p14="http://schemas.microsoft.com/office/powerpoint/2010/main" val="370767588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415F6-8BB0-4673-901D-581A8796FCAD}" type="datetime6">
              <a:rPr lang="en-AU" smtClean="0"/>
              <a:pPr/>
              <a:t>January 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AU" smtClean="0"/>
              <a:t>Copyright statement</a:t>
            </a: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7E8E74-D84D-4F81-8EBF-E4440E5A0570}" type="slidenum">
              <a:rPr lang="en-AU" smtClean="0"/>
              <a:pPr/>
              <a:t>‹#›</a:t>
            </a:fld>
            <a:endParaRPr lang="en-AU"/>
          </a:p>
        </p:txBody>
      </p:sp>
    </p:spTree>
    <p:extLst>
      <p:ext uri="{BB962C8B-B14F-4D97-AF65-F5344CB8AC3E}">
        <p14:creationId xmlns:p14="http://schemas.microsoft.com/office/powerpoint/2010/main" val="264975726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 Id="rId3" Type="http://schemas.openxmlformats.org/officeDocument/2006/relationships/hyperlink" Target="http://publications.nice.org.uk/venous-thromboembolic-diseases-the-management-of-venous-thromboembolic-diseases-and-the-role-of-cg144/key-priorities-for-implementation"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 Id="rId3" Type="http://schemas.openxmlformats.org/officeDocument/2006/relationships/hyperlink" Target="http://www.brit-thoracic.org.uk/Portals/0/Guidelines/AsthmaGuidelines/qrg101%202011.pdf" TargetMode="Externa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 Id="rId3" Type="http://schemas.openxmlformats.org/officeDocument/2006/relationships/hyperlink" Target="http://www.resus.org.au/policy/guidelines/section_11/resuscitation_in_special_circumstances.htm"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abs.gov.au/ausstats/abs@.nsf/0/1CFA8B66386B6C04CA2579C6000F7030?opendocument" TargetMode="External"/><Relationship Id="rId4" Type="http://schemas.openxmlformats.org/officeDocument/2006/relationships/hyperlink" Target="http://www.ciap.health.nsw.gov.au/home.html" TargetMode="External"/><Relationship Id="rId5" Type="http://schemas.openxmlformats.org/officeDocument/2006/relationships/hyperlink" Target="http://www.edwise.edu.au" TargetMode="External"/><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www0.health.nsw.gov.au/policies/pd/2011/pdf/pd2011_037.pdf"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a:t>
            </a:fld>
            <a:endParaRPr lang="en-AU"/>
          </a:p>
        </p:txBody>
      </p:sp>
    </p:spTree>
    <p:extLst>
      <p:ext uri="{BB962C8B-B14F-4D97-AF65-F5344CB8AC3E}">
        <p14:creationId xmlns:p14="http://schemas.microsoft.com/office/powerpoint/2010/main" val="187621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Patients suspected of having a PE and a “likely” 2-level PE Wells score should be offered an immediate CTPA or parenteral anticoagulation until a CTPA can be </a:t>
            </a:r>
            <a:r>
              <a:rPr lang="en-US" sz="1200" u="none" kern="1200" baseline="0" dirty="0" err="1" smtClean="0">
                <a:solidFill>
                  <a:schemeClr val="tx1"/>
                </a:solidFill>
                <a:latin typeface="+mn-lt"/>
                <a:ea typeface="+mn-ea"/>
                <a:cs typeface="+mn-cs"/>
              </a:rPr>
              <a:t>organised</a:t>
            </a:r>
            <a:r>
              <a:rPr lang="en-US" sz="1200" u="none" kern="1200" baseline="0" dirty="0" smtClean="0">
                <a:solidFill>
                  <a:schemeClr val="tx1"/>
                </a:solidFill>
                <a:latin typeface="+mn-lt"/>
                <a:ea typeface="+mn-ea"/>
                <a:cs typeface="+mn-cs"/>
              </a:rPr>
              <a:t>. </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The patients with an “unlikely” score are offered a D-dimer test.  If positive the patient should then be offered a CTPA as above.  If the patient is allergic to IV contrast, suffers with renal impairment or have a high risk associated with irradiation - consideration should be given to a ventilation/perfusion scan.</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Treatment for an acute Pulmonary Embolus may include Oxygen, IV access and fluids, analgesia, anticoagulation and possibly thrombolysis.  Many hospitals will have guidelines for the investigation of suspected PE and DVT with an associated management plan.  You will find the British Thoracic Society’s recommendations here -</a:t>
            </a:r>
            <a:endParaRPr lang="en-US" sz="1200" u="none" kern="1200" baseline="0" dirty="0" smtClean="0">
              <a:solidFill>
                <a:schemeClr val="tx1"/>
              </a:solidFill>
              <a:latin typeface="+mn-lt"/>
              <a:ea typeface="+mn-ea"/>
              <a:cs typeface="+mn-cs"/>
              <a:hlinkClick r:id="rId3"/>
            </a:endParaRPr>
          </a:p>
          <a:p>
            <a:r>
              <a:rPr lang="en-US" sz="1200" u="sng" kern="1200" baseline="0" dirty="0" smtClean="0">
                <a:solidFill>
                  <a:schemeClr val="tx1"/>
                </a:solidFill>
                <a:latin typeface="+mn-lt"/>
                <a:ea typeface="+mn-ea"/>
                <a:cs typeface="+mn-cs"/>
                <a:hlinkClick r:id="rId3"/>
              </a:rPr>
              <a:t>http://publications.nice.org.uk/venous-thromboembolic-diseases-the-management-of-venous-thromboembolic-diseases-and-the-role-of-cg144/key-priorities-for-implementation</a:t>
            </a:r>
            <a:endParaRPr lang="en-US" sz="1200" u="none" kern="1200" baseline="0" dirty="0" smtClean="0">
              <a:solidFill>
                <a:schemeClr val="tx1"/>
              </a:solidFill>
              <a:latin typeface="+mn-lt"/>
              <a:ea typeface="+mn-ea"/>
              <a:cs typeface="+mn-cs"/>
              <a:hlinkClick r:id="rId3"/>
            </a:endParaRP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Initial management of any patient with chest pain associated with respiratory signs or symptoms should include consideration of oxygen, cardio-respiratory monitoring, IV access with blood taken for testing. It is also worth considering IV fluid (a high respiratory rate can lead to dehydration, especially when coupled with a pyrexia!) and analgesia.  Analgesia for these patients may include </a:t>
            </a:r>
            <a:r>
              <a:rPr lang="en-US" sz="1200" u="none" kern="1200" baseline="0" dirty="0" err="1" smtClean="0">
                <a:solidFill>
                  <a:schemeClr val="tx1"/>
                </a:solidFill>
                <a:latin typeface="+mn-lt"/>
                <a:ea typeface="+mn-ea"/>
                <a:cs typeface="+mn-cs"/>
              </a:rPr>
              <a:t>paracetamol</a:t>
            </a:r>
            <a:r>
              <a:rPr lang="en-US" sz="1200" u="none" kern="1200" baseline="0" dirty="0" smtClean="0">
                <a:solidFill>
                  <a:schemeClr val="tx1"/>
                </a:solidFill>
                <a:latin typeface="+mn-lt"/>
                <a:ea typeface="+mn-ea"/>
                <a:cs typeface="+mn-cs"/>
              </a:rPr>
              <a:t>, NSAIDs, narcotics and positioning.</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Patients with spontaneous </a:t>
            </a:r>
            <a:r>
              <a:rPr lang="en-US" sz="1200" u="none" kern="1200" baseline="0" dirty="0" err="1" smtClean="0">
                <a:solidFill>
                  <a:schemeClr val="tx1"/>
                </a:solidFill>
                <a:latin typeface="+mn-lt"/>
                <a:ea typeface="+mn-ea"/>
                <a:cs typeface="+mn-cs"/>
              </a:rPr>
              <a:t>pneumothoraces</a:t>
            </a:r>
            <a:r>
              <a:rPr lang="en-US" sz="1200" u="none" kern="1200" baseline="0" dirty="0" smtClean="0">
                <a:solidFill>
                  <a:schemeClr val="tx1"/>
                </a:solidFill>
                <a:latin typeface="+mn-lt"/>
                <a:ea typeface="+mn-ea"/>
                <a:cs typeface="+mn-cs"/>
              </a:rPr>
              <a:t> may benefit from an intercostal catheter or chest drain, as well as the above therapies.  For a simple pneumothorax a relatively small bore catheter inserted via the </a:t>
            </a:r>
            <a:r>
              <a:rPr lang="en-US" sz="1200" u="none" kern="1200" baseline="0" dirty="0" err="1" smtClean="0">
                <a:solidFill>
                  <a:schemeClr val="tx1"/>
                </a:solidFill>
                <a:latin typeface="+mn-lt"/>
                <a:ea typeface="+mn-ea"/>
                <a:cs typeface="+mn-cs"/>
              </a:rPr>
              <a:t>seldinger</a:t>
            </a:r>
            <a:r>
              <a:rPr lang="en-US" sz="1200" u="none" kern="1200" baseline="0" dirty="0" smtClean="0">
                <a:solidFill>
                  <a:schemeClr val="tx1"/>
                </a:solidFill>
                <a:latin typeface="+mn-lt"/>
                <a:ea typeface="+mn-ea"/>
                <a:cs typeface="+mn-cs"/>
              </a:rPr>
              <a:t> technique is usually sufficient to resolve the pneumothorax.  Chest x-ray confirmation of positioning is important.  Patients at particular risk of spontaneous pneumothorax include tall, thin males; asthmatics and those with a previous history of spontaneous pneumothorax.</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13</a:t>
            </a:fld>
            <a:endParaRPr lang="en-AU"/>
          </a:p>
        </p:txBody>
      </p:sp>
    </p:spTree>
    <p:extLst>
      <p:ext uri="{BB962C8B-B14F-4D97-AF65-F5344CB8AC3E}">
        <p14:creationId xmlns:p14="http://schemas.microsoft.com/office/powerpoint/2010/main" val="15081743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Wells score is based on clinical information from the patient’s history, examination and investigations.  The original Wells score was described by Wells et al in 1998.  It was a 3 level scoring system which assigned</a:t>
            </a:r>
            <a:r>
              <a:rPr lang="en-US" baseline="0" dirty="0" smtClean="0"/>
              <a:t> patients into “high risk, intermediate risk and low risk” depending upon their score.  The score was revised in 2000 to a 2-level scoring system.  The scores can vary from 0 to 12.5.  </a:t>
            </a:r>
          </a:p>
          <a:p>
            <a:endParaRPr lang="en-US" baseline="0" dirty="0" smtClean="0"/>
          </a:p>
          <a:p>
            <a:r>
              <a:rPr lang="en-US" baseline="0" dirty="0" smtClean="0"/>
              <a:t>The score can then be used to risk stratify the patient into “likely” to have a PE – score greater than 4 and “unlikely” – score 4 or less points.</a:t>
            </a:r>
          </a:p>
          <a:p>
            <a:endParaRPr lang="en-US" baseline="0" dirty="0" smtClean="0"/>
          </a:p>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14</a:t>
            </a:fld>
            <a:endParaRPr lang="en-AU"/>
          </a:p>
        </p:txBody>
      </p:sp>
    </p:spTree>
    <p:extLst>
      <p:ext uri="{BB962C8B-B14F-4D97-AF65-F5344CB8AC3E}">
        <p14:creationId xmlns:p14="http://schemas.microsoft.com/office/powerpoint/2010/main" val="3643040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Shortness of breath itself</a:t>
            </a:r>
            <a:r>
              <a:rPr lang="en-US" baseline="0" dirty="0" smtClean="0"/>
              <a:t> if a very common presenting symptom.  As stated previously the respiratory rate is a very sensitive indicator of a change in physiology.  Although not specific it is important to take note of and to monitor this throughout your time with the patient!</a:t>
            </a:r>
          </a:p>
          <a:p>
            <a:endParaRPr lang="en-US" baseline="0" dirty="0" smtClean="0"/>
          </a:p>
          <a:p>
            <a:r>
              <a:rPr lang="en-US" baseline="0" dirty="0" smtClean="0"/>
              <a:t>Shortness of breath can be very anxiety provoking for the patient, and for you!  It can be a sign of life threatening pathology, requiring rapid assessment and management.</a:t>
            </a:r>
          </a:p>
          <a:p>
            <a:endParaRPr lang="en-US" baseline="0" dirty="0" smtClean="0"/>
          </a:p>
          <a:p>
            <a:r>
              <a:rPr lang="en-US" baseline="0" dirty="0" smtClean="0"/>
              <a:t>In this section we are going to look a 3 serious causes of shortness of breath – Asthma, anaphylaxis and pneumonia.  This is, of course not an exhaustive list of causes of SOB.  As with chest pain the causes can be from pathology in carious systems – Respiratory, Cardiovascular, Endocrine, Gastrointestinal or psychogenic.</a:t>
            </a:r>
          </a:p>
          <a:p>
            <a:endParaRPr lang="en-US" baseline="0" dirty="0" smtClean="0"/>
          </a:p>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15</a:t>
            </a:fld>
            <a:endParaRPr lang="en-AU"/>
          </a:p>
        </p:txBody>
      </p:sp>
    </p:spTree>
    <p:extLst>
      <p:ext uri="{BB962C8B-B14F-4D97-AF65-F5344CB8AC3E}">
        <p14:creationId xmlns:p14="http://schemas.microsoft.com/office/powerpoint/2010/main" val="4055451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structured,</a:t>
            </a:r>
            <a:r>
              <a:rPr lang="en-US" baseline="0" dirty="0" smtClean="0"/>
              <a:t> multidisciplinary approach to the critically ill patient is vital in assessing those presenting with shortness of breath</a:t>
            </a:r>
          </a:p>
          <a:p>
            <a:endParaRPr lang="en-US" baseline="0" dirty="0" smtClean="0"/>
          </a:p>
          <a:p>
            <a:r>
              <a:rPr lang="en-US" baseline="0" dirty="0" smtClean="0"/>
              <a:t>Monitoring may include – saturations, pulse rate, NIBP, 3-Lead ECG</a:t>
            </a:r>
          </a:p>
          <a:p>
            <a:endParaRPr lang="en-US" baseline="0" dirty="0" smtClean="0"/>
          </a:p>
          <a:p>
            <a:r>
              <a:rPr lang="en-US" baseline="0" dirty="0" smtClean="0"/>
              <a:t>Points to think about in the history</a:t>
            </a:r>
          </a:p>
          <a:p>
            <a:pPr marL="628650" lvl="1" indent="-171450">
              <a:buFont typeface="Arial"/>
              <a:buChar char="•"/>
            </a:pPr>
            <a:r>
              <a:rPr lang="en-US" baseline="0" dirty="0" smtClean="0"/>
              <a:t>Previous similar </a:t>
            </a:r>
            <a:r>
              <a:rPr lang="en-US" baseline="0" dirty="0" err="1" smtClean="0"/>
              <a:t>episoodes</a:t>
            </a:r>
            <a:endParaRPr lang="en-US" baseline="0" dirty="0" smtClean="0"/>
          </a:p>
          <a:p>
            <a:pPr marL="628650" lvl="1" indent="-171450">
              <a:buFont typeface="Arial"/>
              <a:buChar char="•"/>
            </a:pPr>
            <a:r>
              <a:rPr lang="en-US" baseline="0" dirty="0" smtClean="0"/>
              <a:t>Onset  - Time, Place, </a:t>
            </a:r>
            <a:r>
              <a:rPr lang="en-US" baseline="0" dirty="0" err="1" smtClean="0"/>
              <a:t>preceeding</a:t>
            </a:r>
            <a:r>
              <a:rPr lang="en-US" baseline="0" dirty="0" smtClean="0"/>
              <a:t> events</a:t>
            </a:r>
          </a:p>
          <a:p>
            <a:pPr marL="628650" lvl="1" indent="-171450">
              <a:buFont typeface="Arial"/>
              <a:buChar char="•"/>
            </a:pPr>
            <a:r>
              <a:rPr lang="en-US" baseline="0" dirty="0" smtClean="0"/>
              <a:t>Associated symptoms – Pain, Dizziness, nausea, other</a:t>
            </a:r>
          </a:p>
          <a:p>
            <a:pPr marL="628650" lvl="1" indent="-171450">
              <a:buFont typeface="Arial"/>
              <a:buChar char="•"/>
            </a:pPr>
            <a:r>
              <a:rPr lang="en-US" baseline="0" dirty="0" smtClean="0"/>
              <a:t>Previous medical history – asthma, URTI, pneumonia, cancer, </a:t>
            </a:r>
            <a:r>
              <a:rPr lang="en-US" baseline="0" dirty="0" err="1" smtClean="0"/>
              <a:t>immunocompromise</a:t>
            </a:r>
            <a:endParaRPr lang="en-US" baseline="0" dirty="0" smtClean="0"/>
          </a:p>
          <a:p>
            <a:pPr marL="628650" lvl="1" indent="-171450">
              <a:buFont typeface="Arial"/>
              <a:buChar char="•"/>
            </a:pPr>
            <a:r>
              <a:rPr lang="en-US" baseline="0" dirty="0" smtClean="0"/>
              <a:t>Allergies</a:t>
            </a:r>
          </a:p>
          <a:p>
            <a:pPr marL="628650" lvl="1" indent="-171450">
              <a:buFont typeface="Arial"/>
              <a:buChar char="•"/>
            </a:pPr>
            <a:r>
              <a:rPr lang="en-US" baseline="0" dirty="0" smtClean="0"/>
              <a:t>Smoking</a:t>
            </a:r>
          </a:p>
          <a:p>
            <a:pPr marL="628650" lvl="1" indent="-171450">
              <a:buFont typeface="Arial"/>
              <a:buChar char="•"/>
            </a:pPr>
            <a:r>
              <a:rPr lang="en-US" baseline="0" dirty="0" smtClean="0"/>
              <a:t>Drugs taken recently</a:t>
            </a:r>
          </a:p>
          <a:p>
            <a:pPr marL="628650" lvl="1" indent="-171450">
              <a:buFont typeface="Arial"/>
              <a:buChar char="•"/>
            </a:pPr>
            <a:endParaRPr lang="en-US" baseline="0" dirty="0" smtClean="0"/>
          </a:p>
          <a:p>
            <a:pPr marL="0" lvl="0" indent="0">
              <a:buFont typeface="Arial"/>
              <a:buNone/>
            </a:pPr>
            <a:r>
              <a:rPr lang="en-US" baseline="0" dirty="0" smtClean="0"/>
              <a:t>Examination – Some of this will be done at the end of the bed looking at the patient (posture, chest drains, oxygen delivery devices, tar staining on the fingers, packet of cigarettes, allergy wrist band, medication charts, presence of an obvious rash, etc.)</a:t>
            </a:r>
          </a:p>
          <a:p>
            <a:pPr marL="628650" lvl="1" indent="-171450">
              <a:buFont typeface="Arial"/>
              <a:buChar char="•"/>
            </a:pPr>
            <a:r>
              <a:rPr lang="en-US" baseline="0" dirty="0" smtClean="0"/>
              <a:t>Inspection of the patient and especially the chest – defects, rashes, symmetry, </a:t>
            </a:r>
            <a:r>
              <a:rPr lang="en-US" baseline="0" dirty="0" err="1" smtClean="0"/>
              <a:t>discolouration</a:t>
            </a:r>
            <a:r>
              <a:rPr lang="en-US" baseline="0" dirty="0" smtClean="0"/>
              <a:t>, jugular venous engorgement, work of breathing, use of accessory muscles</a:t>
            </a:r>
          </a:p>
          <a:p>
            <a:pPr marL="628650" lvl="1" indent="-171450">
              <a:buFont typeface="Arial"/>
              <a:buChar char="•"/>
            </a:pPr>
            <a:r>
              <a:rPr lang="en-US" baseline="0" dirty="0" smtClean="0"/>
              <a:t>Palpation of the chest – looking for equal and adequate expansion, tenderness, defects, rash</a:t>
            </a:r>
          </a:p>
          <a:p>
            <a:pPr marL="628650" lvl="1" indent="-171450">
              <a:buFont typeface="Arial"/>
              <a:buChar char="•"/>
            </a:pPr>
            <a:r>
              <a:rPr lang="en-US" baseline="0" dirty="0" smtClean="0"/>
              <a:t>Auscultation – Always compare like areas of the both sides of the chest e.g. anterior apex of right chest followed by anterior apex of left chest.  Remember the sides and also the posterior of the chest – even in the patient lying down!!</a:t>
            </a:r>
          </a:p>
          <a:p>
            <a:pPr marL="628650" lvl="1" indent="-171450">
              <a:buFont typeface="Arial"/>
              <a:buChar char="•"/>
            </a:pPr>
            <a:endParaRPr lang="en-US" baseline="0" dirty="0" smtClean="0"/>
          </a:p>
          <a:p>
            <a:r>
              <a:rPr lang="en-US" sz="1200" u="none" kern="1200" baseline="0" dirty="0" smtClean="0">
                <a:solidFill>
                  <a:schemeClr val="tx1"/>
                </a:solidFill>
                <a:latin typeface="+mn-lt"/>
                <a:ea typeface="+mn-ea"/>
                <a:cs typeface="+mn-cs"/>
              </a:rPr>
              <a:t>Investigations for the breathless patient may include:</a:t>
            </a:r>
          </a:p>
          <a:p>
            <a:endParaRPr lang="en-US" sz="120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Blood tests</a:t>
            </a:r>
            <a:r>
              <a:rPr lang="en-US" sz="1200" b="0" u="none" kern="1200" baseline="0" dirty="0" smtClean="0">
                <a:solidFill>
                  <a:schemeClr val="tx1"/>
                </a:solidFill>
                <a:latin typeface="+mn-lt"/>
                <a:ea typeface="+mn-ea"/>
                <a:cs typeface="+mn-cs"/>
              </a:rPr>
              <a:t>	</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	FBC white cell count for infection - </a:t>
            </a:r>
            <a:r>
              <a:rPr lang="en-US" sz="1200" b="0" u="none" kern="1200" baseline="0" dirty="0" err="1" smtClean="0">
                <a:solidFill>
                  <a:schemeClr val="tx1"/>
                </a:solidFill>
                <a:latin typeface="+mn-lt"/>
                <a:ea typeface="+mn-ea"/>
                <a:cs typeface="+mn-cs"/>
              </a:rPr>
              <a:t>Hb</a:t>
            </a:r>
            <a:r>
              <a:rPr lang="en-US" sz="1200" b="0" u="none" kern="1200" baseline="0" dirty="0" smtClean="0">
                <a:solidFill>
                  <a:schemeClr val="tx1"/>
                </a:solidFill>
                <a:latin typeface="+mn-lt"/>
                <a:ea typeface="+mn-ea"/>
                <a:cs typeface="+mn-cs"/>
              </a:rPr>
              <a:t> for </a:t>
            </a:r>
            <a:r>
              <a:rPr lang="en-US" sz="1200" b="0" u="none" kern="1200" baseline="0" dirty="0" err="1" smtClean="0">
                <a:solidFill>
                  <a:schemeClr val="tx1"/>
                </a:solidFill>
                <a:latin typeface="+mn-lt"/>
                <a:ea typeface="+mn-ea"/>
                <a:cs typeface="+mn-cs"/>
              </a:rPr>
              <a:t>anaemia</a:t>
            </a:r>
            <a:r>
              <a:rPr lang="en-US" sz="1200" b="0" u="none" kern="1200" baseline="0" dirty="0" smtClean="0">
                <a:solidFill>
                  <a:schemeClr val="tx1"/>
                </a:solidFill>
                <a:latin typeface="+mn-lt"/>
                <a:ea typeface="+mn-ea"/>
                <a:cs typeface="+mn-cs"/>
              </a:rPr>
              <a:t>, platelets as a sign of inflammation or marrow suppression. </a:t>
            </a:r>
          </a:p>
          <a:p>
            <a:r>
              <a:rPr lang="en-US" sz="1200" b="0" u="none" kern="1200" baseline="0" dirty="0" smtClean="0">
                <a:solidFill>
                  <a:schemeClr val="tx1"/>
                </a:solidFill>
                <a:latin typeface="+mn-lt"/>
                <a:ea typeface="+mn-ea"/>
                <a:cs typeface="+mn-cs"/>
              </a:rPr>
              <a:t>	Urea and electrolytes - urea for signs of dehydration from infection/pyrexia/</a:t>
            </a:r>
            <a:r>
              <a:rPr lang="en-US" sz="1200" b="0" u="none" kern="1200" baseline="0" dirty="0" err="1" smtClean="0">
                <a:solidFill>
                  <a:schemeClr val="tx1"/>
                </a:solidFill>
                <a:latin typeface="+mn-lt"/>
                <a:ea typeface="+mn-ea"/>
                <a:cs typeface="+mn-cs"/>
              </a:rPr>
              <a:t>tachypnoea</a:t>
            </a:r>
            <a:r>
              <a:rPr lang="en-US" sz="1200" b="0" u="none" kern="1200" baseline="0" dirty="0" smtClean="0">
                <a:solidFill>
                  <a:schemeClr val="tx1"/>
                </a:solidFill>
                <a:latin typeface="+mn-lt"/>
                <a:ea typeface="+mn-ea"/>
                <a:cs typeface="+mn-cs"/>
              </a:rPr>
              <a:t> (may also be needed for CURB score), electrolyte imbalance,</a:t>
            </a:r>
          </a:p>
          <a:p>
            <a:r>
              <a:rPr lang="en-US" sz="1200" b="0" u="none" kern="1200" baseline="0" dirty="0" smtClean="0">
                <a:solidFill>
                  <a:schemeClr val="tx1"/>
                </a:solidFill>
                <a:latin typeface="+mn-lt"/>
                <a:ea typeface="+mn-ea"/>
                <a:cs typeface="+mn-cs"/>
              </a:rPr>
              <a:t>	CRP - as a test for inflammation.  Non specific but can also be used to gauge response to therapy.</a:t>
            </a:r>
          </a:p>
          <a:p>
            <a:r>
              <a:rPr lang="en-US" sz="1200" b="0" u="none" kern="1200" baseline="0" dirty="0" smtClean="0">
                <a:solidFill>
                  <a:schemeClr val="tx1"/>
                </a:solidFill>
                <a:latin typeface="+mn-lt"/>
                <a:ea typeface="+mn-ea"/>
                <a:cs typeface="+mn-cs"/>
              </a:rPr>
              <a:t>	Arterial Blood Gas - A useful test to look at the acid/base balance as well as adequacy of ventilation.  Some ABG machines will also give quick results for </a:t>
            </a:r>
            <a:r>
              <a:rPr lang="en-US" sz="1200" b="0" u="none" kern="1200" baseline="0" dirty="0" err="1" smtClean="0">
                <a:solidFill>
                  <a:schemeClr val="tx1"/>
                </a:solidFill>
                <a:latin typeface="+mn-lt"/>
                <a:ea typeface="+mn-ea"/>
                <a:cs typeface="+mn-cs"/>
              </a:rPr>
              <a:t>haemoglobin</a:t>
            </a:r>
            <a:r>
              <a:rPr lang="en-US" sz="1200" b="0" u="none" kern="1200" baseline="0" dirty="0" smtClean="0">
                <a:solidFill>
                  <a:schemeClr val="tx1"/>
                </a:solidFill>
                <a:latin typeface="+mn-lt"/>
                <a:ea typeface="+mn-ea"/>
                <a:cs typeface="+mn-cs"/>
              </a:rPr>
              <a:t>/electrolytes and lactate</a:t>
            </a:r>
          </a:p>
          <a:p>
            <a:r>
              <a:rPr lang="en-US" sz="1200" b="0" u="none" kern="1200" baseline="0" dirty="0" smtClean="0">
                <a:solidFill>
                  <a:schemeClr val="tx1"/>
                </a:solidFill>
                <a:latin typeface="+mn-lt"/>
                <a:ea typeface="+mn-ea"/>
                <a:cs typeface="+mn-cs"/>
              </a:rPr>
              <a:t>	Lactate - Increasing lactate is a sign of anaerobic respiration in some of the body’s cells.  This may be due to low perfusion due to sepsis, for example.</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Peak Flow</a:t>
            </a:r>
            <a:r>
              <a:rPr lang="en-US" sz="1200" b="0" u="none" kern="1200" baseline="0" dirty="0" smtClean="0">
                <a:solidFill>
                  <a:schemeClr val="tx1"/>
                </a:solidFill>
                <a:latin typeface="+mn-lt"/>
                <a:ea typeface="+mn-ea"/>
                <a:cs typeface="+mn-cs"/>
              </a:rPr>
              <a:t> - This is a very useful bedside test, especially in asthmatic patients.  It can be used to grade severity of an asthma attack as well as monitor the patient’s progress. </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Chest X-Ray </a:t>
            </a:r>
            <a:r>
              <a:rPr lang="en-US" sz="1200" b="0" u="none" kern="1200" baseline="0" dirty="0" smtClean="0">
                <a:solidFill>
                  <a:schemeClr val="tx1"/>
                </a:solidFill>
                <a:latin typeface="+mn-lt"/>
                <a:ea typeface="+mn-ea"/>
                <a:cs typeface="+mn-cs"/>
              </a:rPr>
              <a:t>- Useful to assess for lung parenchymal disease, for pneumothorax, trauma, infection and masses.</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ECG </a:t>
            </a:r>
            <a:r>
              <a:rPr lang="en-US" sz="1200" b="0" u="none" kern="1200" baseline="0" dirty="0" smtClean="0">
                <a:solidFill>
                  <a:schemeClr val="tx1"/>
                </a:solidFill>
                <a:latin typeface="+mn-lt"/>
                <a:ea typeface="+mn-ea"/>
                <a:cs typeface="+mn-cs"/>
              </a:rPr>
              <a:t>- Used to investigate cardiac causes of breathlessness including arrhythmias and </a:t>
            </a:r>
            <a:r>
              <a:rPr lang="en-US" sz="1200" b="0" u="none" kern="1200" baseline="0" dirty="0" err="1" smtClean="0">
                <a:solidFill>
                  <a:schemeClr val="tx1"/>
                </a:solidFill>
                <a:latin typeface="+mn-lt"/>
                <a:ea typeface="+mn-ea"/>
                <a:cs typeface="+mn-cs"/>
              </a:rPr>
              <a:t>ischaemic</a:t>
            </a:r>
            <a:r>
              <a:rPr lang="en-US" sz="1200" b="0" u="none" kern="1200" baseline="0" dirty="0" smtClean="0">
                <a:solidFill>
                  <a:schemeClr val="tx1"/>
                </a:solidFill>
                <a:latin typeface="+mn-lt"/>
                <a:ea typeface="+mn-ea"/>
                <a:cs typeface="+mn-cs"/>
              </a:rPr>
              <a:t> heart disease.  Certain changes may also be seen in patients with pulmonary embolus.</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Initial management of the patient may include oxygen, IV access and fluids, placing the patient in the best position for them, analgesia as required and asking for senior help as required.</a:t>
            </a:r>
            <a:endParaRPr lang="en-US" baseline="0" dirty="0" smtClean="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16</a:t>
            </a:fld>
            <a:endParaRPr lang="en-AU"/>
          </a:p>
        </p:txBody>
      </p:sp>
    </p:spTree>
    <p:extLst>
      <p:ext uri="{BB962C8B-B14F-4D97-AF65-F5344CB8AC3E}">
        <p14:creationId xmlns:p14="http://schemas.microsoft.com/office/powerpoint/2010/main" val="31191790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Asthma is still a fatal disease!  Severe exacerbations are time critical and are extremely stressful for the patient, their family and even the treating the team. The classic presentation will involve a patient who is breathless and on auscultation has an audible expiratory wheeze with reduced air entry. </a:t>
            </a:r>
            <a:r>
              <a:rPr lang="en-US" sz="1200" b="1" u="none" kern="1200" baseline="0" dirty="0" smtClean="0">
                <a:solidFill>
                  <a:schemeClr val="tx1"/>
                </a:solidFill>
                <a:latin typeface="+mn-lt"/>
                <a:ea typeface="+mn-ea"/>
                <a:cs typeface="+mn-cs"/>
              </a:rPr>
              <a:t>Beware the silent chest or absent wheeze!  </a:t>
            </a:r>
            <a:r>
              <a:rPr lang="en-US" sz="1200" b="0" u="none" kern="1200" baseline="0" dirty="0" smtClean="0">
                <a:solidFill>
                  <a:schemeClr val="tx1"/>
                </a:solidFill>
                <a:latin typeface="+mn-lt"/>
                <a:ea typeface="+mn-ea"/>
                <a:cs typeface="+mn-cs"/>
              </a:rPr>
              <a:t>This may be due to very severe airway constriction leading to little or no air flow and so little or not noise!</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Assessment should follow the above DRS ABCDE approach.  Patients with severe, life threatening or near fatal asthma will have difficulty finishing sentences within one breath.  It is important to focus your history taking and ask more closed or one words answer questions!  Classification of asthma severity is useful and can aid communication with team members, colleagues and seniors</a:t>
            </a:r>
          </a:p>
          <a:p>
            <a:endParaRPr lang="en-US" sz="1200" b="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As you can see above, Peak Flow can elicit useful information which can be used to guide therapy and need for escalation of treatment and/or monitoring.</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Treatment should begin as soon as an acute exacerbation of asthma is detected.  </a:t>
            </a:r>
          </a:p>
          <a:p>
            <a:r>
              <a:rPr lang="en-US" sz="1200" u="none" kern="1200" baseline="0" dirty="0" smtClean="0">
                <a:solidFill>
                  <a:schemeClr val="tx1"/>
                </a:solidFill>
                <a:latin typeface="+mn-lt"/>
                <a:ea typeface="+mn-ea"/>
                <a:cs typeface="+mn-cs"/>
              </a:rPr>
              <a:t>Oxygen should be given to maintain </a:t>
            </a:r>
            <a:r>
              <a:rPr lang="en-US" sz="1200" u="none" kern="1200" baseline="0" dirty="0" err="1" smtClean="0">
                <a:solidFill>
                  <a:schemeClr val="tx1"/>
                </a:solidFill>
                <a:latin typeface="+mn-lt"/>
                <a:ea typeface="+mn-ea"/>
                <a:cs typeface="+mn-cs"/>
              </a:rPr>
              <a:t>sats</a:t>
            </a:r>
            <a:r>
              <a:rPr lang="en-US" sz="1200" u="none" kern="1200" baseline="0" dirty="0" smtClean="0">
                <a:solidFill>
                  <a:schemeClr val="tx1"/>
                </a:solidFill>
                <a:latin typeface="+mn-lt"/>
                <a:ea typeface="+mn-ea"/>
                <a:cs typeface="+mn-cs"/>
              </a:rPr>
              <a:t> above 94%.  If pulse </a:t>
            </a:r>
            <a:r>
              <a:rPr lang="en-US" sz="1200" u="none" kern="1200" baseline="0" dirty="0" err="1" smtClean="0">
                <a:solidFill>
                  <a:schemeClr val="tx1"/>
                </a:solidFill>
                <a:latin typeface="+mn-lt"/>
                <a:ea typeface="+mn-ea"/>
                <a:cs typeface="+mn-cs"/>
              </a:rPr>
              <a:t>oximetry</a:t>
            </a:r>
            <a:r>
              <a:rPr lang="en-US" sz="1200" u="none" kern="1200" baseline="0" dirty="0" smtClean="0">
                <a:solidFill>
                  <a:schemeClr val="tx1"/>
                </a:solidFill>
                <a:latin typeface="+mn-lt"/>
                <a:ea typeface="+mn-ea"/>
                <a:cs typeface="+mn-cs"/>
              </a:rPr>
              <a:t> is not available then oxygen should be given.  </a:t>
            </a:r>
          </a:p>
          <a:p>
            <a:r>
              <a:rPr lang="en-US" sz="1200" u="none" kern="1200" baseline="0" dirty="0" smtClean="0">
                <a:solidFill>
                  <a:schemeClr val="tx1"/>
                </a:solidFill>
                <a:latin typeface="+mn-lt"/>
                <a:ea typeface="+mn-ea"/>
                <a:cs typeface="+mn-cs"/>
              </a:rPr>
              <a:t>First line agent is a </a:t>
            </a:r>
            <a:r>
              <a:rPr lang="en-US" sz="1200" u="none" kern="1200" baseline="0" dirty="0" err="1" smtClean="0">
                <a:solidFill>
                  <a:schemeClr val="tx1"/>
                </a:solidFill>
                <a:latin typeface="+mn-lt"/>
                <a:ea typeface="+mn-ea"/>
                <a:cs typeface="+mn-cs"/>
              </a:rPr>
              <a:t>nebulised</a:t>
            </a:r>
            <a:r>
              <a:rPr lang="en-US" sz="1200" u="none" kern="1200" baseline="0" dirty="0" smtClean="0">
                <a:solidFill>
                  <a:schemeClr val="tx1"/>
                </a:solidFill>
                <a:latin typeface="+mn-lt"/>
                <a:ea typeface="+mn-ea"/>
                <a:cs typeface="+mn-cs"/>
              </a:rPr>
              <a:t> β</a:t>
            </a:r>
            <a:r>
              <a:rPr lang="en-US" sz="1200" u="none" kern="1200" baseline="-25000" dirty="0" smtClean="0">
                <a:solidFill>
                  <a:schemeClr val="tx1"/>
                </a:solidFill>
                <a:latin typeface="+mn-lt"/>
                <a:ea typeface="+mn-ea"/>
                <a:cs typeface="+mn-cs"/>
              </a:rPr>
              <a:t>2</a:t>
            </a:r>
            <a:r>
              <a:rPr lang="en-US" sz="1200" u="none" kern="1200" baseline="0" dirty="0" smtClean="0">
                <a:solidFill>
                  <a:schemeClr val="tx1"/>
                </a:solidFill>
                <a:latin typeface="+mn-lt"/>
                <a:ea typeface="+mn-ea"/>
                <a:cs typeface="+mn-cs"/>
              </a:rPr>
              <a:t> agonist (such as salbutamol).  An adult dose is 5mg and can be repeated to “continuous </a:t>
            </a:r>
            <a:r>
              <a:rPr lang="en-US" sz="1200" u="none" kern="1200" baseline="0" dirty="0" err="1" smtClean="0">
                <a:solidFill>
                  <a:schemeClr val="tx1"/>
                </a:solidFill>
                <a:latin typeface="+mn-lt"/>
                <a:ea typeface="+mn-ea"/>
                <a:cs typeface="+mn-cs"/>
              </a:rPr>
              <a:t>nebulisation</a:t>
            </a:r>
            <a:r>
              <a:rPr lang="en-US" sz="1200" u="none" kern="1200" baseline="0" dirty="0" smtClean="0">
                <a:solidFill>
                  <a:schemeClr val="tx1"/>
                </a:solidFill>
                <a:latin typeface="+mn-lt"/>
                <a:ea typeface="+mn-ea"/>
                <a:cs typeface="+mn-cs"/>
              </a:rPr>
              <a:t>”.  </a:t>
            </a:r>
          </a:p>
          <a:p>
            <a:r>
              <a:rPr lang="en-US" sz="1200" u="none" kern="1200" baseline="0" dirty="0" err="1" smtClean="0">
                <a:solidFill>
                  <a:schemeClr val="tx1"/>
                </a:solidFill>
                <a:latin typeface="+mn-lt"/>
                <a:ea typeface="+mn-ea"/>
                <a:cs typeface="+mn-cs"/>
              </a:rPr>
              <a:t>Nebulisers</a:t>
            </a:r>
            <a:r>
              <a:rPr lang="en-US" sz="1200" u="none" kern="1200" baseline="0" dirty="0" smtClean="0">
                <a:solidFill>
                  <a:schemeClr val="tx1"/>
                </a:solidFill>
                <a:latin typeface="+mn-lt"/>
                <a:ea typeface="+mn-ea"/>
                <a:cs typeface="+mn-cs"/>
              </a:rPr>
              <a:t> should be oxygen driven.</a:t>
            </a:r>
          </a:p>
          <a:p>
            <a:r>
              <a:rPr lang="en-US" sz="1200" u="none" kern="1200" baseline="0" dirty="0" smtClean="0">
                <a:solidFill>
                  <a:schemeClr val="tx1"/>
                </a:solidFill>
                <a:latin typeface="+mn-lt"/>
                <a:ea typeface="+mn-ea"/>
                <a:cs typeface="+mn-cs"/>
              </a:rPr>
              <a:t>Steroids should be given to all patients with acute asthma attacks.  There is no difference in efficacy between IV and enteral steroids.  Patients should receive 40-50mg/day of prednisolone, or an IV equivalent, for at least 5 days.  If the course is less that 7 days the steroids can be stopped without any decrease.</a:t>
            </a:r>
          </a:p>
          <a:p>
            <a:r>
              <a:rPr lang="en-US" sz="1200" u="none" kern="1200" baseline="0" dirty="0" err="1" smtClean="0">
                <a:solidFill>
                  <a:schemeClr val="tx1"/>
                </a:solidFill>
                <a:latin typeface="+mn-lt"/>
                <a:ea typeface="+mn-ea"/>
                <a:cs typeface="+mn-cs"/>
              </a:rPr>
              <a:t>Nebulised</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ipatropium</a:t>
            </a:r>
            <a:r>
              <a:rPr lang="en-US" sz="1200" u="none" kern="1200" baseline="0" dirty="0" smtClean="0">
                <a:solidFill>
                  <a:schemeClr val="tx1"/>
                </a:solidFill>
                <a:latin typeface="+mn-lt"/>
                <a:ea typeface="+mn-ea"/>
                <a:cs typeface="+mn-cs"/>
              </a:rPr>
              <a:t> bromide is to be administered to patients with acute severe or life threatening asthma.  It should also be given to patients who have a poor response to β</a:t>
            </a:r>
            <a:r>
              <a:rPr lang="en-US" sz="1200" u="none" kern="1200" baseline="-25000" dirty="0" smtClean="0">
                <a:solidFill>
                  <a:schemeClr val="tx1"/>
                </a:solidFill>
                <a:latin typeface="+mn-lt"/>
                <a:ea typeface="+mn-ea"/>
                <a:cs typeface="+mn-cs"/>
              </a:rPr>
              <a:t>2</a:t>
            </a:r>
            <a:r>
              <a:rPr lang="en-US" sz="1200" u="none" kern="1200" baseline="0" dirty="0" smtClean="0">
                <a:solidFill>
                  <a:schemeClr val="tx1"/>
                </a:solidFill>
                <a:latin typeface="+mn-lt"/>
                <a:ea typeface="+mn-ea"/>
                <a:cs typeface="+mn-cs"/>
              </a:rPr>
              <a:t> agonist therapy, with moderate or mild asthma.</a:t>
            </a:r>
          </a:p>
          <a:p>
            <a:r>
              <a:rPr lang="en-US" sz="1200" u="none" kern="1200" baseline="0" dirty="0" smtClean="0">
                <a:solidFill>
                  <a:schemeClr val="tx1"/>
                </a:solidFill>
                <a:latin typeface="+mn-lt"/>
                <a:ea typeface="+mn-ea"/>
                <a:cs typeface="+mn-cs"/>
              </a:rPr>
              <a:t>Patients with life threatening of near fatal asthma, magnesium can be given IV.  A dose of 1.2-2gm over 20 minutes as a single infusion.</a:t>
            </a:r>
          </a:p>
          <a:p>
            <a:r>
              <a:rPr lang="en-US" sz="1200" u="none" kern="1200" baseline="0" dirty="0" smtClean="0">
                <a:solidFill>
                  <a:schemeClr val="tx1"/>
                </a:solidFill>
                <a:latin typeface="+mn-lt"/>
                <a:ea typeface="+mn-ea"/>
                <a:cs typeface="+mn-cs"/>
              </a:rPr>
              <a:t>It is important to consider early referral to intensive care.  Warning signs include - drowsiness, worsening peak flow despite treatment and </a:t>
            </a:r>
            <a:r>
              <a:rPr lang="en-US" sz="1200" u="none" kern="1200" baseline="0" dirty="0" err="1" smtClean="0">
                <a:solidFill>
                  <a:schemeClr val="tx1"/>
                </a:solidFill>
                <a:latin typeface="+mn-lt"/>
                <a:ea typeface="+mn-ea"/>
                <a:cs typeface="+mn-cs"/>
              </a:rPr>
              <a:t>hypercapnia</a:t>
            </a:r>
            <a:r>
              <a:rPr lang="en-US" sz="1200" u="none" kern="1200" baseline="0" dirty="0" smtClean="0">
                <a:solidFill>
                  <a:schemeClr val="tx1"/>
                </a:solidFill>
                <a:latin typeface="+mn-lt"/>
                <a:ea typeface="+mn-ea"/>
                <a:cs typeface="+mn-cs"/>
              </a:rPr>
              <a:t>.</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Most patients with an acute severe attack, or worse, will be admitted to hospital for observation.  It is important that these patients are followed up by a senior respiratory physician.  The British Thoracic Society’s guidelines can be accessed here - </a:t>
            </a:r>
            <a:r>
              <a:rPr lang="en-US" sz="1200" u="sng" kern="1200" baseline="0" dirty="0" smtClean="0">
                <a:solidFill>
                  <a:schemeClr val="tx1"/>
                </a:solidFill>
                <a:latin typeface="+mn-lt"/>
                <a:ea typeface="+mn-ea"/>
                <a:cs typeface="+mn-cs"/>
                <a:hlinkClick r:id="rId3"/>
              </a:rPr>
              <a:t>http://www.brit-thoracic.org.uk/Portals/0/Guidelines/AsthmaGuidelines/qrg101%202011.pdf</a:t>
            </a:r>
            <a:endParaRPr lang="en-US" sz="1200" u="none" kern="1200" baseline="0" dirty="0" smtClean="0">
              <a:solidFill>
                <a:schemeClr val="tx1"/>
              </a:solidFill>
              <a:latin typeface="+mn-lt"/>
              <a:ea typeface="+mn-ea"/>
              <a:cs typeface="+mn-cs"/>
              <a:hlinkClick r:id="rId3"/>
            </a:endParaRPr>
          </a:p>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17</a:t>
            </a:fld>
            <a:endParaRPr lang="en-AU"/>
          </a:p>
        </p:txBody>
      </p:sp>
    </p:spTree>
    <p:extLst>
      <p:ext uri="{BB962C8B-B14F-4D97-AF65-F5344CB8AC3E}">
        <p14:creationId xmlns:p14="http://schemas.microsoft.com/office/powerpoint/2010/main" val="2342276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The terminology surrounding anaphylaxis is confusing and is different around the world.  In Europe the European Academy of </a:t>
            </a:r>
            <a:r>
              <a:rPr lang="en-US" sz="1200" u="none" kern="1200" baseline="0" dirty="0" err="1" smtClean="0">
                <a:solidFill>
                  <a:schemeClr val="tx1"/>
                </a:solidFill>
                <a:latin typeface="+mn-lt"/>
                <a:ea typeface="+mn-ea"/>
                <a:cs typeface="+mn-cs"/>
              </a:rPr>
              <a:t>Allergology</a:t>
            </a:r>
            <a:r>
              <a:rPr lang="en-US" sz="1200" u="none" kern="1200" baseline="0" dirty="0" smtClean="0">
                <a:solidFill>
                  <a:schemeClr val="tx1"/>
                </a:solidFill>
                <a:latin typeface="+mn-lt"/>
                <a:ea typeface="+mn-ea"/>
                <a:cs typeface="+mn-cs"/>
              </a:rPr>
              <a:t> and Clinical Immunology nomenclature (EAACI) is followed.  </a:t>
            </a:r>
          </a:p>
          <a:p>
            <a:r>
              <a:rPr lang="en-US" sz="1200" u="none" kern="1200" baseline="0" dirty="0" smtClean="0">
                <a:solidFill>
                  <a:schemeClr val="tx1"/>
                </a:solidFill>
                <a:latin typeface="+mn-lt"/>
                <a:ea typeface="+mn-ea"/>
                <a:cs typeface="+mn-cs"/>
              </a:rPr>
              <a:t>	“Anaphylaxis is a severe, life-threatening, generalized or systemic hypersensitivity reaction”.</a:t>
            </a:r>
          </a:p>
          <a:p>
            <a:r>
              <a:rPr lang="en-US" sz="1200" u="none" kern="1200" baseline="0" dirty="0" smtClean="0">
                <a:solidFill>
                  <a:schemeClr val="tx1"/>
                </a:solidFill>
                <a:latin typeface="+mn-lt"/>
                <a:ea typeface="+mn-ea"/>
                <a:cs typeface="+mn-cs"/>
              </a:rPr>
              <a:t>It is broken down into two forms, allergic and non-allergic.  </a:t>
            </a:r>
          </a:p>
          <a:p>
            <a:r>
              <a:rPr lang="en-US" sz="1200" u="none" kern="1200" baseline="0" dirty="0" smtClean="0">
                <a:solidFill>
                  <a:schemeClr val="tx1"/>
                </a:solidFill>
                <a:latin typeface="+mn-lt"/>
                <a:ea typeface="+mn-ea"/>
                <a:cs typeface="+mn-cs"/>
              </a:rPr>
              <a:t>Allergic - mediated by an immunological mechanism (</a:t>
            </a:r>
            <a:r>
              <a:rPr lang="en-US" sz="1200" u="none" kern="1200" baseline="0" dirty="0" err="1" smtClean="0">
                <a:solidFill>
                  <a:schemeClr val="tx1"/>
                </a:solidFill>
                <a:latin typeface="+mn-lt"/>
                <a:ea typeface="+mn-ea"/>
                <a:cs typeface="+mn-cs"/>
              </a:rPr>
              <a:t>IgE</a:t>
            </a:r>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IgG</a:t>
            </a:r>
            <a:r>
              <a:rPr lang="en-US" sz="1200" u="none" kern="1200" baseline="0" dirty="0" smtClean="0">
                <a:solidFill>
                  <a:schemeClr val="tx1"/>
                </a:solidFill>
                <a:latin typeface="+mn-lt"/>
                <a:ea typeface="+mn-ea"/>
                <a:cs typeface="+mn-cs"/>
              </a:rPr>
              <a:t>, complement)</a:t>
            </a:r>
          </a:p>
          <a:p>
            <a:r>
              <a:rPr lang="en-US" sz="1200" u="none" kern="1200" baseline="0" dirty="0" smtClean="0">
                <a:solidFill>
                  <a:schemeClr val="tx1"/>
                </a:solidFill>
                <a:latin typeface="+mn-lt"/>
                <a:ea typeface="+mn-ea"/>
                <a:cs typeface="+mn-cs"/>
              </a:rPr>
              <a:t>Non-allergic - not mediated by an immunological mechanism</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North America uses the terms anaphylaxis and </a:t>
            </a:r>
            <a:r>
              <a:rPr lang="en-US" sz="1200" u="none" kern="1200" baseline="0" dirty="0" err="1" smtClean="0">
                <a:solidFill>
                  <a:schemeClr val="tx1"/>
                </a:solidFill>
                <a:latin typeface="+mn-lt"/>
                <a:ea typeface="+mn-ea"/>
                <a:cs typeface="+mn-cs"/>
              </a:rPr>
              <a:t>anaphylactoid</a:t>
            </a:r>
            <a:r>
              <a:rPr lang="en-US" sz="1200" u="none" kern="1200" baseline="0" dirty="0" smtClean="0">
                <a:solidFill>
                  <a:schemeClr val="tx1"/>
                </a:solidFill>
                <a:latin typeface="+mn-lt"/>
                <a:ea typeface="+mn-ea"/>
                <a:cs typeface="+mn-cs"/>
              </a:rPr>
              <a:t>.</a:t>
            </a:r>
          </a:p>
          <a:p>
            <a:r>
              <a:rPr lang="en-US" sz="1200" u="none" kern="1200" baseline="0" dirty="0" smtClean="0">
                <a:solidFill>
                  <a:schemeClr val="tx1"/>
                </a:solidFill>
                <a:latin typeface="+mn-lt"/>
                <a:ea typeface="+mn-ea"/>
                <a:cs typeface="+mn-cs"/>
              </a:rPr>
              <a:t>Anaphylaxis - </a:t>
            </a:r>
            <a:r>
              <a:rPr lang="en-US" sz="1200" u="none" kern="1200" baseline="0" dirty="0" err="1" smtClean="0">
                <a:solidFill>
                  <a:schemeClr val="tx1"/>
                </a:solidFill>
                <a:latin typeface="+mn-lt"/>
                <a:ea typeface="+mn-ea"/>
                <a:cs typeface="+mn-cs"/>
              </a:rPr>
              <a:t>IgE</a:t>
            </a:r>
            <a:r>
              <a:rPr lang="en-US" sz="1200" u="none" kern="1200" baseline="0" dirty="0" smtClean="0">
                <a:solidFill>
                  <a:schemeClr val="tx1"/>
                </a:solidFill>
                <a:latin typeface="+mn-lt"/>
                <a:ea typeface="+mn-ea"/>
                <a:cs typeface="+mn-cs"/>
              </a:rPr>
              <a:t> mediated reaction</a:t>
            </a:r>
          </a:p>
          <a:p>
            <a:r>
              <a:rPr lang="en-US" sz="1200" u="none" kern="1200" baseline="0" dirty="0" err="1" smtClean="0">
                <a:solidFill>
                  <a:schemeClr val="tx1"/>
                </a:solidFill>
                <a:latin typeface="+mn-lt"/>
                <a:ea typeface="+mn-ea"/>
                <a:cs typeface="+mn-cs"/>
              </a:rPr>
              <a:t>Anaphylactoid</a:t>
            </a:r>
            <a:r>
              <a:rPr lang="en-US" sz="1200" u="none" kern="1200" baseline="0" dirty="0" smtClean="0">
                <a:solidFill>
                  <a:schemeClr val="tx1"/>
                </a:solidFill>
                <a:latin typeface="+mn-lt"/>
                <a:ea typeface="+mn-ea"/>
                <a:cs typeface="+mn-cs"/>
              </a:rPr>
              <a:t> - Not </a:t>
            </a:r>
            <a:r>
              <a:rPr lang="en-US" sz="1200" u="none" kern="1200" baseline="0" dirty="0" err="1" smtClean="0">
                <a:solidFill>
                  <a:schemeClr val="tx1"/>
                </a:solidFill>
                <a:latin typeface="+mn-lt"/>
                <a:ea typeface="+mn-ea"/>
                <a:cs typeface="+mn-cs"/>
              </a:rPr>
              <a:t>IgE</a:t>
            </a:r>
            <a:r>
              <a:rPr lang="en-US" sz="1200" u="none" kern="1200" baseline="0" dirty="0" smtClean="0">
                <a:solidFill>
                  <a:schemeClr val="tx1"/>
                </a:solidFill>
                <a:latin typeface="+mn-lt"/>
                <a:ea typeface="+mn-ea"/>
                <a:cs typeface="+mn-cs"/>
              </a:rPr>
              <a:t> mediated</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In the acute setting the terminology does not matter.  They will be clinically indistinguishable and require the same treatment, urgently!</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Assessment and initial life-saving management will follow the DRS ABCDE approach.  Features in the history may include; rapid onset, history of allergy, previous </a:t>
            </a:r>
            <a:r>
              <a:rPr lang="en-US" sz="1200" u="none" kern="1200" baseline="0" dirty="0" err="1" smtClean="0">
                <a:solidFill>
                  <a:schemeClr val="tx1"/>
                </a:solidFill>
                <a:latin typeface="+mn-lt"/>
                <a:ea typeface="+mn-ea"/>
                <a:cs typeface="+mn-cs"/>
              </a:rPr>
              <a:t>atopy</a:t>
            </a:r>
            <a:r>
              <a:rPr lang="en-US" sz="1200" u="none" kern="1200" baseline="0" dirty="0" smtClean="0">
                <a:solidFill>
                  <a:schemeClr val="tx1"/>
                </a:solidFill>
                <a:latin typeface="+mn-lt"/>
                <a:ea typeface="+mn-ea"/>
                <a:cs typeface="+mn-cs"/>
              </a:rPr>
              <a:t> or asthma.</a:t>
            </a:r>
          </a:p>
          <a:p>
            <a:r>
              <a:rPr lang="en-US" sz="1200" u="none" kern="1200" baseline="0" dirty="0" smtClean="0">
                <a:solidFill>
                  <a:schemeClr val="tx1"/>
                </a:solidFill>
                <a:latin typeface="+mn-lt"/>
                <a:ea typeface="+mn-ea"/>
                <a:cs typeface="+mn-cs"/>
              </a:rPr>
              <a:t>Clinical features to look for (most common first)</a:t>
            </a:r>
          </a:p>
          <a:p>
            <a:r>
              <a:rPr lang="en-US" sz="1200" u="none" kern="1200" baseline="0" dirty="0" smtClean="0">
                <a:solidFill>
                  <a:schemeClr val="tx1"/>
                </a:solidFill>
                <a:latin typeface="+mn-lt"/>
                <a:ea typeface="+mn-ea"/>
                <a:cs typeface="+mn-cs"/>
              </a:rPr>
              <a:t>Rash or other skin signs - seen in most cases of anaphylactic reaction</a:t>
            </a:r>
          </a:p>
          <a:p>
            <a:r>
              <a:rPr lang="en-US" sz="1200" u="none" kern="1200" baseline="0" dirty="0" smtClean="0">
                <a:solidFill>
                  <a:schemeClr val="tx1"/>
                </a:solidFill>
                <a:latin typeface="+mn-lt"/>
                <a:ea typeface="+mn-ea"/>
                <a:cs typeface="+mn-cs"/>
              </a:rPr>
              <a:t>Cardiovascular collapse</a:t>
            </a:r>
          </a:p>
          <a:p>
            <a:r>
              <a:rPr lang="en-US" sz="1200" u="none" kern="1200" baseline="0" dirty="0" smtClean="0">
                <a:solidFill>
                  <a:schemeClr val="tx1"/>
                </a:solidFill>
                <a:latin typeface="+mn-lt"/>
                <a:ea typeface="+mn-ea"/>
                <a:cs typeface="+mn-cs"/>
              </a:rPr>
              <a:t>Bronchospasm</a:t>
            </a:r>
          </a:p>
          <a:p>
            <a:r>
              <a:rPr lang="en-US" sz="1200" u="none" kern="1200" baseline="0" dirty="0" smtClean="0">
                <a:solidFill>
                  <a:schemeClr val="tx1"/>
                </a:solidFill>
                <a:latin typeface="+mn-lt"/>
                <a:ea typeface="+mn-ea"/>
                <a:cs typeface="+mn-cs"/>
              </a:rPr>
              <a:t>Hypotension</a:t>
            </a:r>
          </a:p>
          <a:p>
            <a:r>
              <a:rPr lang="en-US" sz="1200" u="none" kern="1200" baseline="0" dirty="0" smtClean="0">
                <a:solidFill>
                  <a:schemeClr val="tx1"/>
                </a:solidFill>
                <a:latin typeface="+mn-lt"/>
                <a:ea typeface="+mn-ea"/>
                <a:cs typeface="+mn-cs"/>
              </a:rPr>
              <a:t>Angioedema</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The treatment of any anaphylactic reaction is adrenaline.  This can be given IV or IM.  The IV dose is titrated to effect and given in small aliquot (50μg or 0.5ml of 1:10000 adrenaline at a time).  The IM dose is 500μg into a large muscle group, repeated every 5 min as required.  If repeated doses of adrenaline are required then an adrenaline infusion should be considered.</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Whilst the adrenaline is being prepared and administered other members of the team should be assessing and securing the airway.  High flow oxygen should be given.  Early intubation may be required if angioedema/airway swelling is a feature.  If bronchospasm is noted, a salbutamol infusion can be started or inhaled salbutamol given.  Steroids can be considered.  They will not help in the immediate acute situation but may decrease the risk of secondary collapse occurring.  Again early senior help and ICU involvement is beneficial. </a:t>
            </a:r>
            <a:r>
              <a:rPr lang="en-US" sz="1200" u="none" kern="1200" baseline="0" dirty="0" err="1" smtClean="0">
                <a:solidFill>
                  <a:schemeClr val="tx1"/>
                </a:solidFill>
                <a:latin typeface="+mn-lt"/>
                <a:ea typeface="+mn-ea"/>
                <a:cs typeface="+mn-cs"/>
              </a:rPr>
              <a:t>Tryptase</a:t>
            </a:r>
            <a:r>
              <a:rPr lang="en-US" sz="1200" u="none" kern="1200" baseline="0" dirty="0" smtClean="0">
                <a:solidFill>
                  <a:schemeClr val="tx1"/>
                </a:solidFill>
                <a:latin typeface="+mn-lt"/>
                <a:ea typeface="+mn-ea"/>
                <a:cs typeface="+mn-cs"/>
              </a:rPr>
              <a:t> levels should be collected as soon as the patient is stable and repeated around 6 hours after the event.</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Further information on the emergency treatment of anaphylaxis can be found on the Australian Resuscitation Council’s website - </a:t>
            </a:r>
            <a:r>
              <a:rPr lang="en-US" sz="1200" u="sng" kern="1200" baseline="0" dirty="0" smtClean="0">
                <a:solidFill>
                  <a:schemeClr val="tx1"/>
                </a:solidFill>
                <a:latin typeface="+mn-lt"/>
                <a:ea typeface="+mn-ea"/>
                <a:cs typeface="+mn-cs"/>
                <a:hlinkClick r:id="rId3"/>
              </a:rPr>
              <a:t>http://www.resus.org.au/policy/guidelines/section_11/resuscitation_in_special_circumstances.htm</a:t>
            </a:r>
            <a:endParaRPr lang="en-US" sz="1200" u="none" kern="1200" baseline="0" dirty="0" smtClean="0">
              <a:solidFill>
                <a:schemeClr val="tx1"/>
              </a:solidFill>
              <a:latin typeface="+mn-lt"/>
              <a:ea typeface="+mn-ea"/>
              <a:cs typeface="+mn-cs"/>
              <a:hlinkClick r:id="rId3"/>
            </a:endParaRPr>
          </a:p>
          <a:p>
            <a:endParaRPr lang="en-US" sz="1200" u="none" kern="1200" baseline="0" dirty="0" smtClean="0">
              <a:solidFill>
                <a:schemeClr val="tx1"/>
              </a:solidFill>
              <a:latin typeface="+mn-lt"/>
              <a:ea typeface="+mn-ea"/>
              <a:cs typeface="+mn-cs"/>
            </a:endParaRPr>
          </a:p>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18</a:t>
            </a:fld>
            <a:endParaRPr lang="en-AU"/>
          </a:p>
        </p:txBody>
      </p:sp>
    </p:spTree>
    <p:extLst>
      <p:ext uri="{BB962C8B-B14F-4D97-AF65-F5344CB8AC3E}">
        <p14:creationId xmlns:p14="http://schemas.microsoft.com/office/powerpoint/2010/main" val="2128709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In 2010, 1.6% of all reported deaths in Australia had pneumonia as a cause.  It is more common in the elderly but can be deadly in any age group!   Statistics on respiratory illness related deaths in Australia can be found here - </a:t>
            </a:r>
            <a:r>
              <a:rPr lang="en-US" sz="1200" u="sng" kern="1200" baseline="0" dirty="0" smtClean="0">
                <a:solidFill>
                  <a:schemeClr val="tx1"/>
                </a:solidFill>
                <a:latin typeface="+mn-lt"/>
                <a:ea typeface="+mn-ea"/>
                <a:cs typeface="+mn-cs"/>
                <a:hlinkClick r:id="rId3"/>
              </a:rPr>
              <a:t>http://www.abs.gov.au/ausstats/abs@.nsf/0/1CFA8B66386B6C04CA2579C6000F7030?opendocument</a:t>
            </a:r>
            <a:r>
              <a:rPr lang="en-US" sz="1200" u="none" kern="1200" baseline="0" dirty="0" smtClean="0">
                <a:solidFill>
                  <a:schemeClr val="tx1"/>
                </a:solidFill>
                <a:latin typeface="+mn-lt"/>
                <a:ea typeface="+mn-ea"/>
                <a:cs typeface="+mn-cs"/>
                <a:hlinkClick r:id="rId3"/>
              </a:rPr>
              <a:t> </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Assessment of those acutely unwell from pneumonia will involve a multidisciplinary team approach in the DRS ABCDE manner.  Presentations vary but most will have signs and symptoms of breathlessness. Patient may also complain of chest pain.  These patients should be assessed as above and consideration given to a cardiovascular cause for the pain or the existence of both cardiac and respiratory pathology!</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The British Thoracic Society state that community acquired pneumonia can be diagnosed in hospital when:</a:t>
            </a:r>
          </a:p>
          <a:p>
            <a:r>
              <a:rPr lang="en-US" sz="1200" u="none" kern="1200" baseline="0" dirty="0" smtClean="0">
                <a:solidFill>
                  <a:schemeClr val="tx1"/>
                </a:solidFill>
                <a:latin typeface="+mn-lt"/>
                <a:ea typeface="+mn-ea"/>
                <a:cs typeface="+mn-cs"/>
              </a:rPr>
              <a:t>The patient has signs and symptoms associated with an acute lower respiratory tract infection</a:t>
            </a:r>
          </a:p>
          <a:p>
            <a:r>
              <a:rPr lang="en-US" sz="1200" u="none" kern="1200" baseline="0" dirty="0" smtClean="0">
                <a:solidFill>
                  <a:schemeClr val="tx1"/>
                </a:solidFill>
                <a:latin typeface="+mn-lt"/>
                <a:ea typeface="+mn-ea"/>
                <a:cs typeface="+mn-cs"/>
              </a:rPr>
              <a:t>Radiographic changes for which there is no other explanation</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Investigations should include</a:t>
            </a:r>
          </a:p>
          <a:p>
            <a:r>
              <a:rPr lang="en-US" sz="1200" u="none" kern="1200" baseline="0" dirty="0" smtClean="0">
                <a:solidFill>
                  <a:schemeClr val="tx1"/>
                </a:solidFill>
                <a:latin typeface="+mn-lt"/>
                <a:ea typeface="+mn-ea"/>
                <a:cs typeface="+mn-cs"/>
              </a:rPr>
              <a:t>Chest X-Ray</a:t>
            </a:r>
          </a:p>
          <a:p>
            <a:r>
              <a:rPr lang="en-US" sz="1200" u="none" kern="1200" baseline="0" dirty="0" smtClean="0">
                <a:solidFill>
                  <a:schemeClr val="tx1"/>
                </a:solidFill>
                <a:latin typeface="+mn-lt"/>
                <a:ea typeface="+mn-ea"/>
                <a:cs typeface="+mn-cs"/>
              </a:rPr>
              <a:t>Urea and Electrolytes - to aid severity scoring</a:t>
            </a:r>
          </a:p>
          <a:p>
            <a:r>
              <a:rPr lang="en-US" sz="1200" u="none" kern="1200" baseline="0" dirty="0" smtClean="0">
                <a:solidFill>
                  <a:schemeClr val="tx1"/>
                </a:solidFill>
                <a:latin typeface="+mn-lt"/>
                <a:ea typeface="+mn-ea"/>
                <a:cs typeface="+mn-cs"/>
              </a:rPr>
              <a:t>C-reactive Protein - to aid diagnosis (inflammatory marker) and to act as a baseline</a:t>
            </a:r>
          </a:p>
          <a:p>
            <a:r>
              <a:rPr lang="en-US" sz="1200" u="none" kern="1200" baseline="0" dirty="0" smtClean="0">
                <a:solidFill>
                  <a:schemeClr val="tx1"/>
                </a:solidFill>
                <a:latin typeface="+mn-lt"/>
                <a:ea typeface="+mn-ea"/>
                <a:cs typeface="+mn-cs"/>
              </a:rPr>
              <a:t>Full blood count</a:t>
            </a:r>
          </a:p>
          <a:p>
            <a:r>
              <a:rPr lang="en-US" sz="1200" u="none" kern="1200" baseline="0" dirty="0" smtClean="0">
                <a:solidFill>
                  <a:schemeClr val="tx1"/>
                </a:solidFill>
                <a:latin typeface="+mn-lt"/>
                <a:ea typeface="+mn-ea"/>
                <a:cs typeface="+mn-cs"/>
              </a:rPr>
              <a:t>Liver function tests</a:t>
            </a:r>
          </a:p>
          <a:p>
            <a:r>
              <a:rPr lang="en-US" sz="1200" u="none" kern="1200" baseline="0" dirty="0" smtClean="0">
                <a:solidFill>
                  <a:schemeClr val="tx1"/>
                </a:solidFill>
                <a:latin typeface="+mn-lt"/>
                <a:ea typeface="+mn-ea"/>
                <a:cs typeface="+mn-cs"/>
              </a:rPr>
              <a:t>For patients with moderate to severe pneumonia</a:t>
            </a:r>
          </a:p>
          <a:p>
            <a:r>
              <a:rPr lang="en-US" sz="1200" u="none" kern="1200" baseline="0" dirty="0" smtClean="0">
                <a:solidFill>
                  <a:schemeClr val="tx1"/>
                </a:solidFill>
                <a:latin typeface="+mn-lt"/>
                <a:ea typeface="+mn-ea"/>
                <a:cs typeface="+mn-cs"/>
              </a:rPr>
              <a:t>Blood cultures - preferably prior to antibiotic administration.  These should be repeated if the patient becomes </a:t>
            </a:r>
            <a:r>
              <a:rPr lang="en-US" sz="1200" u="none" kern="1200" baseline="0" dirty="0" err="1" smtClean="0">
                <a:solidFill>
                  <a:schemeClr val="tx1"/>
                </a:solidFill>
                <a:latin typeface="+mn-lt"/>
                <a:ea typeface="+mn-ea"/>
                <a:cs typeface="+mn-cs"/>
              </a:rPr>
              <a:t>pyrexial</a:t>
            </a:r>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Sputum cultures</a:t>
            </a:r>
          </a:p>
          <a:p>
            <a:r>
              <a:rPr lang="en-US" sz="1200" u="none" kern="1200" baseline="0" dirty="0" smtClean="0">
                <a:solidFill>
                  <a:schemeClr val="tx1"/>
                </a:solidFill>
                <a:latin typeface="+mn-lt"/>
                <a:ea typeface="+mn-ea"/>
                <a:cs typeface="+mn-cs"/>
              </a:rPr>
              <a:t>Urine for Legionella and pneumococcal antigen testing</a:t>
            </a:r>
          </a:p>
          <a:p>
            <a:r>
              <a:rPr lang="en-US" sz="1200" u="none" kern="1200" baseline="0" dirty="0" smtClean="0">
                <a:solidFill>
                  <a:schemeClr val="tx1"/>
                </a:solidFill>
                <a:latin typeface="+mn-lt"/>
                <a:ea typeface="+mn-ea"/>
                <a:cs typeface="+mn-cs"/>
              </a:rPr>
              <a:t>Mycoplasma can also be tested for in sputum and blood samples</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The severity of a patient’s pneumonia should be assessed.  This can give valuable information on likely mortality and guide decision making by the clinical team, the patient and their family.</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CURB65 Score</a:t>
            </a:r>
          </a:p>
          <a:p>
            <a:endParaRPr lang="en-US" sz="120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C - C</a:t>
            </a:r>
            <a:r>
              <a:rPr lang="en-US" sz="1200" b="0" u="none" kern="1200" baseline="0" dirty="0" smtClean="0">
                <a:solidFill>
                  <a:schemeClr val="tx1"/>
                </a:solidFill>
                <a:latin typeface="+mn-lt"/>
                <a:ea typeface="+mn-ea"/>
                <a:cs typeface="+mn-cs"/>
              </a:rPr>
              <a:t>onfusion</a:t>
            </a:r>
          </a:p>
          <a:p>
            <a:r>
              <a:rPr lang="en-US" sz="1200" b="1" u="none" kern="1200" baseline="0" dirty="0" smtClean="0">
                <a:solidFill>
                  <a:schemeClr val="tx1"/>
                </a:solidFill>
                <a:latin typeface="+mn-lt"/>
                <a:ea typeface="+mn-ea"/>
                <a:cs typeface="+mn-cs"/>
              </a:rPr>
              <a:t>U - U</a:t>
            </a:r>
            <a:r>
              <a:rPr lang="en-US" sz="1200" b="0" u="none" kern="1200" baseline="0" dirty="0" smtClean="0">
                <a:solidFill>
                  <a:schemeClr val="tx1"/>
                </a:solidFill>
                <a:latin typeface="+mn-lt"/>
                <a:ea typeface="+mn-ea"/>
                <a:cs typeface="+mn-cs"/>
              </a:rPr>
              <a:t>rea &gt;7mmol/l</a:t>
            </a:r>
          </a:p>
          <a:p>
            <a:r>
              <a:rPr lang="en-US" sz="1200" b="1" u="none" kern="1200" baseline="0" dirty="0" smtClean="0">
                <a:solidFill>
                  <a:schemeClr val="tx1"/>
                </a:solidFill>
                <a:latin typeface="+mn-lt"/>
                <a:ea typeface="+mn-ea"/>
                <a:cs typeface="+mn-cs"/>
              </a:rPr>
              <a:t>R - R</a:t>
            </a:r>
            <a:r>
              <a:rPr lang="en-US" sz="1200" b="0" u="none" kern="1200" baseline="0" dirty="0" smtClean="0">
                <a:solidFill>
                  <a:schemeClr val="tx1"/>
                </a:solidFill>
                <a:latin typeface="+mn-lt"/>
                <a:ea typeface="+mn-ea"/>
                <a:cs typeface="+mn-cs"/>
              </a:rPr>
              <a:t>espiratory Rate &gt; 30/min</a:t>
            </a:r>
          </a:p>
          <a:p>
            <a:r>
              <a:rPr lang="en-US" sz="1200" b="1" u="none" kern="1200" baseline="0" dirty="0" smtClean="0">
                <a:solidFill>
                  <a:schemeClr val="tx1"/>
                </a:solidFill>
                <a:latin typeface="+mn-lt"/>
                <a:ea typeface="+mn-ea"/>
                <a:cs typeface="+mn-cs"/>
              </a:rPr>
              <a:t>B - B</a:t>
            </a:r>
            <a:r>
              <a:rPr lang="en-US" sz="1200" b="0" u="none" kern="1200" baseline="0" dirty="0" smtClean="0">
                <a:solidFill>
                  <a:schemeClr val="tx1"/>
                </a:solidFill>
                <a:latin typeface="+mn-lt"/>
                <a:ea typeface="+mn-ea"/>
                <a:cs typeface="+mn-cs"/>
              </a:rPr>
              <a:t>lood pressure (sys) &lt; 90mmHg (</a:t>
            </a:r>
            <a:r>
              <a:rPr lang="en-US" sz="1200" b="0" u="none" kern="1200" baseline="0" dirty="0" err="1" smtClean="0">
                <a:solidFill>
                  <a:schemeClr val="tx1"/>
                </a:solidFill>
                <a:latin typeface="+mn-lt"/>
                <a:ea typeface="+mn-ea"/>
                <a:cs typeface="+mn-cs"/>
              </a:rPr>
              <a:t>dia</a:t>
            </a:r>
            <a:r>
              <a:rPr lang="en-US" sz="1200" b="0" u="none" kern="1200" baseline="0" dirty="0" smtClean="0">
                <a:solidFill>
                  <a:schemeClr val="tx1"/>
                </a:solidFill>
                <a:latin typeface="+mn-lt"/>
                <a:ea typeface="+mn-ea"/>
                <a:cs typeface="+mn-cs"/>
              </a:rPr>
              <a:t>) &lt; 60mmHg</a:t>
            </a:r>
          </a:p>
          <a:p>
            <a:r>
              <a:rPr lang="en-US" sz="1200" b="1" u="none" kern="1200" baseline="0" dirty="0" smtClean="0">
                <a:solidFill>
                  <a:schemeClr val="tx1"/>
                </a:solidFill>
                <a:latin typeface="+mn-lt"/>
                <a:ea typeface="+mn-ea"/>
                <a:cs typeface="+mn-cs"/>
              </a:rPr>
              <a:t>65 - </a:t>
            </a:r>
            <a:r>
              <a:rPr lang="en-US" sz="1200" b="0" u="none" kern="1200" baseline="0" dirty="0" smtClean="0">
                <a:solidFill>
                  <a:schemeClr val="tx1"/>
                </a:solidFill>
                <a:latin typeface="+mn-lt"/>
                <a:ea typeface="+mn-ea"/>
                <a:cs typeface="+mn-cs"/>
              </a:rPr>
              <a:t>More than </a:t>
            </a:r>
            <a:r>
              <a:rPr lang="en-US" sz="1200" b="1" u="none" kern="1200" baseline="0" dirty="0" smtClean="0">
                <a:solidFill>
                  <a:schemeClr val="tx1"/>
                </a:solidFill>
                <a:latin typeface="+mn-lt"/>
                <a:ea typeface="+mn-ea"/>
                <a:cs typeface="+mn-cs"/>
              </a:rPr>
              <a:t>65 </a:t>
            </a:r>
            <a:r>
              <a:rPr lang="en-US" sz="1200" b="0" u="none" kern="1200" baseline="0" dirty="0" smtClean="0">
                <a:solidFill>
                  <a:schemeClr val="tx1"/>
                </a:solidFill>
                <a:latin typeface="+mn-lt"/>
                <a:ea typeface="+mn-ea"/>
                <a:cs typeface="+mn-cs"/>
              </a:rPr>
              <a:t>years of age</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Each of the 5 elements scores one point</a:t>
            </a:r>
          </a:p>
          <a:p>
            <a:r>
              <a:rPr lang="en-US" sz="1200" b="0" u="none" kern="1200" baseline="0" dirty="0" smtClean="0">
                <a:solidFill>
                  <a:schemeClr val="tx1"/>
                </a:solidFill>
                <a:latin typeface="+mn-lt"/>
                <a:ea typeface="+mn-ea"/>
                <a:cs typeface="+mn-cs"/>
              </a:rPr>
              <a:t>0-1 - Treat as an outpatient (up to 3.2% mortality)</a:t>
            </a:r>
          </a:p>
          <a:p>
            <a:r>
              <a:rPr lang="en-US" sz="1200" b="0" u="none" kern="1200" baseline="0" dirty="0" smtClean="0">
                <a:solidFill>
                  <a:schemeClr val="tx1"/>
                </a:solidFill>
                <a:latin typeface="+mn-lt"/>
                <a:ea typeface="+mn-ea"/>
                <a:cs typeface="+mn-cs"/>
              </a:rPr>
              <a:t>2-3 - Consider short hospital admission or closely supervised outpatient care (up to 17% mortality)</a:t>
            </a:r>
          </a:p>
          <a:p>
            <a:r>
              <a:rPr lang="en-US" sz="1200" b="0" u="none" kern="1200" baseline="0" dirty="0" smtClean="0">
                <a:solidFill>
                  <a:schemeClr val="tx1"/>
                </a:solidFill>
                <a:latin typeface="+mn-lt"/>
                <a:ea typeface="+mn-ea"/>
                <a:cs typeface="+mn-cs"/>
              </a:rPr>
              <a:t>4-5 - Requires urgent hospital admission and intensive care input (mortality up to 57%)</a:t>
            </a:r>
            <a:r>
              <a:rPr lang="en-US" sz="1200" b="0" u="sng" kern="1200" baseline="30000" dirty="0" smtClean="0">
                <a:solidFill>
                  <a:schemeClr val="tx1"/>
                </a:solidFill>
                <a:latin typeface="+mn-lt"/>
                <a:ea typeface="+mn-ea"/>
                <a:cs typeface="+mn-cs"/>
              </a:rPr>
              <a:t>Thorax. 2003 May;58(5):377-82. </a:t>
            </a:r>
            <a:r>
              <a:rPr lang="en-US" sz="1200" b="0" u="sng" kern="1200" baseline="0" dirty="0" smtClean="0">
                <a:solidFill>
                  <a:schemeClr val="tx1"/>
                </a:solidFill>
                <a:latin typeface="+mn-lt"/>
                <a:ea typeface="+mn-ea"/>
                <a:cs typeface="+mn-cs"/>
              </a:rPr>
              <a:t> </a:t>
            </a:r>
          </a:p>
          <a:p>
            <a:r>
              <a:rPr lang="en-US" sz="1200" b="0" u="none" kern="1200" baseline="0" dirty="0" smtClean="0">
                <a:solidFill>
                  <a:schemeClr val="tx1"/>
                </a:solidFill>
                <a:latin typeface="+mn-lt"/>
                <a:ea typeface="+mn-ea"/>
                <a:cs typeface="+mn-cs"/>
              </a:rPr>
              <a:t>Pneumonia Severity Index is another system that can be used to give clinicians and patients information about the severity of their illness and their possible mortality </a:t>
            </a:r>
            <a:r>
              <a:rPr lang="en-US" sz="1200" b="1" u="none" kern="1200" baseline="30000" dirty="0" smtClean="0">
                <a:solidFill>
                  <a:schemeClr val="tx1"/>
                </a:solidFill>
                <a:latin typeface="+mn-lt"/>
                <a:ea typeface="+mn-ea"/>
                <a:cs typeface="+mn-cs"/>
              </a:rPr>
              <a:t>Fine </a:t>
            </a:r>
            <a:r>
              <a:rPr lang="en-US" sz="1200" b="1" u="sng" kern="1200" baseline="30000" dirty="0" smtClean="0">
                <a:solidFill>
                  <a:schemeClr val="tx1"/>
                </a:solidFill>
                <a:latin typeface="+mn-lt"/>
                <a:ea typeface="+mn-ea"/>
                <a:cs typeface="+mn-cs"/>
              </a:rPr>
              <a:t>MJ</a:t>
            </a:r>
            <a:r>
              <a:rPr lang="en-US" sz="1200" b="0" u="sng" kern="1200" baseline="30000" dirty="0" smtClean="0">
                <a:solidFill>
                  <a:schemeClr val="tx1"/>
                </a:solidFill>
                <a:latin typeface="+mn-lt"/>
                <a:ea typeface="+mn-ea"/>
                <a:cs typeface="+mn-cs"/>
              </a:rPr>
              <a:t>, </a:t>
            </a:r>
            <a:r>
              <a:rPr lang="en-US" sz="1200" b="0" u="sng" kern="1200" baseline="30000" dirty="0" err="1" smtClean="0">
                <a:solidFill>
                  <a:schemeClr val="tx1"/>
                </a:solidFill>
                <a:latin typeface="+mn-lt"/>
                <a:ea typeface="+mn-ea"/>
                <a:cs typeface="+mn-cs"/>
              </a:rPr>
              <a:t>Auble</a:t>
            </a:r>
            <a:r>
              <a:rPr lang="en-US" sz="1200" b="0" u="sng" kern="1200" baseline="30000" dirty="0" smtClean="0">
                <a:solidFill>
                  <a:schemeClr val="tx1"/>
                </a:solidFill>
                <a:latin typeface="+mn-lt"/>
                <a:ea typeface="+mn-ea"/>
                <a:cs typeface="+mn-cs"/>
              </a:rPr>
              <a:t> TE, </a:t>
            </a:r>
            <a:r>
              <a:rPr lang="en-US" sz="1200" b="0" u="sng" kern="1200" baseline="30000" dirty="0" err="1" smtClean="0">
                <a:solidFill>
                  <a:schemeClr val="tx1"/>
                </a:solidFill>
                <a:latin typeface="+mn-lt"/>
                <a:ea typeface="+mn-ea"/>
                <a:cs typeface="+mn-cs"/>
              </a:rPr>
              <a:t>Yealy</a:t>
            </a:r>
            <a:r>
              <a:rPr lang="en-US" sz="1200" b="0" u="sng" kern="1200" baseline="30000" dirty="0" smtClean="0">
                <a:solidFill>
                  <a:schemeClr val="tx1"/>
                </a:solidFill>
                <a:latin typeface="+mn-lt"/>
                <a:ea typeface="+mn-ea"/>
                <a:cs typeface="+mn-cs"/>
              </a:rPr>
              <a:t> DM, </a:t>
            </a:r>
            <a:r>
              <a:rPr lang="en-US" sz="1200" b="0" i="1" u="sng" kern="1200" baseline="30000" dirty="0" smtClean="0">
                <a:solidFill>
                  <a:schemeClr val="tx1"/>
                </a:solidFill>
                <a:latin typeface="+mn-lt"/>
                <a:ea typeface="+mn-ea"/>
                <a:cs typeface="+mn-cs"/>
              </a:rPr>
              <a:t>et al</a:t>
            </a:r>
            <a:r>
              <a:rPr lang="en-US" sz="1200" b="0" i="0" u="sng" kern="1200" baseline="30000" dirty="0" smtClean="0">
                <a:solidFill>
                  <a:schemeClr val="tx1"/>
                </a:solidFill>
                <a:latin typeface="+mn-lt"/>
                <a:ea typeface="+mn-ea"/>
                <a:cs typeface="+mn-cs"/>
              </a:rPr>
              <a:t>. A prediction rule to identify low-risk patients with community- acquired pneumonia. </a:t>
            </a:r>
            <a:r>
              <a:rPr lang="en-US" sz="1200" b="0" i="1" u="sng" kern="1200" baseline="30000" dirty="0" smtClean="0">
                <a:solidFill>
                  <a:schemeClr val="tx1"/>
                </a:solidFill>
                <a:latin typeface="+mn-lt"/>
                <a:ea typeface="+mn-ea"/>
                <a:cs typeface="+mn-cs"/>
              </a:rPr>
              <a:t>N </a:t>
            </a:r>
            <a:r>
              <a:rPr lang="en-US" sz="1200" b="0" i="1" u="sng" kern="1200" baseline="30000" dirty="0" err="1" smtClean="0">
                <a:solidFill>
                  <a:schemeClr val="tx1"/>
                </a:solidFill>
                <a:latin typeface="+mn-lt"/>
                <a:ea typeface="+mn-ea"/>
                <a:cs typeface="+mn-cs"/>
              </a:rPr>
              <a:t>Engl</a:t>
            </a:r>
            <a:r>
              <a:rPr lang="en-US" sz="1200" b="0" i="1" u="sng" kern="1200" baseline="30000" dirty="0" smtClean="0">
                <a:solidFill>
                  <a:schemeClr val="tx1"/>
                </a:solidFill>
                <a:latin typeface="+mn-lt"/>
                <a:ea typeface="+mn-ea"/>
                <a:cs typeface="+mn-cs"/>
              </a:rPr>
              <a:t> J Med</a:t>
            </a:r>
            <a:r>
              <a:rPr lang="en-US" sz="1200" b="0" i="0" u="sng" kern="1200" baseline="30000" dirty="0" smtClean="0">
                <a:solidFill>
                  <a:schemeClr val="tx1"/>
                </a:solidFill>
                <a:latin typeface="+mn-lt"/>
                <a:ea typeface="+mn-ea"/>
                <a:cs typeface="+mn-cs"/>
              </a:rPr>
              <a:t>1997;</a:t>
            </a:r>
            <a:r>
              <a:rPr lang="en-US" sz="1200" b="1" i="0" u="sng" kern="1200" baseline="30000" dirty="0" smtClean="0">
                <a:solidFill>
                  <a:schemeClr val="tx1"/>
                </a:solidFill>
                <a:latin typeface="+mn-lt"/>
                <a:ea typeface="+mn-ea"/>
                <a:cs typeface="+mn-cs"/>
              </a:rPr>
              <a:t>336</a:t>
            </a:r>
            <a:r>
              <a:rPr lang="en-US" sz="1200" b="0" i="0" u="sng" kern="1200" baseline="30000" dirty="0" smtClean="0">
                <a:solidFill>
                  <a:schemeClr val="tx1"/>
                </a:solidFill>
                <a:latin typeface="+mn-lt"/>
                <a:ea typeface="+mn-ea"/>
                <a:cs typeface="+mn-cs"/>
              </a:rPr>
              <a:t>:243–50.</a:t>
            </a:r>
            <a:r>
              <a:rPr lang="en-US" sz="1200" b="0" i="0" u="sng" kern="1200" baseline="0" dirty="0" smtClean="0">
                <a:solidFill>
                  <a:schemeClr val="tx1"/>
                </a:solidFill>
                <a:latin typeface="+mn-lt"/>
                <a:ea typeface="+mn-ea"/>
                <a:cs typeface="+mn-cs"/>
              </a:rPr>
              <a:t>.</a:t>
            </a:r>
            <a:r>
              <a:rPr lang="en-US" sz="1200" b="0" i="0" u="none" kern="1200" baseline="0" dirty="0" smtClean="0">
                <a:solidFill>
                  <a:schemeClr val="tx1"/>
                </a:solidFill>
                <a:latin typeface="+mn-lt"/>
                <a:ea typeface="+mn-ea"/>
                <a:cs typeface="+mn-cs"/>
              </a:rPr>
              <a:t>  This tool has similar predictive power as the CURB 65 but requires many more data points to complete.</a:t>
            </a:r>
          </a:p>
          <a:p>
            <a:endParaRPr lang="en-US" sz="1200" b="0" i="0" u="sng" kern="1200" baseline="0" dirty="0" smtClean="0">
              <a:solidFill>
                <a:schemeClr val="tx1"/>
              </a:solidFill>
              <a:latin typeface="+mn-lt"/>
              <a:ea typeface="+mn-ea"/>
              <a:cs typeface="+mn-cs"/>
            </a:endParaRPr>
          </a:p>
          <a:p>
            <a:r>
              <a:rPr lang="en-US" sz="1200" b="0" i="0" u="sng" kern="1200" baseline="0" dirty="0" smtClean="0">
                <a:solidFill>
                  <a:schemeClr val="tx1"/>
                </a:solidFill>
                <a:latin typeface="+mn-lt"/>
                <a:ea typeface="+mn-ea"/>
                <a:cs typeface="+mn-cs"/>
              </a:rPr>
              <a:t>Management of patients with moderate to severe pneumonia may include</a:t>
            </a:r>
          </a:p>
          <a:p>
            <a:r>
              <a:rPr lang="en-US" sz="1200" b="0" i="0" u="sng" kern="1200" baseline="0" dirty="0" smtClean="0">
                <a:solidFill>
                  <a:schemeClr val="tx1"/>
                </a:solidFill>
                <a:latin typeface="+mn-lt"/>
                <a:ea typeface="+mn-ea"/>
                <a:cs typeface="+mn-cs"/>
              </a:rPr>
              <a:t>Titrated oxygen to maintain oxygenation stats ≥ 94%</a:t>
            </a:r>
          </a:p>
          <a:p>
            <a:r>
              <a:rPr lang="en-US" sz="1200" b="0" i="0" u="sng" kern="1200" baseline="0" dirty="0" smtClean="0">
                <a:solidFill>
                  <a:schemeClr val="tx1"/>
                </a:solidFill>
                <a:latin typeface="+mn-lt"/>
                <a:ea typeface="+mn-ea"/>
                <a:cs typeface="+mn-cs"/>
              </a:rPr>
              <a:t>IV antibiotics within 4 hours. See CIAP for up to date guidance on appropriate antibiotics.  Note that first line antibiotic choice may change depending upon the location of the patient, recent microbiology trends and the patient’s demographics. CIAP can be accessed here, if you have a username and password - </a:t>
            </a:r>
            <a:r>
              <a:rPr lang="en-US" sz="1200" b="0" i="0" u="sng" kern="1200" baseline="0" dirty="0" smtClean="0">
                <a:solidFill>
                  <a:schemeClr val="tx1"/>
                </a:solidFill>
                <a:latin typeface="+mn-lt"/>
                <a:ea typeface="+mn-ea"/>
                <a:cs typeface="+mn-cs"/>
                <a:hlinkClick r:id="rId4"/>
              </a:rPr>
              <a:t>http://www.ciap.health.nsw.gov.au/home.html </a:t>
            </a:r>
          </a:p>
          <a:p>
            <a:r>
              <a:rPr lang="en-US" sz="1200" b="0" i="0" u="sng" kern="1200" baseline="0" dirty="0" smtClean="0">
                <a:solidFill>
                  <a:schemeClr val="tx1"/>
                </a:solidFill>
                <a:latin typeface="+mn-lt"/>
                <a:ea typeface="+mn-ea"/>
                <a:cs typeface="+mn-cs"/>
              </a:rPr>
              <a:t>Physiotherapy to improve </a:t>
            </a:r>
            <a:r>
              <a:rPr lang="en-US" sz="1200" b="0" i="0" u="sng" kern="1200" baseline="0" dirty="0" err="1" smtClean="0">
                <a:solidFill>
                  <a:schemeClr val="tx1"/>
                </a:solidFill>
                <a:latin typeface="+mn-lt"/>
                <a:ea typeface="+mn-ea"/>
                <a:cs typeface="+mn-cs"/>
              </a:rPr>
              <a:t>mobilisation</a:t>
            </a:r>
            <a:r>
              <a:rPr lang="en-US" sz="1200" b="0" i="0" u="sng" kern="1200" baseline="0" dirty="0" smtClean="0">
                <a:solidFill>
                  <a:schemeClr val="tx1"/>
                </a:solidFill>
                <a:latin typeface="+mn-lt"/>
                <a:ea typeface="+mn-ea"/>
                <a:cs typeface="+mn-cs"/>
              </a:rPr>
              <a:t> and specifically for chest exercises</a:t>
            </a:r>
          </a:p>
          <a:p>
            <a:r>
              <a:rPr lang="en-US" sz="1200" b="0" i="0" u="sng" kern="1200" baseline="0" dirty="0" smtClean="0">
                <a:solidFill>
                  <a:schemeClr val="tx1"/>
                </a:solidFill>
                <a:latin typeface="+mn-lt"/>
                <a:ea typeface="+mn-ea"/>
                <a:cs typeface="+mn-cs"/>
              </a:rPr>
              <a:t>β</a:t>
            </a:r>
            <a:r>
              <a:rPr lang="en-US" sz="1200" b="0" i="0" u="sng" kern="1200" baseline="-25000" dirty="0" smtClean="0">
                <a:solidFill>
                  <a:schemeClr val="tx1"/>
                </a:solidFill>
                <a:latin typeface="+mn-lt"/>
                <a:ea typeface="+mn-ea"/>
                <a:cs typeface="+mn-cs"/>
              </a:rPr>
              <a:t>2 </a:t>
            </a:r>
            <a:r>
              <a:rPr lang="en-US" sz="1200" b="0" i="0" u="sng" kern="1200" baseline="0" dirty="0" err="1" smtClean="0">
                <a:solidFill>
                  <a:schemeClr val="tx1"/>
                </a:solidFill>
                <a:latin typeface="+mn-lt"/>
                <a:ea typeface="+mn-ea"/>
                <a:cs typeface="+mn-cs"/>
              </a:rPr>
              <a:t>nebulisers</a:t>
            </a:r>
            <a:r>
              <a:rPr lang="en-US" sz="1200" b="0" i="0" u="sng" kern="1200" baseline="0" dirty="0" smtClean="0">
                <a:solidFill>
                  <a:schemeClr val="tx1"/>
                </a:solidFill>
                <a:latin typeface="+mn-lt"/>
                <a:ea typeface="+mn-ea"/>
                <a:cs typeface="+mn-cs"/>
              </a:rPr>
              <a:t> may be useful to decrease any associated bronchoconstriction</a:t>
            </a:r>
          </a:p>
          <a:p>
            <a:r>
              <a:rPr lang="en-US" sz="1200" b="0" i="0" u="sng" kern="1200" baseline="0" dirty="0" smtClean="0">
                <a:solidFill>
                  <a:schemeClr val="tx1"/>
                </a:solidFill>
                <a:latin typeface="+mn-lt"/>
                <a:ea typeface="+mn-ea"/>
                <a:cs typeface="+mn-cs"/>
              </a:rPr>
              <a:t>Saline </a:t>
            </a:r>
            <a:r>
              <a:rPr lang="en-US" sz="1200" b="0" i="0" u="sng" kern="1200" baseline="0" dirty="0" err="1" smtClean="0">
                <a:solidFill>
                  <a:schemeClr val="tx1"/>
                </a:solidFill>
                <a:latin typeface="+mn-lt"/>
                <a:ea typeface="+mn-ea"/>
                <a:cs typeface="+mn-cs"/>
              </a:rPr>
              <a:t>nebulisers</a:t>
            </a:r>
            <a:r>
              <a:rPr lang="en-US" sz="1200" b="0" i="0" u="sng" kern="1200" baseline="0" dirty="0" smtClean="0">
                <a:solidFill>
                  <a:schemeClr val="tx1"/>
                </a:solidFill>
                <a:latin typeface="+mn-lt"/>
                <a:ea typeface="+mn-ea"/>
                <a:cs typeface="+mn-cs"/>
              </a:rPr>
              <a:t> to aid expectoration</a:t>
            </a:r>
          </a:p>
          <a:p>
            <a:r>
              <a:rPr lang="en-US" sz="1200" b="0" i="0" u="sng" kern="1200" baseline="0" dirty="0" smtClean="0">
                <a:solidFill>
                  <a:schemeClr val="tx1"/>
                </a:solidFill>
                <a:latin typeface="+mn-lt"/>
                <a:ea typeface="+mn-ea"/>
                <a:cs typeface="+mn-cs"/>
              </a:rPr>
              <a:t>Adequate hydration - patients may lose body water through high respirations and pyrexia</a:t>
            </a:r>
          </a:p>
          <a:p>
            <a:r>
              <a:rPr lang="en-US" sz="1200" b="0" i="0" u="sng" kern="1200" baseline="0" dirty="0" smtClean="0">
                <a:solidFill>
                  <a:schemeClr val="tx1"/>
                </a:solidFill>
                <a:latin typeface="+mn-lt"/>
                <a:ea typeface="+mn-ea"/>
                <a:cs typeface="+mn-cs"/>
              </a:rPr>
              <a:t>Analgesia - care must be taken if the patient is requiring opiate analgesia.  This may further diminish respiratory function</a:t>
            </a:r>
          </a:p>
          <a:p>
            <a:endParaRPr lang="en-US" sz="1200" b="0" i="0" u="sng" kern="1200" baseline="0" dirty="0" smtClean="0">
              <a:solidFill>
                <a:schemeClr val="tx1"/>
              </a:solidFill>
              <a:latin typeface="+mn-lt"/>
              <a:ea typeface="+mn-ea"/>
              <a:cs typeface="+mn-cs"/>
            </a:endParaRPr>
          </a:p>
          <a:p>
            <a:r>
              <a:rPr lang="en-US" sz="1200" b="0" i="0" u="sng" kern="1200" baseline="0" dirty="0" smtClean="0">
                <a:solidFill>
                  <a:schemeClr val="tx1"/>
                </a:solidFill>
                <a:latin typeface="+mn-lt"/>
                <a:ea typeface="+mn-ea"/>
                <a:cs typeface="+mn-cs"/>
              </a:rPr>
              <a:t>For information on other areas of acute and emergency medicine please visit </a:t>
            </a:r>
            <a:r>
              <a:rPr lang="en-US" sz="1200" b="0" i="0" u="sng" kern="1200" baseline="0" dirty="0" smtClean="0">
                <a:solidFill>
                  <a:schemeClr val="tx1"/>
                </a:solidFill>
                <a:latin typeface="+mn-lt"/>
                <a:ea typeface="+mn-ea"/>
                <a:cs typeface="+mn-cs"/>
                <a:hlinkClick r:id="rId5"/>
              </a:rPr>
              <a:t>www.edwise.edu.au </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19</a:t>
            </a:fld>
            <a:endParaRPr lang="en-AU"/>
          </a:p>
        </p:txBody>
      </p:sp>
    </p:spTree>
    <p:extLst>
      <p:ext uri="{BB962C8B-B14F-4D97-AF65-F5344CB8AC3E}">
        <p14:creationId xmlns:p14="http://schemas.microsoft.com/office/powerpoint/2010/main" val="993966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21</a:t>
            </a:fld>
            <a:endParaRPr lang="en-AU"/>
          </a:p>
        </p:txBody>
      </p:sp>
    </p:spTree>
    <p:extLst>
      <p:ext uri="{BB962C8B-B14F-4D97-AF65-F5344CB8AC3E}">
        <p14:creationId xmlns:p14="http://schemas.microsoft.com/office/powerpoint/2010/main" val="28455191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This is a generic slide which does not need to be changed</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22</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0" dirty="0" smtClean="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2</a:t>
            </a:fld>
            <a:endParaRPr lang="en-AU"/>
          </a:p>
        </p:txBody>
      </p:sp>
    </p:spTree>
    <p:extLst>
      <p:ext uri="{BB962C8B-B14F-4D97-AF65-F5344CB8AC3E}">
        <p14:creationId xmlns:p14="http://schemas.microsoft.com/office/powerpoint/2010/main" val="2886122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Spend 5 minutes talking about</a:t>
            </a:r>
            <a:r>
              <a:rPr lang="en-US" baseline="0" dirty="0" smtClean="0"/>
              <a:t> teamwork…</a:t>
            </a:r>
          </a:p>
          <a:p>
            <a:endParaRPr lang="en-US" dirty="0" smtClean="0"/>
          </a:p>
          <a:p>
            <a:pPr marL="171450" indent="-171450">
              <a:buFont typeface="Arial" pitchFamily="34" charset="0"/>
              <a:buChar char="•"/>
            </a:pPr>
            <a:r>
              <a:rPr lang="en-US" dirty="0" smtClean="0"/>
              <a:t>What is important</a:t>
            </a:r>
            <a:r>
              <a:rPr lang="en-US" baseline="0" dirty="0" smtClean="0"/>
              <a:t>  to making a team work well?</a:t>
            </a:r>
          </a:p>
          <a:p>
            <a:pPr marL="171450" indent="-171450">
              <a:buFont typeface="Arial" pitchFamily="34" charset="0"/>
              <a:buChar char="•"/>
            </a:pPr>
            <a:r>
              <a:rPr lang="en-US" baseline="0" dirty="0" smtClean="0"/>
              <a:t>What roles are there?</a:t>
            </a:r>
          </a:p>
          <a:p>
            <a:pPr marL="171450" indent="-171450">
              <a:buFont typeface="Arial" pitchFamily="34" charset="0"/>
              <a:buChar char="•"/>
            </a:pPr>
            <a:r>
              <a:rPr lang="en-US" baseline="0" dirty="0" smtClean="0"/>
              <a:t>Who should lead?</a:t>
            </a:r>
          </a:p>
          <a:p>
            <a:endParaRPr lang="en-US" baseline="0" dirty="0" smtClean="0"/>
          </a:p>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Copyright statement</a:t>
            </a:r>
            <a:endParaRPr lang="en-AU" dirty="0"/>
          </a:p>
        </p:txBody>
      </p:sp>
      <p:sp>
        <p:nvSpPr>
          <p:cNvPr id="6" name="Slide Number Placeholder 5"/>
          <p:cNvSpPr>
            <a:spLocks noGrp="1"/>
          </p:cNvSpPr>
          <p:nvPr>
            <p:ph type="sldNum" sz="quarter" idx="12"/>
          </p:nvPr>
        </p:nvSpPr>
        <p:spPr/>
        <p:txBody>
          <a:bodyPr/>
          <a:lstStyle/>
          <a:p>
            <a:fld id="{B77E8E74-D84D-4F81-8EBF-E4440E5A0570}" type="slidenum">
              <a:rPr lang="en-AU" smtClean="0"/>
              <a:pPr/>
              <a:t>3</a:t>
            </a:fld>
            <a:endParaRPr lang="en-AU" dirty="0"/>
          </a:p>
        </p:txBody>
      </p:sp>
    </p:spTree>
    <p:extLst>
      <p:ext uri="{BB962C8B-B14F-4D97-AF65-F5344CB8AC3E}">
        <p14:creationId xmlns:p14="http://schemas.microsoft.com/office/powerpoint/2010/main" val="708746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Chest pain can be caused by a number of pathologies and can be associated with many other symptoms especially shortness of breath.  The causes can be acutely life threatening or relatively benign.  Some common or serious causes of chest pain are listed below.  The diagnoses below tend to have chest pain as the main complaint.  Despite this many patients will also complain of SOB.  This may be because the cause of the pain is also affecting the respiratory system (e.g. coronary artery disease leading to pulmonary </a:t>
            </a:r>
            <a:r>
              <a:rPr lang="en-US" sz="1200" u="none" kern="1200" baseline="0" dirty="0" err="1" smtClean="0">
                <a:solidFill>
                  <a:schemeClr val="tx1"/>
                </a:solidFill>
                <a:latin typeface="+mn-lt"/>
                <a:ea typeface="+mn-ea"/>
                <a:cs typeface="+mn-cs"/>
              </a:rPr>
              <a:t>oedema</a:t>
            </a:r>
            <a:r>
              <a:rPr lang="en-US" sz="1200" u="none" kern="1200" baseline="0" dirty="0" smtClean="0">
                <a:solidFill>
                  <a:schemeClr val="tx1"/>
                </a:solidFill>
                <a:latin typeface="+mn-lt"/>
                <a:ea typeface="+mn-ea"/>
                <a:cs typeface="+mn-cs"/>
              </a:rPr>
              <a:t>) or the pain itself causing a </a:t>
            </a:r>
            <a:r>
              <a:rPr lang="en-US" sz="1200" u="none" kern="1200" baseline="0" dirty="0" err="1" smtClean="0">
                <a:solidFill>
                  <a:schemeClr val="tx1"/>
                </a:solidFill>
                <a:latin typeface="+mn-lt"/>
                <a:ea typeface="+mn-ea"/>
                <a:cs typeface="+mn-cs"/>
              </a:rPr>
              <a:t>tachypnoea</a:t>
            </a:r>
            <a:r>
              <a:rPr lang="en-US" sz="1200" u="none" kern="1200" baseline="0" dirty="0" smtClean="0">
                <a:solidFill>
                  <a:schemeClr val="tx1"/>
                </a:solidFill>
                <a:latin typeface="+mn-lt"/>
                <a:ea typeface="+mn-ea"/>
                <a:cs typeface="+mn-cs"/>
              </a:rPr>
              <a:t>.</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Cardiac</a:t>
            </a:r>
          </a:p>
          <a:p>
            <a:r>
              <a:rPr lang="en-US" sz="1200" u="none" kern="1200" baseline="0" dirty="0" smtClean="0">
                <a:solidFill>
                  <a:schemeClr val="tx1"/>
                </a:solidFill>
                <a:latin typeface="+mn-lt"/>
                <a:ea typeface="+mn-ea"/>
                <a:cs typeface="+mn-cs"/>
              </a:rPr>
              <a:t>	Coronary artery disease</a:t>
            </a:r>
          </a:p>
          <a:p>
            <a:r>
              <a:rPr lang="en-US" sz="1200" u="none" kern="1200" baseline="0" dirty="0" smtClean="0">
                <a:solidFill>
                  <a:schemeClr val="tx1"/>
                </a:solidFill>
                <a:latin typeface="+mn-lt"/>
                <a:ea typeface="+mn-ea"/>
                <a:cs typeface="+mn-cs"/>
              </a:rPr>
              <a:t>	Aortic dissection</a:t>
            </a:r>
          </a:p>
          <a:p>
            <a:r>
              <a:rPr lang="en-US" sz="1200" u="none" kern="1200" baseline="0" dirty="0" smtClean="0">
                <a:solidFill>
                  <a:schemeClr val="tx1"/>
                </a:solidFill>
                <a:latin typeface="+mn-lt"/>
                <a:ea typeface="+mn-ea"/>
                <a:cs typeface="+mn-cs"/>
              </a:rPr>
              <a:t>	Pericarditis</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Gastrointestinal</a:t>
            </a:r>
          </a:p>
          <a:p>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Oesophageal</a:t>
            </a:r>
            <a:r>
              <a:rPr lang="en-US" sz="1200" u="none" kern="1200" baseline="0" dirty="0" smtClean="0">
                <a:solidFill>
                  <a:schemeClr val="tx1"/>
                </a:solidFill>
                <a:latin typeface="+mn-lt"/>
                <a:ea typeface="+mn-ea"/>
                <a:cs typeface="+mn-cs"/>
              </a:rPr>
              <a:t> disorders (reflux or spasm)</a:t>
            </a:r>
          </a:p>
          <a:p>
            <a:r>
              <a:rPr lang="en-US" sz="1200" u="none" kern="1200" baseline="0" dirty="0" smtClean="0">
                <a:solidFill>
                  <a:schemeClr val="tx1"/>
                </a:solidFill>
                <a:latin typeface="+mn-lt"/>
                <a:ea typeface="+mn-ea"/>
                <a:cs typeface="+mn-cs"/>
              </a:rPr>
              <a:t>	Peptic ulcer disease</a:t>
            </a:r>
          </a:p>
          <a:p>
            <a:r>
              <a:rPr lang="en-US" sz="1200" u="none" kern="1200" baseline="0" dirty="0" smtClean="0">
                <a:solidFill>
                  <a:schemeClr val="tx1"/>
                </a:solidFill>
                <a:latin typeface="+mn-lt"/>
                <a:ea typeface="+mn-ea"/>
                <a:cs typeface="+mn-cs"/>
              </a:rPr>
              <a:t>	Biliary colic or </a:t>
            </a:r>
            <a:r>
              <a:rPr lang="en-US" sz="1200" u="none" kern="1200" baseline="0" dirty="0" err="1" smtClean="0">
                <a:solidFill>
                  <a:schemeClr val="tx1"/>
                </a:solidFill>
                <a:latin typeface="+mn-lt"/>
                <a:ea typeface="+mn-ea"/>
                <a:cs typeface="+mn-cs"/>
              </a:rPr>
              <a:t>cholecystitis</a:t>
            </a:r>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	Pancreatitis</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Musculoskeletal</a:t>
            </a:r>
          </a:p>
          <a:p>
            <a:r>
              <a:rPr lang="en-US" sz="1200" u="none" kern="1200" baseline="0" dirty="0" smtClean="0">
                <a:solidFill>
                  <a:schemeClr val="tx1"/>
                </a:solidFill>
                <a:latin typeface="+mn-lt"/>
                <a:ea typeface="+mn-ea"/>
                <a:cs typeface="+mn-cs"/>
              </a:rPr>
              <a:t>	</a:t>
            </a:r>
            <a:r>
              <a:rPr lang="en-US" sz="1200" u="none" kern="1200" baseline="0" dirty="0" err="1" smtClean="0">
                <a:solidFill>
                  <a:schemeClr val="tx1"/>
                </a:solidFill>
                <a:latin typeface="+mn-lt"/>
                <a:ea typeface="+mn-ea"/>
                <a:cs typeface="+mn-cs"/>
              </a:rPr>
              <a:t>Costochondritis</a:t>
            </a:r>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	Trauma</a:t>
            </a:r>
          </a:p>
          <a:p>
            <a:r>
              <a:rPr lang="en-US" sz="1200" u="none" kern="1200" baseline="0" dirty="0" smtClean="0">
                <a:solidFill>
                  <a:schemeClr val="tx1"/>
                </a:solidFill>
                <a:latin typeface="+mn-lt"/>
                <a:ea typeface="+mn-ea"/>
                <a:cs typeface="+mn-cs"/>
              </a:rPr>
              <a:t>	Malignancy</a:t>
            </a:r>
          </a:p>
          <a:p>
            <a:r>
              <a:rPr lang="en-US" sz="1200" u="none" kern="1200" baseline="0" dirty="0" smtClean="0">
                <a:solidFill>
                  <a:schemeClr val="tx1"/>
                </a:solidFill>
                <a:latin typeface="+mn-lt"/>
                <a:ea typeface="+mn-ea"/>
                <a:cs typeface="+mn-cs"/>
              </a:rPr>
              <a:t>	Zoster or post-herpetic neuralgia</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Psychogenic</a:t>
            </a:r>
          </a:p>
          <a:p>
            <a:r>
              <a:rPr lang="en-US" sz="1200" u="none" kern="1200" baseline="0" dirty="0" smtClean="0">
                <a:solidFill>
                  <a:schemeClr val="tx1"/>
                </a:solidFill>
                <a:latin typeface="+mn-lt"/>
                <a:ea typeface="+mn-ea"/>
                <a:cs typeface="+mn-cs"/>
              </a:rPr>
              <a:t>	Anxiety or panic disorders</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Other causes tend to have a respiratory component associated with the disease.  This will cause the patient to complain of breathing difficulties as well as chest pain.</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As stated above, some of the causes of chest pain can be acutely life threatening.  Because of this we must quickly assess the patients and attempt to rule in and treat these life threatening conditions or try to exclude them.  To adequately achieve this requires a multi professional team approach.  In the ED most patients with chest pain are triaged as a category 2 patient and are assessed within 10 minutes of triage.  The assessment will include the DRS ABCDE approach, described above, as well as a 12 lead ECG.  Depending upon the history, presentation and assessment the patient may also benefit from: oxygen, cardio-respiratory monitoring, intravenous access with blood taken for laboratory testing, chest x-ray and analgesia.  </a:t>
            </a:r>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4</a:t>
            </a:fld>
            <a:endParaRPr lang="en-AU"/>
          </a:p>
        </p:txBody>
      </p:sp>
    </p:spTree>
    <p:extLst>
      <p:ext uri="{BB962C8B-B14F-4D97-AF65-F5344CB8AC3E}">
        <p14:creationId xmlns:p14="http://schemas.microsoft.com/office/powerpoint/2010/main" val="425300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The initial approach to the patient will be the same as for any critically unwell patient - DRS ABCDE (DEFG).</a:t>
            </a:r>
          </a:p>
          <a:p>
            <a:endParaRPr lang="en-US" sz="120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D - Danger</a:t>
            </a:r>
          </a:p>
          <a:p>
            <a:r>
              <a:rPr lang="en-US" sz="1200" b="0" u="none" kern="1200" baseline="0" dirty="0" smtClean="0">
                <a:solidFill>
                  <a:schemeClr val="tx1"/>
                </a:solidFill>
                <a:latin typeface="+mn-lt"/>
                <a:ea typeface="+mn-ea"/>
                <a:cs typeface="+mn-cs"/>
              </a:rPr>
              <a:t>	Is there any danger to you, your staff or the patient?</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R - Response</a:t>
            </a:r>
          </a:p>
          <a:p>
            <a:r>
              <a:rPr lang="en-US" sz="1200" b="0" u="none" kern="1200" baseline="0" dirty="0" smtClean="0">
                <a:solidFill>
                  <a:schemeClr val="tx1"/>
                </a:solidFill>
                <a:latin typeface="+mn-lt"/>
                <a:ea typeface="+mn-ea"/>
                <a:cs typeface="+mn-cs"/>
              </a:rPr>
              <a:t>	Is the patient responsive?  Do they respond to your arrival to their bedside?  Ask them a question!</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S - Shout for Help</a:t>
            </a:r>
          </a:p>
          <a:p>
            <a:r>
              <a:rPr lang="en-US" sz="1200" b="0" u="none" kern="1200" baseline="0" dirty="0" smtClean="0">
                <a:solidFill>
                  <a:schemeClr val="tx1"/>
                </a:solidFill>
                <a:latin typeface="+mn-lt"/>
                <a:ea typeface="+mn-ea"/>
                <a:cs typeface="+mn-cs"/>
              </a:rPr>
              <a:t>	Think about help at this stage.  Although it may not be appropriate to shout for help with every critically ill patient that you see, it is worth thinking about your need for help with every patient that you see.  This will make it less likely that you forget this vital step when you are in need!</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A - Airway</a:t>
            </a:r>
          </a:p>
          <a:p>
            <a:r>
              <a:rPr lang="en-US" sz="1200" b="1" u="none" kern="1200" baseline="0" dirty="0" smtClean="0">
                <a:solidFill>
                  <a:schemeClr val="tx1"/>
                </a:solidFill>
                <a:latin typeface="+mn-lt"/>
                <a:ea typeface="+mn-ea"/>
                <a:cs typeface="+mn-cs"/>
              </a:rPr>
              <a:t>	</a:t>
            </a:r>
            <a:r>
              <a:rPr lang="en-US" sz="1200" b="0" u="none" kern="1200" baseline="0" dirty="0" smtClean="0">
                <a:solidFill>
                  <a:schemeClr val="tx1"/>
                </a:solidFill>
                <a:latin typeface="+mn-lt"/>
                <a:ea typeface="+mn-ea"/>
                <a:cs typeface="+mn-cs"/>
              </a:rPr>
              <a:t>Does the patient have an open and protected airway?  If the patient is able to speak to you coherently and there are no added or abnormal sounds of breathing, then the likelihood is that they do.  Ask the patient a question!  If the patient is obtunded then airway opening </a:t>
            </a:r>
            <a:r>
              <a:rPr lang="en-US" sz="1200" b="0" u="none" kern="1200" baseline="0" dirty="0" err="1" smtClean="0">
                <a:solidFill>
                  <a:schemeClr val="tx1"/>
                </a:solidFill>
                <a:latin typeface="+mn-lt"/>
                <a:ea typeface="+mn-ea"/>
                <a:cs typeface="+mn-cs"/>
              </a:rPr>
              <a:t>manoeuvers</a:t>
            </a:r>
            <a:r>
              <a:rPr lang="en-US" sz="1200" b="0" u="none" kern="1200" baseline="0" dirty="0" smtClean="0">
                <a:solidFill>
                  <a:schemeClr val="tx1"/>
                </a:solidFill>
                <a:latin typeface="+mn-lt"/>
                <a:ea typeface="+mn-ea"/>
                <a:cs typeface="+mn-cs"/>
              </a:rPr>
              <a:t> may need to be attempted whilst help arrives.  Oxygen can also be applied at this time via a non-rebreathing mask.  If you are supporting the patient’s airway you will require other members of the team to complete the initial assessment of the patient.</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B - Breathing</a:t>
            </a:r>
          </a:p>
          <a:p>
            <a:r>
              <a:rPr lang="en-US" sz="1200" b="1" u="none" kern="1200" baseline="0" dirty="0" smtClean="0">
                <a:solidFill>
                  <a:schemeClr val="tx1"/>
                </a:solidFill>
                <a:latin typeface="+mn-lt"/>
                <a:ea typeface="+mn-ea"/>
                <a:cs typeface="+mn-cs"/>
              </a:rPr>
              <a:t>	</a:t>
            </a:r>
            <a:r>
              <a:rPr lang="en-US" sz="1200" b="0" u="none" kern="1200" baseline="0" dirty="0" smtClean="0">
                <a:solidFill>
                  <a:schemeClr val="tx1"/>
                </a:solidFill>
                <a:latin typeface="+mn-lt"/>
                <a:ea typeface="+mn-ea"/>
                <a:cs typeface="+mn-cs"/>
              </a:rPr>
              <a:t>Look - Are they breathing or trying to breathe? Is the chest expanding well and symmetrically? Are there any lumps, bumps, rashes, defects on the chest wall (remember that there is a front, a back and two sides to the chest)? Is the patient exerting themselves to breathe?  Is there intercostal recession or tracheal tug?  Are they sat upright gasping for breath and unable to answer your questions? What </a:t>
            </a:r>
            <a:r>
              <a:rPr lang="en-US" sz="1200" b="0" u="none" kern="1200" baseline="0" dirty="0" err="1" smtClean="0">
                <a:solidFill>
                  <a:schemeClr val="tx1"/>
                </a:solidFill>
                <a:latin typeface="+mn-lt"/>
                <a:ea typeface="+mn-ea"/>
                <a:cs typeface="+mn-cs"/>
              </a:rPr>
              <a:t>colour</a:t>
            </a:r>
            <a:r>
              <a:rPr lang="en-US" sz="1200" b="0" u="none" kern="1200" baseline="0" dirty="0" smtClean="0">
                <a:solidFill>
                  <a:schemeClr val="tx1"/>
                </a:solidFill>
                <a:latin typeface="+mn-lt"/>
                <a:ea typeface="+mn-ea"/>
                <a:cs typeface="+mn-cs"/>
              </a:rPr>
              <a:t> is the patient?  Do they look pink and healthy, or blue, or grey?  What is their respiratory rate?  How does this compare to their previously charted rates?</a:t>
            </a:r>
          </a:p>
          <a:p>
            <a:r>
              <a:rPr lang="en-US" sz="1200" b="0" u="none" kern="1200" baseline="0" dirty="0" smtClean="0">
                <a:solidFill>
                  <a:schemeClr val="tx1"/>
                </a:solidFill>
                <a:latin typeface="+mn-lt"/>
                <a:ea typeface="+mn-ea"/>
                <a:cs typeface="+mn-cs"/>
              </a:rPr>
              <a:t>	</a:t>
            </a:r>
          </a:p>
          <a:p>
            <a:r>
              <a:rPr lang="en-US" sz="1200" b="0" u="none" kern="1200" baseline="0" dirty="0" smtClean="0">
                <a:solidFill>
                  <a:schemeClr val="tx1"/>
                </a:solidFill>
                <a:latin typeface="+mn-lt"/>
                <a:ea typeface="+mn-ea"/>
                <a:cs typeface="+mn-cs"/>
              </a:rPr>
              <a:t>	Listen - Can you hear any abnormal sounds of breathing from the bedside - wheeze, stridor, grunting, coughing, other?  Now its time for your stethoscope.  Remember to listen to the front, back and sides and compare left with right.</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	Feel - Palpate the chest for lumps, bumps, rashes, deformity and tenderness.  You may also be able to feel rubs, thrills, heaves or surgical emphysema.</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	Monitoring - A saturation probe can give you information about the patient’s oxygenation and often the heart rate and rhythm.  A good waveform may also indicate a decent perfusion pressure to that finger/ear.  The saturation probe does not indicate the adequacy of ventilation so cannot tell us about the patient’s carbon dioxide level.</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C - Circulation</a:t>
            </a:r>
          </a:p>
          <a:p>
            <a:r>
              <a:rPr lang="en-US" sz="1200" b="1" u="none" kern="1200" baseline="0" dirty="0" smtClean="0">
                <a:solidFill>
                  <a:schemeClr val="tx1"/>
                </a:solidFill>
                <a:latin typeface="+mn-lt"/>
                <a:ea typeface="+mn-ea"/>
                <a:cs typeface="+mn-cs"/>
              </a:rPr>
              <a:t>	</a:t>
            </a:r>
            <a:r>
              <a:rPr lang="en-US" sz="1200" b="0" u="none" kern="1200" baseline="0" dirty="0" smtClean="0">
                <a:solidFill>
                  <a:schemeClr val="tx1"/>
                </a:solidFill>
                <a:latin typeface="+mn-lt"/>
                <a:ea typeface="+mn-ea"/>
                <a:cs typeface="+mn-cs"/>
              </a:rPr>
              <a:t>Look - What does the patient’s skin look like? Are they flushed, pale, mottled, peripherally cyanosed?  Are there any obvious sites of fluid loss - urine in catheter bag, vomit bowls, suction, input/output charts or blood?  Are there any indications of fluid replacement or circulatory support - IV fluids, blood, syringe drivers containing drugs acting upon the </a:t>
            </a:r>
            <a:r>
              <a:rPr lang="en-US" sz="1200" b="0" u="none" kern="1200" baseline="0" dirty="0" err="1" smtClean="0">
                <a:solidFill>
                  <a:schemeClr val="tx1"/>
                </a:solidFill>
                <a:latin typeface="+mn-lt"/>
                <a:ea typeface="+mn-ea"/>
                <a:cs typeface="+mn-cs"/>
              </a:rPr>
              <a:t>cadiovascular</a:t>
            </a:r>
            <a:r>
              <a:rPr lang="en-US" sz="1200" b="0" u="none" kern="1200" baseline="0" dirty="0" smtClean="0">
                <a:solidFill>
                  <a:schemeClr val="tx1"/>
                </a:solidFill>
                <a:latin typeface="+mn-lt"/>
                <a:ea typeface="+mn-ea"/>
                <a:cs typeface="+mn-cs"/>
              </a:rPr>
              <a:t> system?  Does the patient have pitting </a:t>
            </a:r>
            <a:r>
              <a:rPr lang="en-US" sz="1200" b="0" u="none" kern="1200" baseline="0" dirty="0" err="1" smtClean="0">
                <a:solidFill>
                  <a:schemeClr val="tx1"/>
                </a:solidFill>
                <a:latin typeface="+mn-lt"/>
                <a:ea typeface="+mn-ea"/>
                <a:cs typeface="+mn-cs"/>
              </a:rPr>
              <a:t>oedema</a:t>
            </a:r>
            <a:r>
              <a:rPr lang="en-US" sz="1200" b="0" u="none" kern="1200" baseline="0" dirty="0" smtClean="0">
                <a:solidFill>
                  <a:schemeClr val="tx1"/>
                </a:solidFill>
                <a:latin typeface="+mn-lt"/>
                <a:ea typeface="+mn-ea"/>
                <a:cs typeface="+mn-cs"/>
              </a:rPr>
              <a:t> of dependent areas?  Is this due to right sided heart failure?  Is their JVP normal?  Looking at their hands are there signs of endocarditis or tar staining from cigarette smoking?  </a:t>
            </a:r>
            <a:r>
              <a:rPr lang="en-US" sz="1200" b="0" u="none" kern="1200" baseline="0" dirty="0" err="1" smtClean="0">
                <a:solidFill>
                  <a:schemeClr val="tx1"/>
                </a:solidFill>
                <a:latin typeface="+mn-lt"/>
                <a:ea typeface="+mn-ea"/>
                <a:cs typeface="+mn-cs"/>
              </a:rPr>
              <a:t>Xanthomata</a:t>
            </a:r>
            <a:r>
              <a:rPr lang="en-US" sz="1200" b="0" u="none" kern="1200" baseline="0" dirty="0" smtClean="0">
                <a:solidFill>
                  <a:schemeClr val="tx1"/>
                </a:solidFill>
                <a:latin typeface="+mn-lt"/>
                <a:ea typeface="+mn-ea"/>
                <a:cs typeface="+mn-cs"/>
              </a:rPr>
              <a:t> may also indicate high levels of cholesterol and associated pathology.</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	Listen - Auscultating the precordium can give you some vital clues - rhythm,  rate, murmurs, clicks, pericardial rubs.  You may also be able to hear crackles at the bases of the lungs that may indicate left ventricular failure.</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	Feel - Feeling the temperature of the patient’s hands and feet can give an indication of distal perfusion.  You can compare central capillary refill times to peripheral.  Feel for pitting </a:t>
            </a:r>
            <a:r>
              <a:rPr lang="en-US" sz="1200" b="0" u="none" kern="1200" baseline="0" dirty="0" err="1" smtClean="0">
                <a:solidFill>
                  <a:schemeClr val="tx1"/>
                </a:solidFill>
                <a:latin typeface="+mn-lt"/>
                <a:ea typeface="+mn-ea"/>
                <a:cs typeface="+mn-cs"/>
              </a:rPr>
              <a:t>oedema</a:t>
            </a:r>
            <a:r>
              <a:rPr lang="en-US" sz="1200" b="0" u="none" kern="1200" baseline="0" dirty="0" smtClean="0">
                <a:solidFill>
                  <a:schemeClr val="tx1"/>
                </a:solidFill>
                <a:latin typeface="+mn-lt"/>
                <a:ea typeface="+mn-ea"/>
                <a:cs typeface="+mn-cs"/>
              </a:rPr>
              <a:t> and for calf tenderness.  Palpating peripheral pulses is also important.  This can give an indication of rhythm, rate, pulse pressure and character.  You should also compare the pulse pressures in the peripheral pulses, you may be able to diagnose an aortic dissection!  Absent pulses may be due to poor or obstructed vasculature or a low perfusion pressure.  Palpating the liver may also give an indication of right sided heart failure if it is enlarged and/or pulsatile.</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	Monitoring can also give valuable information.  The monitoring available will vary as to where the patient is and the appropriate monitors will be determined by the patient’s illness.  Saturation monitoring can give valuable information on heart rate and rhythm.  This can be supplemented by 3 or 5 lead ECG and non-invasive blood pressure monitoring.  Invasive monitoring may be available in some critical care areas.  Information from these devices can be invaluable but should always been reviewed in the context of that particular patient and also the vital sign trends.</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D - Disability</a:t>
            </a:r>
          </a:p>
          <a:p>
            <a:r>
              <a:rPr lang="en-US" sz="1200" b="1" u="none" kern="1200" baseline="0" dirty="0" smtClean="0">
                <a:solidFill>
                  <a:schemeClr val="tx1"/>
                </a:solidFill>
                <a:latin typeface="+mn-lt"/>
                <a:ea typeface="+mn-ea"/>
                <a:cs typeface="+mn-cs"/>
              </a:rPr>
              <a:t>	</a:t>
            </a:r>
            <a:r>
              <a:rPr lang="en-US" sz="1200" b="0" u="none" kern="1200" baseline="0" dirty="0" smtClean="0">
                <a:solidFill>
                  <a:schemeClr val="tx1"/>
                </a:solidFill>
                <a:latin typeface="+mn-lt"/>
                <a:ea typeface="+mn-ea"/>
                <a:cs typeface="+mn-cs"/>
              </a:rPr>
              <a:t>By the time you assess disability you may have a good idea of the patient’s conscious level.  If they are able to answer a question appropriately then they are likely to have an open airway with some amount of ventilation and perfusion to allow the delivery of oxygen and blood and glucose to the brain.  It also means that the brain is functioning at a relatively good level.  If the patient seems confused or obtunded then a more thorough investigation of the nervous system is required.  </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The use of the AVPU scale (</a:t>
            </a:r>
            <a:r>
              <a:rPr lang="en-US" sz="1200" b="1" u="none" kern="1200" baseline="0" dirty="0" smtClean="0">
                <a:solidFill>
                  <a:schemeClr val="tx1"/>
                </a:solidFill>
                <a:latin typeface="+mn-lt"/>
                <a:ea typeface="+mn-ea"/>
                <a:cs typeface="+mn-cs"/>
              </a:rPr>
              <a:t>A</a:t>
            </a:r>
            <a:r>
              <a:rPr lang="en-US" sz="1200" b="0" u="none" kern="1200" baseline="0" dirty="0" smtClean="0">
                <a:solidFill>
                  <a:schemeClr val="tx1"/>
                </a:solidFill>
                <a:latin typeface="+mn-lt"/>
                <a:ea typeface="+mn-ea"/>
                <a:cs typeface="+mn-cs"/>
              </a:rPr>
              <a:t>lert, </a:t>
            </a:r>
            <a:r>
              <a:rPr lang="en-US" sz="1200" b="1" u="none" kern="1200" baseline="0" dirty="0" smtClean="0">
                <a:solidFill>
                  <a:schemeClr val="tx1"/>
                </a:solidFill>
                <a:latin typeface="+mn-lt"/>
                <a:ea typeface="+mn-ea"/>
                <a:cs typeface="+mn-cs"/>
              </a:rPr>
              <a:t>V</a:t>
            </a:r>
            <a:r>
              <a:rPr lang="en-US" sz="1200" b="0" u="none" kern="1200" baseline="0" dirty="0" smtClean="0">
                <a:solidFill>
                  <a:schemeClr val="tx1"/>
                </a:solidFill>
                <a:latin typeface="+mn-lt"/>
                <a:ea typeface="+mn-ea"/>
                <a:cs typeface="+mn-cs"/>
              </a:rPr>
              <a:t>oice, </a:t>
            </a:r>
            <a:r>
              <a:rPr lang="en-US" sz="1200" b="1" u="none" kern="1200" baseline="0" dirty="0" smtClean="0">
                <a:solidFill>
                  <a:schemeClr val="tx1"/>
                </a:solidFill>
                <a:latin typeface="+mn-lt"/>
                <a:ea typeface="+mn-ea"/>
                <a:cs typeface="+mn-cs"/>
              </a:rPr>
              <a:t>P</a:t>
            </a:r>
            <a:r>
              <a:rPr lang="en-US" sz="1200" b="0" u="none" kern="1200" baseline="0" dirty="0" smtClean="0">
                <a:solidFill>
                  <a:schemeClr val="tx1"/>
                </a:solidFill>
                <a:latin typeface="+mn-lt"/>
                <a:ea typeface="+mn-ea"/>
                <a:cs typeface="+mn-cs"/>
              </a:rPr>
              <a:t>ain, </a:t>
            </a:r>
            <a:r>
              <a:rPr lang="en-US" sz="1200" b="1" u="none" kern="1200" baseline="0" dirty="0" smtClean="0">
                <a:solidFill>
                  <a:schemeClr val="tx1"/>
                </a:solidFill>
                <a:latin typeface="+mn-lt"/>
                <a:ea typeface="+mn-ea"/>
                <a:cs typeface="+mn-cs"/>
              </a:rPr>
              <a:t>U</a:t>
            </a:r>
            <a:r>
              <a:rPr lang="en-US" sz="1200" b="0" u="none" kern="1200" baseline="0" dirty="0" smtClean="0">
                <a:solidFill>
                  <a:schemeClr val="tx1"/>
                </a:solidFill>
                <a:latin typeface="+mn-lt"/>
                <a:ea typeface="+mn-ea"/>
                <a:cs typeface="+mn-cs"/>
              </a:rPr>
              <a:t>nresponsive) can give an indication to the patient’s conscious level.  A score of P or U should be a cause for concern.  The Glasgow Coma Scale is a more in-depth assessment. It is made up of 3 categories - Eye response, Verbal response, Motor response it is scored from 3-15 with a score of 15 being normal and 3 meaning that the patient is completely unresponsive.</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Eye Scores</a:t>
            </a:r>
          </a:p>
          <a:p>
            <a:r>
              <a:rPr lang="en-US" sz="1200" b="0" u="none" kern="1200" baseline="0" dirty="0" smtClean="0">
                <a:solidFill>
                  <a:schemeClr val="tx1"/>
                </a:solidFill>
                <a:latin typeface="+mn-lt"/>
                <a:ea typeface="+mn-ea"/>
                <a:cs typeface="+mn-cs"/>
              </a:rPr>
              <a:t>4 - Eyes open</a:t>
            </a:r>
          </a:p>
          <a:p>
            <a:r>
              <a:rPr lang="en-US" sz="1200" b="0" u="none" kern="1200" baseline="0" dirty="0" smtClean="0">
                <a:solidFill>
                  <a:schemeClr val="tx1"/>
                </a:solidFill>
                <a:latin typeface="+mn-lt"/>
                <a:ea typeface="+mn-ea"/>
                <a:cs typeface="+mn-cs"/>
              </a:rPr>
              <a:t>3 - Eyes open to voice</a:t>
            </a:r>
          </a:p>
          <a:p>
            <a:r>
              <a:rPr lang="en-US" sz="1200" b="0" u="none" kern="1200" baseline="0" dirty="0" smtClean="0">
                <a:solidFill>
                  <a:schemeClr val="tx1"/>
                </a:solidFill>
                <a:latin typeface="+mn-lt"/>
                <a:ea typeface="+mn-ea"/>
                <a:cs typeface="+mn-cs"/>
              </a:rPr>
              <a:t>2 - Eyes open to pain</a:t>
            </a:r>
          </a:p>
          <a:p>
            <a:r>
              <a:rPr lang="en-US" sz="1200" b="0" u="none" kern="1200" baseline="0" dirty="0" smtClean="0">
                <a:solidFill>
                  <a:schemeClr val="tx1"/>
                </a:solidFill>
                <a:latin typeface="+mn-lt"/>
                <a:ea typeface="+mn-ea"/>
                <a:cs typeface="+mn-cs"/>
              </a:rPr>
              <a:t>1 - Eyes do not open to any stimulus</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Verbal Scores</a:t>
            </a:r>
          </a:p>
          <a:p>
            <a:r>
              <a:rPr lang="en-US" sz="1200" b="0" u="none" kern="1200" baseline="0" dirty="0" smtClean="0">
                <a:solidFill>
                  <a:schemeClr val="tx1"/>
                </a:solidFill>
                <a:latin typeface="+mn-lt"/>
                <a:ea typeface="+mn-ea"/>
                <a:cs typeface="+mn-cs"/>
              </a:rPr>
              <a:t>5 - Normal verbal response, orientated</a:t>
            </a:r>
          </a:p>
          <a:p>
            <a:r>
              <a:rPr lang="en-US" sz="1200" b="0" u="none" kern="1200" baseline="0" dirty="0" smtClean="0">
                <a:solidFill>
                  <a:schemeClr val="tx1"/>
                </a:solidFill>
                <a:latin typeface="+mn-lt"/>
                <a:ea typeface="+mn-ea"/>
                <a:cs typeface="+mn-cs"/>
              </a:rPr>
              <a:t>4 - Confused speech</a:t>
            </a:r>
          </a:p>
          <a:p>
            <a:r>
              <a:rPr lang="en-US" sz="1200" b="0" u="none" kern="1200" baseline="0" dirty="0" smtClean="0">
                <a:solidFill>
                  <a:schemeClr val="tx1"/>
                </a:solidFill>
                <a:latin typeface="+mn-lt"/>
                <a:ea typeface="+mn-ea"/>
                <a:cs typeface="+mn-cs"/>
              </a:rPr>
              <a:t>3 - Random words</a:t>
            </a:r>
          </a:p>
          <a:p>
            <a:r>
              <a:rPr lang="en-US" sz="1200" b="0" u="none" kern="1200" baseline="0" dirty="0" smtClean="0">
                <a:solidFill>
                  <a:schemeClr val="tx1"/>
                </a:solidFill>
                <a:latin typeface="+mn-lt"/>
                <a:ea typeface="+mn-ea"/>
                <a:cs typeface="+mn-cs"/>
              </a:rPr>
              <a:t>2 - Incoherent words</a:t>
            </a:r>
          </a:p>
          <a:p>
            <a:r>
              <a:rPr lang="en-US" sz="1200" b="0" u="none" kern="1200" baseline="0" dirty="0" smtClean="0">
                <a:solidFill>
                  <a:schemeClr val="tx1"/>
                </a:solidFill>
                <a:latin typeface="+mn-lt"/>
                <a:ea typeface="+mn-ea"/>
                <a:cs typeface="+mn-cs"/>
              </a:rPr>
              <a:t>1 - No verbal response</a:t>
            </a:r>
          </a:p>
          <a:p>
            <a:r>
              <a:rPr lang="en-US" sz="1200" b="0" u="none" kern="1200" baseline="0" dirty="0" smtClean="0">
                <a:solidFill>
                  <a:schemeClr val="tx1"/>
                </a:solidFill>
                <a:latin typeface="+mn-lt"/>
                <a:ea typeface="+mn-ea"/>
                <a:cs typeface="+mn-cs"/>
              </a:rPr>
              <a:t>Motor Scores</a:t>
            </a:r>
          </a:p>
          <a:p>
            <a:r>
              <a:rPr lang="en-US" sz="1200" b="0" u="none" kern="1200" baseline="0" dirty="0" smtClean="0">
                <a:solidFill>
                  <a:schemeClr val="tx1"/>
                </a:solidFill>
                <a:latin typeface="+mn-lt"/>
                <a:ea typeface="+mn-ea"/>
                <a:cs typeface="+mn-cs"/>
              </a:rPr>
              <a:t>6 - Obeys commands (e.g. touches nose if asked)</a:t>
            </a:r>
          </a:p>
          <a:p>
            <a:r>
              <a:rPr lang="en-US" sz="1200" b="0" u="none" kern="1200" baseline="0" dirty="0" smtClean="0">
                <a:solidFill>
                  <a:schemeClr val="tx1"/>
                </a:solidFill>
                <a:latin typeface="+mn-lt"/>
                <a:ea typeface="+mn-ea"/>
                <a:cs typeface="+mn-cs"/>
              </a:rPr>
              <a:t>5 - </a:t>
            </a:r>
            <a:r>
              <a:rPr lang="en-US" sz="1200" b="0" u="none" kern="1200" baseline="0" dirty="0" err="1" smtClean="0">
                <a:solidFill>
                  <a:schemeClr val="tx1"/>
                </a:solidFill>
                <a:latin typeface="+mn-lt"/>
                <a:ea typeface="+mn-ea"/>
                <a:cs typeface="+mn-cs"/>
              </a:rPr>
              <a:t>Localises</a:t>
            </a:r>
            <a:r>
              <a:rPr lang="en-US" sz="1200" b="0" u="none" kern="1200" baseline="0" dirty="0" smtClean="0">
                <a:solidFill>
                  <a:schemeClr val="tx1"/>
                </a:solidFill>
                <a:latin typeface="+mn-lt"/>
                <a:ea typeface="+mn-ea"/>
                <a:cs typeface="+mn-cs"/>
              </a:rPr>
              <a:t> to painful stimulus (Classically this should be a painful stimulus above the clavicles.  If the patient is able to move the hands above the level of the clavicles in response to the stimulus then they are </a:t>
            </a:r>
            <a:r>
              <a:rPr lang="en-US" sz="1200" b="0" u="none" kern="1200" baseline="0" dirty="0" err="1" smtClean="0">
                <a:solidFill>
                  <a:schemeClr val="tx1"/>
                </a:solidFill>
                <a:latin typeface="+mn-lt"/>
                <a:ea typeface="+mn-ea"/>
                <a:cs typeface="+mn-cs"/>
              </a:rPr>
              <a:t>localising</a:t>
            </a:r>
            <a:r>
              <a:rPr lang="en-US" sz="1200" b="0" u="none" kern="1200" baseline="0" dirty="0" smtClean="0">
                <a:solidFill>
                  <a:schemeClr val="tx1"/>
                </a:solidFill>
                <a:latin typeface="+mn-lt"/>
                <a:ea typeface="+mn-ea"/>
                <a:cs typeface="+mn-cs"/>
              </a:rPr>
              <a:t> to pain.  A good jaw thrust is a good stimulus and will also help to open the patient’s airway!)</a:t>
            </a:r>
          </a:p>
          <a:p>
            <a:r>
              <a:rPr lang="en-US" sz="1200" b="0" u="none" kern="1200" baseline="0" dirty="0" smtClean="0">
                <a:solidFill>
                  <a:schemeClr val="tx1"/>
                </a:solidFill>
                <a:latin typeface="+mn-lt"/>
                <a:ea typeface="+mn-ea"/>
                <a:cs typeface="+mn-cs"/>
              </a:rPr>
              <a:t>4 - Flexes or withdraws to pain.  Patient tries to move hand/finger when nail bed is compressed</a:t>
            </a:r>
          </a:p>
          <a:p>
            <a:r>
              <a:rPr lang="en-US" sz="1200" b="0" u="none" kern="1200" baseline="0" dirty="0" smtClean="0">
                <a:solidFill>
                  <a:schemeClr val="tx1"/>
                </a:solidFill>
                <a:latin typeface="+mn-lt"/>
                <a:ea typeface="+mn-ea"/>
                <a:cs typeface="+mn-cs"/>
              </a:rPr>
              <a:t>3 - Abnormal flexion in response to pain. Flexor posturing; adduction of arm, internal rotation of shoulder, pronation of forearm, flexion of wrist.  This is a decorticate response!</a:t>
            </a:r>
          </a:p>
          <a:p>
            <a:r>
              <a:rPr lang="en-US" sz="1200" b="0" u="none" kern="1200" baseline="0" dirty="0" smtClean="0">
                <a:solidFill>
                  <a:schemeClr val="tx1"/>
                </a:solidFill>
                <a:latin typeface="+mn-lt"/>
                <a:ea typeface="+mn-ea"/>
                <a:cs typeface="+mn-cs"/>
              </a:rPr>
              <a:t>2 - Extension in response to pain.  Extensor posturing; external rotation of shoulder, supination of forearm, extension of wrist.  This is a </a:t>
            </a:r>
            <a:r>
              <a:rPr lang="en-US" sz="1200" b="0" u="none" kern="1200" baseline="0" dirty="0" err="1" smtClean="0">
                <a:solidFill>
                  <a:schemeClr val="tx1"/>
                </a:solidFill>
                <a:latin typeface="+mn-lt"/>
                <a:ea typeface="+mn-ea"/>
                <a:cs typeface="+mn-cs"/>
              </a:rPr>
              <a:t>decerebrate</a:t>
            </a:r>
            <a:r>
              <a:rPr lang="en-US" sz="1200" b="0" u="none" kern="1200" baseline="0" dirty="0" smtClean="0">
                <a:solidFill>
                  <a:schemeClr val="tx1"/>
                </a:solidFill>
                <a:latin typeface="+mn-lt"/>
                <a:ea typeface="+mn-ea"/>
                <a:cs typeface="+mn-cs"/>
              </a:rPr>
              <a:t> response!</a:t>
            </a:r>
          </a:p>
          <a:p>
            <a:r>
              <a:rPr lang="en-US" sz="1200" b="0" u="none" kern="1200" baseline="0" dirty="0" smtClean="0">
                <a:solidFill>
                  <a:schemeClr val="tx1"/>
                </a:solidFill>
                <a:latin typeface="+mn-lt"/>
                <a:ea typeface="+mn-ea"/>
                <a:cs typeface="+mn-cs"/>
              </a:rPr>
              <a:t>1 - No motor response to pain.</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If the patient is able to obey commands it is often worth asking them to move each of their limbs in turn.  This may indicate a weakness or paralysis of a muscle group or limb.  Look for asymmetry in the face, body and limbs.  </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Check the pupils for response to light.</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In every critically unwell patient check a blood sugar level </a:t>
            </a:r>
            <a:r>
              <a:rPr lang="en-US" sz="1200" b="1" u="none" kern="1200" baseline="0" dirty="0" smtClean="0">
                <a:solidFill>
                  <a:schemeClr val="tx1"/>
                </a:solidFill>
                <a:latin typeface="+mn-lt"/>
                <a:ea typeface="+mn-ea"/>
                <a:cs typeface="+mn-cs"/>
              </a:rPr>
              <a:t>D</a:t>
            </a:r>
            <a:r>
              <a:rPr lang="en-US" sz="1200" b="0" u="none" kern="1200" baseline="0" dirty="0" smtClean="0">
                <a:solidFill>
                  <a:schemeClr val="tx1"/>
                </a:solidFill>
                <a:latin typeface="+mn-lt"/>
                <a:ea typeface="+mn-ea"/>
                <a:cs typeface="+mn-cs"/>
              </a:rPr>
              <a:t>on’t </a:t>
            </a:r>
            <a:r>
              <a:rPr lang="en-US" sz="1200" b="1" u="none" kern="1200" baseline="0" dirty="0" smtClean="0">
                <a:solidFill>
                  <a:schemeClr val="tx1"/>
                </a:solidFill>
                <a:latin typeface="+mn-lt"/>
                <a:ea typeface="+mn-ea"/>
                <a:cs typeface="+mn-cs"/>
              </a:rPr>
              <a:t>E</a:t>
            </a:r>
            <a:r>
              <a:rPr lang="en-US" sz="1200" b="0" u="none" kern="1200" baseline="0" dirty="0" smtClean="0">
                <a:solidFill>
                  <a:schemeClr val="tx1"/>
                </a:solidFill>
                <a:latin typeface="+mn-lt"/>
                <a:ea typeface="+mn-ea"/>
                <a:cs typeface="+mn-cs"/>
              </a:rPr>
              <a:t>ver </a:t>
            </a:r>
            <a:r>
              <a:rPr lang="en-US" sz="1200" b="1" u="none" kern="1200" baseline="0" dirty="0" smtClean="0">
                <a:solidFill>
                  <a:schemeClr val="tx1"/>
                </a:solidFill>
                <a:latin typeface="+mn-lt"/>
                <a:ea typeface="+mn-ea"/>
                <a:cs typeface="+mn-cs"/>
              </a:rPr>
              <a:t>F</a:t>
            </a:r>
            <a:r>
              <a:rPr lang="en-US" sz="1200" b="0" u="none" kern="1200" baseline="0" dirty="0" smtClean="0">
                <a:solidFill>
                  <a:schemeClr val="tx1"/>
                </a:solidFill>
                <a:latin typeface="+mn-lt"/>
                <a:ea typeface="+mn-ea"/>
                <a:cs typeface="+mn-cs"/>
              </a:rPr>
              <a:t>orget </a:t>
            </a:r>
            <a:r>
              <a:rPr lang="en-US" sz="1200" b="1" u="none" kern="1200" baseline="0" dirty="0" smtClean="0">
                <a:solidFill>
                  <a:schemeClr val="tx1"/>
                </a:solidFill>
                <a:latin typeface="+mn-lt"/>
                <a:ea typeface="+mn-ea"/>
                <a:cs typeface="+mn-cs"/>
              </a:rPr>
              <a:t>G</a:t>
            </a:r>
            <a:r>
              <a:rPr lang="en-US" sz="1200" b="0" u="none" kern="1200" baseline="0" dirty="0" smtClean="0">
                <a:solidFill>
                  <a:schemeClr val="tx1"/>
                </a:solidFill>
                <a:latin typeface="+mn-lt"/>
                <a:ea typeface="+mn-ea"/>
                <a:cs typeface="+mn-cs"/>
              </a:rPr>
              <a:t>lucose (</a:t>
            </a:r>
            <a:r>
              <a:rPr lang="en-US" sz="1200" b="1" u="none" kern="1200" baseline="0" dirty="0" smtClean="0">
                <a:solidFill>
                  <a:schemeClr val="tx1"/>
                </a:solidFill>
                <a:latin typeface="+mn-lt"/>
                <a:ea typeface="+mn-ea"/>
                <a:cs typeface="+mn-cs"/>
              </a:rPr>
              <a:t>DEFG</a:t>
            </a:r>
            <a:r>
              <a:rPr lang="en-US" sz="1200" b="0" u="none" kern="1200" baseline="0" dirty="0" smtClean="0">
                <a:solidFill>
                  <a:schemeClr val="tx1"/>
                </a:solidFill>
                <a:latin typeface="+mn-lt"/>
                <a:ea typeface="+mn-ea"/>
                <a:cs typeface="+mn-cs"/>
              </a:rPr>
              <a:t>).</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E - Exposure</a:t>
            </a:r>
          </a:p>
          <a:p>
            <a:r>
              <a:rPr lang="en-US" sz="1200" b="1" u="none" kern="1200" baseline="0" dirty="0" smtClean="0">
                <a:solidFill>
                  <a:schemeClr val="tx1"/>
                </a:solidFill>
                <a:latin typeface="+mn-lt"/>
                <a:ea typeface="+mn-ea"/>
                <a:cs typeface="+mn-cs"/>
              </a:rPr>
              <a:t>	</a:t>
            </a:r>
            <a:r>
              <a:rPr lang="en-US" sz="1200" b="0" u="none" kern="1200" baseline="0" dirty="0" smtClean="0">
                <a:solidFill>
                  <a:schemeClr val="tx1"/>
                </a:solidFill>
                <a:latin typeface="+mn-lt"/>
                <a:ea typeface="+mn-ea"/>
                <a:cs typeface="+mn-cs"/>
              </a:rPr>
              <a:t>With explanation to the patient and consideration for their dignity, expose the patient so that you can inspect all areas of their body.  Looking for rashes, bumps, bruises, trauma, bleeding, drains, vascular access, etc.  It is then important to cover the patient to maintain body heat and also dignity.  </a:t>
            </a:r>
          </a:p>
          <a:p>
            <a:endParaRPr lang="en-US" sz="1200" b="0" u="none" kern="1200" baseline="0" dirty="0" smtClean="0">
              <a:solidFill>
                <a:schemeClr val="tx1"/>
              </a:solidFill>
              <a:latin typeface="+mn-lt"/>
              <a:ea typeface="+mn-ea"/>
              <a:cs typeface="+mn-cs"/>
            </a:endParaRPr>
          </a:p>
          <a:p>
            <a:r>
              <a:rPr lang="en-US" sz="1200" b="0" u="none" kern="1200" baseline="0" dirty="0" smtClean="0">
                <a:solidFill>
                  <a:schemeClr val="tx1"/>
                </a:solidFill>
                <a:latin typeface="+mn-lt"/>
                <a:ea typeface="+mn-ea"/>
                <a:cs typeface="+mn-cs"/>
              </a:rPr>
              <a:t>The </a:t>
            </a:r>
            <a:r>
              <a:rPr lang="en-US" sz="1200" b="1" u="none" kern="1200" baseline="0" dirty="0" smtClean="0">
                <a:solidFill>
                  <a:schemeClr val="tx1"/>
                </a:solidFill>
                <a:latin typeface="+mn-lt"/>
                <a:ea typeface="+mn-ea"/>
                <a:cs typeface="+mn-cs"/>
              </a:rPr>
              <a:t>DRS ABCDE (DEFG), </a:t>
            </a:r>
            <a:r>
              <a:rPr lang="en-US" sz="1200" b="0" u="none" kern="1200" baseline="0" dirty="0" smtClean="0">
                <a:solidFill>
                  <a:schemeClr val="tx1"/>
                </a:solidFill>
                <a:latin typeface="+mn-lt"/>
                <a:ea typeface="+mn-ea"/>
                <a:cs typeface="+mn-cs"/>
              </a:rPr>
              <a:t>with practice should only take a few minutes.  Any life threatening conditions should be identified and treated during this time.  If anything potentially life threatening is seen, remember to call for help.  A structured, thorough team approach is what is needed for all critically ill patients!</a:t>
            </a:r>
          </a:p>
          <a:p>
            <a:endParaRPr lang="en-US" sz="1200" b="0" u="none" kern="1200" baseline="0" dirty="0" smtClean="0">
              <a:solidFill>
                <a:schemeClr val="tx1"/>
              </a:solidFill>
              <a:latin typeface="+mn-lt"/>
              <a:ea typeface="+mn-ea"/>
              <a:cs typeface="+mn-cs"/>
            </a:endParaRPr>
          </a:p>
          <a:p>
            <a:r>
              <a:rPr lang="en-US" sz="1200" b="1" u="none" kern="1200" baseline="0" dirty="0" smtClean="0">
                <a:solidFill>
                  <a:schemeClr val="tx1"/>
                </a:solidFill>
                <a:latin typeface="+mn-lt"/>
                <a:ea typeface="+mn-ea"/>
                <a:cs typeface="+mn-cs"/>
              </a:rPr>
              <a:t>History</a:t>
            </a:r>
          </a:p>
          <a:p>
            <a:r>
              <a:rPr lang="en-US" sz="1200" b="1" u="none" kern="1200" baseline="0" dirty="0" smtClean="0">
                <a:solidFill>
                  <a:schemeClr val="tx1"/>
                </a:solidFill>
                <a:latin typeface="+mn-lt"/>
                <a:ea typeface="+mn-ea"/>
                <a:cs typeface="+mn-cs"/>
              </a:rPr>
              <a:t>	</a:t>
            </a:r>
            <a:r>
              <a:rPr lang="en-US" sz="1200" b="0" u="none" kern="1200" baseline="0" dirty="0" smtClean="0">
                <a:solidFill>
                  <a:schemeClr val="tx1"/>
                </a:solidFill>
                <a:latin typeface="+mn-lt"/>
                <a:ea typeface="+mn-ea"/>
                <a:cs typeface="+mn-cs"/>
              </a:rPr>
              <a:t>During the initial assessment it is often possible to take a concise history from the patient this should include an </a:t>
            </a:r>
            <a:r>
              <a:rPr lang="en-US" sz="1200" b="1" u="none" kern="1200" baseline="0" dirty="0" smtClean="0">
                <a:solidFill>
                  <a:schemeClr val="tx1"/>
                </a:solidFill>
                <a:latin typeface="+mn-lt"/>
                <a:ea typeface="+mn-ea"/>
                <a:cs typeface="+mn-cs"/>
              </a:rPr>
              <a:t>AMPLE </a:t>
            </a:r>
            <a:r>
              <a:rPr lang="en-US" sz="1200" b="0" u="none" kern="1200" baseline="0" dirty="0" smtClean="0">
                <a:solidFill>
                  <a:schemeClr val="tx1"/>
                </a:solidFill>
                <a:latin typeface="+mn-lt"/>
                <a:ea typeface="+mn-ea"/>
                <a:cs typeface="+mn-cs"/>
              </a:rPr>
              <a:t>history.</a:t>
            </a:r>
          </a:p>
          <a:p>
            <a:r>
              <a:rPr lang="en-US" sz="1200" b="1" u="none" kern="1200" baseline="0" dirty="0" smtClean="0">
                <a:solidFill>
                  <a:schemeClr val="tx1"/>
                </a:solidFill>
                <a:latin typeface="+mn-lt"/>
                <a:ea typeface="+mn-ea"/>
                <a:cs typeface="+mn-cs"/>
              </a:rPr>
              <a:t>A</a:t>
            </a:r>
            <a:r>
              <a:rPr lang="en-US" sz="1200" b="0" u="none" kern="1200" baseline="0" dirty="0" smtClean="0">
                <a:solidFill>
                  <a:schemeClr val="tx1"/>
                </a:solidFill>
                <a:latin typeface="+mn-lt"/>
                <a:ea typeface="+mn-ea"/>
                <a:cs typeface="+mn-cs"/>
              </a:rPr>
              <a:t>llergies</a:t>
            </a:r>
          </a:p>
          <a:p>
            <a:r>
              <a:rPr lang="en-US" sz="1200" b="1" u="none" kern="1200" baseline="0" dirty="0" smtClean="0">
                <a:solidFill>
                  <a:schemeClr val="tx1"/>
                </a:solidFill>
                <a:latin typeface="+mn-lt"/>
                <a:ea typeface="+mn-ea"/>
                <a:cs typeface="+mn-cs"/>
              </a:rPr>
              <a:t>M</a:t>
            </a:r>
            <a:r>
              <a:rPr lang="en-US" sz="1200" b="0" u="none" kern="1200" baseline="0" dirty="0" smtClean="0">
                <a:solidFill>
                  <a:schemeClr val="tx1"/>
                </a:solidFill>
                <a:latin typeface="+mn-lt"/>
                <a:ea typeface="+mn-ea"/>
                <a:cs typeface="+mn-cs"/>
              </a:rPr>
              <a:t>edications</a:t>
            </a:r>
          </a:p>
          <a:p>
            <a:r>
              <a:rPr lang="en-US" sz="1200" b="1" u="none" kern="1200" baseline="0" dirty="0" smtClean="0">
                <a:solidFill>
                  <a:schemeClr val="tx1"/>
                </a:solidFill>
                <a:latin typeface="+mn-lt"/>
                <a:ea typeface="+mn-ea"/>
                <a:cs typeface="+mn-cs"/>
              </a:rPr>
              <a:t>P</a:t>
            </a:r>
            <a:r>
              <a:rPr lang="en-US" sz="1200" b="0" u="none" kern="1200" baseline="0" dirty="0" smtClean="0">
                <a:solidFill>
                  <a:schemeClr val="tx1"/>
                </a:solidFill>
                <a:latin typeface="+mn-lt"/>
                <a:ea typeface="+mn-ea"/>
                <a:cs typeface="+mn-cs"/>
              </a:rPr>
              <a:t>revious Medical History</a:t>
            </a:r>
          </a:p>
          <a:p>
            <a:r>
              <a:rPr lang="en-US" sz="1200" b="1" u="none" kern="1200" baseline="0" dirty="0" smtClean="0">
                <a:solidFill>
                  <a:schemeClr val="tx1"/>
                </a:solidFill>
                <a:latin typeface="+mn-lt"/>
                <a:ea typeface="+mn-ea"/>
                <a:cs typeface="+mn-cs"/>
              </a:rPr>
              <a:t>L</a:t>
            </a:r>
            <a:r>
              <a:rPr lang="en-US" sz="1200" b="0" u="none" kern="1200" baseline="0" dirty="0" smtClean="0">
                <a:solidFill>
                  <a:schemeClr val="tx1"/>
                </a:solidFill>
                <a:latin typeface="+mn-lt"/>
                <a:ea typeface="+mn-ea"/>
                <a:cs typeface="+mn-cs"/>
              </a:rPr>
              <a:t>ast time the patient ate or drank</a:t>
            </a:r>
          </a:p>
          <a:p>
            <a:r>
              <a:rPr lang="en-US" sz="1200" b="1" u="none" kern="1200" baseline="0" dirty="0" smtClean="0">
                <a:solidFill>
                  <a:schemeClr val="tx1"/>
                </a:solidFill>
                <a:latin typeface="+mn-lt"/>
                <a:ea typeface="+mn-ea"/>
                <a:cs typeface="+mn-cs"/>
              </a:rPr>
              <a:t>E</a:t>
            </a:r>
            <a:r>
              <a:rPr lang="en-US" sz="1200" b="0" u="none" kern="1200" baseline="0" dirty="0" smtClean="0">
                <a:solidFill>
                  <a:schemeClr val="tx1"/>
                </a:solidFill>
                <a:latin typeface="+mn-lt"/>
                <a:ea typeface="+mn-ea"/>
                <a:cs typeface="+mn-cs"/>
              </a:rPr>
              <a:t>vent (back ground to presentation).  This may include a description of the onset of symptoms, exacerbating/relieving factors, treatment taken, similar episodes in the past, description of any pain - site, severity, radiation, exacerbation or relief, character and any associated symptoms.</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5</a:t>
            </a:fld>
            <a:endParaRPr lang="en-AU"/>
          </a:p>
        </p:txBody>
      </p:sp>
    </p:spTree>
    <p:extLst>
      <p:ext uri="{BB962C8B-B14F-4D97-AF65-F5344CB8AC3E}">
        <p14:creationId xmlns:p14="http://schemas.microsoft.com/office/powerpoint/2010/main" val="4252936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Spend 5 minutes having the group decide a plan of attack for this patient.  Then send a team in</a:t>
            </a:r>
            <a:r>
              <a:rPr lang="en-AU" baseline="0" dirty="0" smtClean="0"/>
              <a:t> to implement the plan.  </a:t>
            </a:r>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6</a:t>
            </a:fld>
            <a:endParaRPr lang="en-AU"/>
          </a:p>
        </p:txBody>
      </p:sp>
    </p:spTree>
    <p:extLst>
      <p:ext uri="{BB962C8B-B14F-4D97-AF65-F5344CB8AC3E}">
        <p14:creationId xmlns:p14="http://schemas.microsoft.com/office/powerpoint/2010/main" val="730896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The ECG is one of the most important investigations in chest pain.  It is used to diagnose myocardial </a:t>
            </a:r>
            <a:r>
              <a:rPr lang="en-US" sz="1200" u="none" kern="1200" baseline="0" dirty="0" err="1" smtClean="0">
                <a:solidFill>
                  <a:schemeClr val="tx1"/>
                </a:solidFill>
                <a:latin typeface="+mn-lt"/>
                <a:ea typeface="+mn-ea"/>
                <a:cs typeface="+mn-cs"/>
              </a:rPr>
              <a:t>ischaemia</a:t>
            </a:r>
            <a:r>
              <a:rPr lang="en-US" sz="1200" u="none" kern="1200" baseline="0" dirty="0" smtClean="0">
                <a:solidFill>
                  <a:schemeClr val="tx1"/>
                </a:solidFill>
                <a:latin typeface="+mn-lt"/>
                <a:ea typeface="+mn-ea"/>
                <a:cs typeface="+mn-cs"/>
              </a:rPr>
              <a:t> and/or infarction.  As mentioned above, in NSW, patients presenting to the ED with chest pain should be triaged as a category 2 patient.  They should have a 12 lead ECG with expert analysis within 10 minutes of the triage.  Cardiac disease is a major cause of morbidity and mortality in Australia and it is important to diagnose and treat cardiac causes of chest pain quickly and accurately.  The NSW chest pain pathway can be accessed here (</a:t>
            </a:r>
            <a:r>
              <a:rPr lang="en-US" sz="1200" u="sng" kern="1200" baseline="0" dirty="0" smtClean="0">
                <a:solidFill>
                  <a:schemeClr val="tx1"/>
                </a:solidFill>
                <a:latin typeface="+mn-lt"/>
                <a:ea typeface="+mn-ea"/>
                <a:cs typeface="+mn-cs"/>
                <a:hlinkClick r:id="rId3"/>
              </a:rPr>
              <a:t>http://www0.health.nsw.gov.au/policies/pd/2011/pdf/pd2011_037.pdf</a:t>
            </a:r>
            <a:r>
              <a:rPr lang="en-US" sz="1200" u="none" kern="1200" baseline="0" dirty="0" smtClean="0">
                <a:solidFill>
                  <a:schemeClr val="tx1"/>
                </a:solidFill>
                <a:latin typeface="+mn-lt"/>
                <a:ea typeface="+mn-ea"/>
                <a:cs typeface="+mn-cs"/>
                <a:hlinkClick r:id="rId3"/>
              </a:rPr>
              <a:t>). </a:t>
            </a:r>
          </a:p>
          <a:p>
            <a:endParaRPr lang="en-US" sz="1200" u="none" kern="1200" baseline="0" dirty="0" smtClean="0">
              <a:solidFill>
                <a:schemeClr val="tx1"/>
              </a:solidFill>
              <a:latin typeface="+mn-lt"/>
              <a:ea typeface="+mn-ea"/>
              <a:cs typeface="+mn-cs"/>
              <a:hlinkClick r:id="rId3"/>
            </a:endParaRPr>
          </a:p>
          <a:p>
            <a:r>
              <a:rPr lang="en-US" sz="1200" u="none" kern="1200" baseline="0" dirty="0" smtClean="0">
                <a:solidFill>
                  <a:schemeClr val="tx1"/>
                </a:solidFill>
                <a:latin typeface="+mn-lt"/>
                <a:ea typeface="+mn-ea"/>
                <a:cs typeface="+mn-cs"/>
              </a:rPr>
              <a:t>An old ECG is invaluable so that comparison can be made with the new ECG.  ECG changes that are indicate a myocardial infarction should be sought so that treatment can be initiated as soon as possible.  The classic ECG changes are:</a:t>
            </a:r>
          </a:p>
          <a:p>
            <a:r>
              <a:rPr lang="en-US" sz="1200" u="none" kern="1200" baseline="0" dirty="0" smtClean="0">
                <a:solidFill>
                  <a:schemeClr val="tx1"/>
                </a:solidFill>
                <a:latin typeface="+mn-lt"/>
                <a:ea typeface="+mn-ea"/>
                <a:cs typeface="+mn-cs"/>
              </a:rPr>
              <a:t>1mm, or more, of ST elevation in two contiguous limb leads </a:t>
            </a:r>
          </a:p>
          <a:p>
            <a:r>
              <a:rPr lang="en-US" sz="1200" u="none" kern="1200" baseline="0" dirty="0" smtClean="0">
                <a:solidFill>
                  <a:schemeClr val="tx1"/>
                </a:solidFill>
                <a:latin typeface="+mn-lt"/>
                <a:ea typeface="+mn-ea"/>
                <a:cs typeface="+mn-cs"/>
              </a:rPr>
              <a:t>2mm, or more, of ST elevation in two contiguous chest leads </a:t>
            </a:r>
          </a:p>
          <a:p>
            <a:r>
              <a:rPr lang="en-US" sz="1200" u="none" kern="1200" baseline="0" dirty="0" smtClean="0">
                <a:solidFill>
                  <a:schemeClr val="tx1"/>
                </a:solidFill>
                <a:latin typeface="+mn-lt"/>
                <a:ea typeface="+mn-ea"/>
                <a:cs typeface="+mn-cs"/>
              </a:rPr>
              <a:t>Presumed new onset left bundle branch block (LBBB)</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Diagnosis of a myocardial infarction can be made with the help of a convincing history (central crushing chest pain which may be associated with radiation to the jaw/arm/neck, or nausea or shortness of breath.  Associated family history and high risk patient attributes also increases the risk).  It is important to remember that many episodes of acute coronary syndrome and even myocardial infarction present in an atypical fashion.  This can happen in any population group but we need to be especially vigilant with the following groups; females, diabetics, patients with renal failure, the elderly and aboriginals.  Obviously obtunded or confused patients may not be able to describe chest pain either.  Many a car crash has occurred because of a myocardial infarction behind the wheel!</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A chest x-ray may be useful to detect a widened mediastinum in aortic dissection, cardiomegaly or trauma as causes for the pain.  It can also be used to diagnose pulmonary </a:t>
            </a:r>
            <a:r>
              <a:rPr lang="en-US" sz="1200" u="none" kern="1200" baseline="0" dirty="0" err="1" smtClean="0">
                <a:solidFill>
                  <a:schemeClr val="tx1"/>
                </a:solidFill>
                <a:latin typeface="+mn-lt"/>
                <a:ea typeface="+mn-ea"/>
                <a:cs typeface="+mn-cs"/>
              </a:rPr>
              <a:t>oedema</a:t>
            </a:r>
            <a:r>
              <a:rPr lang="en-US" sz="1200" u="none" kern="1200" baseline="0" dirty="0" smtClean="0">
                <a:solidFill>
                  <a:schemeClr val="tx1"/>
                </a:solidFill>
                <a:latin typeface="+mn-lt"/>
                <a:ea typeface="+mn-ea"/>
                <a:cs typeface="+mn-cs"/>
              </a:rPr>
              <a:t>, which may have a cardiac cause</a:t>
            </a:r>
          </a:p>
          <a:p>
            <a:endParaRPr lang="en-US" sz="1200" u="non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u="none" kern="1200" baseline="0" dirty="0" smtClean="0">
                <a:solidFill>
                  <a:schemeClr val="tx1"/>
                </a:solidFill>
                <a:latin typeface="+mn-lt"/>
                <a:ea typeface="+mn-ea"/>
                <a:cs typeface="+mn-cs"/>
              </a:rPr>
              <a:t>Blood tests may include cardiac markers (usually Troponin now a-days but may include </a:t>
            </a:r>
            <a:r>
              <a:rPr lang="en-US" sz="1200" u="none" kern="1200" baseline="0" dirty="0" err="1" smtClean="0">
                <a:solidFill>
                  <a:schemeClr val="tx1"/>
                </a:solidFill>
                <a:latin typeface="+mn-lt"/>
                <a:ea typeface="+mn-ea"/>
                <a:cs typeface="+mn-cs"/>
              </a:rPr>
              <a:t>creatinine</a:t>
            </a:r>
            <a:r>
              <a:rPr lang="en-US" sz="1200" u="none" kern="1200" baseline="0" dirty="0" smtClean="0">
                <a:solidFill>
                  <a:schemeClr val="tx1"/>
                </a:solidFill>
                <a:latin typeface="+mn-lt"/>
                <a:ea typeface="+mn-ea"/>
                <a:cs typeface="+mn-cs"/>
              </a:rPr>
              <a:t> kinase MB), urea and electrolytes (looking for renal function and electrolyte derangement which may lead to chest pain causing arrhythmias), full blood count (</a:t>
            </a:r>
            <a:r>
              <a:rPr lang="en-US" sz="1200" u="none" kern="1200" baseline="0" dirty="0" err="1" smtClean="0">
                <a:solidFill>
                  <a:schemeClr val="tx1"/>
                </a:solidFill>
                <a:latin typeface="+mn-lt"/>
                <a:ea typeface="+mn-ea"/>
                <a:cs typeface="+mn-cs"/>
              </a:rPr>
              <a:t>anaemia</a:t>
            </a:r>
            <a:r>
              <a:rPr lang="en-US" sz="1200" u="none" kern="1200" baseline="0" dirty="0" smtClean="0">
                <a:solidFill>
                  <a:schemeClr val="tx1"/>
                </a:solidFill>
                <a:latin typeface="+mn-lt"/>
                <a:ea typeface="+mn-ea"/>
                <a:cs typeface="+mn-cs"/>
              </a:rPr>
              <a:t> can cause cardiac </a:t>
            </a:r>
            <a:r>
              <a:rPr lang="en-US" sz="1200" u="none" kern="1200" baseline="0" dirty="0" err="1" smtClean="0">
                <a:solidFill>
                  <a:schemeClr val="tx1"/>
                </a:solidFill>
                <a:latin typeface="+mn-lt"/>
                <a:ea typeface="+mn-ea"/>
                <a:cs typeface="+mn-cs"/>
              </a:rPr>
              <a:t>ischaemia</a:t>
            </a:r>
            <a:r>
              <a:rPr lang="en-US" sz="1200" u="none" kern="1200" baseline="0" dirty="0" smtClean="0">
                <a:solidFill>
                  <a:schemeClr val="tx1"/>
                </a:solidFill>
                <a:latin typeface="+mn-lt"/>
                <a:ea typeface="+mn-ea"/>
                <a:cs typeface="+mn-cs"/>
              </a:rPr>
              <a:t>), liver function tests (may rule in or out a </a:t>
            </a:r>
            <a:r>
              <a:rPr lang="en-US" sz="1200" u="none" kern="1200" baseline="0" dirty="0" err="1" smtClean="0">
                <a:solidFill>
                  <a:schemeClr val="tx1"/>
                </a:solidFill>
                <a:latin typeface="+mn-lt"/>
                <a:ea typeface="+mn-ea"/>
                <a:cs typeface="+mn-cs"/>
              </a:rPr>
              <a:t>hepatobiliary</a:t>
            </a:r>
            <a:r>
              <a:rPr lang="en-US" sz="1200" u="none" kern="1200" baseline="0" dirty="0" smtClean="0">
                <a:solidFill>
                  <a:schemeClr val="tx1"/>
                </a:solidFill>
                <a:latin typeface="+mn-lt"/>
                <a:ea typeface="+mn-ea"/>
                <a:cs typeface="+mn-cs"/>
              </a:rPr>
              <a:t> cause of the pain), amylase and lipase (looking for pancreatitis).  If the patient is in a critical care area a venous or arterial blood gas may be able to give some results faster than the laboratory results.</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Myocardial biochemical markers are increasingly being used to aid the diagnosis of myocardial damage and infarction.  The assessment of these markers is being continually improved with higher sensitivity and specificity being achieved.  Most hospitals within NSW use one of the cardiac troponin assays as there enzyme of choice.  Troponin I and T are found attached to the actin-myosin complex in heart muscle where as Troponin C is found in skeletal muscle.  Troponin I and T are released when cardiac muscle dies and a significant level can be measured between 3 and 6 hours after an infarct.  Levels peak around 18 hours after injury and </a:t>
            </a:r>
            <a:r>
              <a:rPr lang="en-US" sz="1200" u="none" kern="1200" baseline="0" dirty="0" err="1" smtClean="0">
                <a:solidFill>
                  <a:schemeClr val="tx1"/>
                </a:solidFill>
                <a:latin typeface="+mn-lt"/>
                <a:ea typeface="+mn-ea"/>
                <a:cs typeface="+mn-cs"/>
              </a:rPr>
              <a:t>normalises</a:t>
            </a:r>
            <a:r>
              <a:rPr lang="en-US" sz="1200" u="none" kern="1200" baseline="0" dirty="0" smtClean="0">
                <a:solidFill>
                  <a:schemeClr val="tx1"/>
                </a:solidFill>
                <a:latin typeface="+mn-lt"/>
                <a:ea typeface="+mn-ea"/>
                <a:cs typeface="+mn-cs"/>
              </a:rPr>
              <a:t> over the next 14 days.  Different hospitals will have different protocols for timing of blood samples and these should be followed.  </a:t>
            </a:r>
            <a:r>
              <a:rPr lang="en-US" sz="1200" u="none" kern="1200" baseline="0" dirty="0" err="1" smtClean="0">
                <a:solidFill>
                  <a:schemeClr val="tx1"/>
                </a:solidFill>
                <a:latin typeface="+mn-lt"/>
                <a:ea typeface="+mn-ea"/>
                <a:cs typeface="+mn-cs"/>
              </a:rPr>
              <a:t>Creatinine</a:t>
            </a:r>
            <a:r>
              <a:rPr lang="en-US" sz="1200" u="none" kern="1200" baseline="0" dirty="0" smtClean="0">
                <a:solidFill>
                  <a:schemeClr val="tx1"/>
                </a:solidFill>
                <a:latin typeface="+mn-lt"/>
                <a:ea typeface="+mn-ea"/>
                <a:cs typeface="+mn-cs"/>
              </a:rPr>
              <a:t> Kinase MB was used previously but has been largely replaced by Troponin due to its greater specificity and sensitivity.  Some sites may still use </a:t>
            </a:r>
            <a:r>
              <a:rPr lang="en-US" sz="1200" u="none" kern="1200" baseline="0" dirty="0" err="1" smtClean="0">
                <a:solidFill>
                  <a:schemeClr val="tx1"/>
                </a:solidFill>
                <a:latin typeface="+mn-lt"/>
                <a:ea typeface="+mn-ea"/>
                <a:cs typeface="+mn-cs"/>
              </a:rPr>
              <a:t>creatinine</a:t>
            </a:r>
            <a:r>
              <a:rPr lang="en-US" sz="1200" u="none" kern="1200" baseline="0" dirty="0" smtClean="0">
                <a:solidFill>
                  <a:schemeClr val="tx1"/>
                </a:solidFill>
                <a:latin typeface="+mn-lt"/>
                <a:ea typeface="+mn-ea"/>
                <a:cs typeface="+mn-cs"/>
              </a:rPr>
              <a:t>, especially in second and third world countries.</a:t>
            </a:r>
          </a:p>
          <a:p>
            <a:endParaRPr lang="en-US" sz="1200" u="none" kern="1200" baseline="0" dirty="0" smtClean="0">
              <a:solidFill>
                <a:schemeClr val="tx1"/>
              </a:solidFill>
              <a:latin typeface="+mn-lt"/>
              <a:ea typeface="+mn-ea"/>
              <a:cs typeface="+mn-cs"/>
            </a:endParaRPr>
          </a:p>
          <a:p>
            <a:endParaRPr lang="en-US" sz="1200" u="none" kern="1200" baseline="0" dirty="0" smtClean="0">
              <a:solidFill>
                <a:schemeClr val="tx1"/>
              </a:solidFill>
              <a:latin typeface="+mn-lt"/>
              <a:ea typeface="+mn-ea"/>
              <a:cs typeface="+mn-cs"/>
            </a:endParaRPr>
          </a:p>
          <a:p>
            <a:endParaRPr lang="en-AU"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9</a:t>
            </a:fld>
            <a:endParaRPr lang="en-AU"/>
          </a:p>
        </p:txBody>
      </p:sp>
    </p:spTree>
    <p:extLst>
      <p:ext uri="{BB962C8B-B14F-4D97-AF65-F5344CB8AC3E}">
        <p14:creationId xmlns:p14="http://schemas.microsoft.com/office/powerpoint/2010/main" val="275078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Patients with confirmed myocardial infarction require reperfusion therapy.  The type of reperfusion therapy will depend upon the hospital.  Those sites that are able to offer 24hr primary percutaneous cardiac intervention (PCI) - should have this as their minimum standard of care for patients with a ST segment elevation myocardial infarction (STEMI).  Those sites that are not able to offer this service should use thrombolysis as their primary reperfusion therapy.  There may be some exceptions to this, especially where there are good transfer arrangements to allow access to primary PCI.</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Diagnosis and management of a STEMI is relatively easy.  There are criteria and protocols and guidelines to follow.  For those patients who do not have ECG changes but have a convincing history with or without a Troponin rise it is somewhat more difficult.  Fortunately there is some help from NSW health in the form of the NSW chest pain pathway.  The pathway offers guidance on risk stratification and the further management of these patients.  Importantly it also </a:t>
            </a:r>
            <a:r>
              <a:rPr lang="en-US" sz="1200" u="none" kern="1200" baseline="0" dirty="0" err="1" smtClean="0">
                <a:solidFill>
                  <a:schemeClr val="tx1"/>
                </a:solidFill>
                <a:latin typeface="+mn-lt"/>
                <a:ea typeface="+mn-ea"/>
                <a:cs typeface="+mn-cs"/>
              </a:rPr>
              <a:t>emphasises</a:t>
            </a:r>
            <a:r>
              <a:rPr lang="en-US" sz="1200" u="none" kern="1200" baseline="0" dirty="0" smtClean="0">
                <a:solidFill>
                  <a:schemeClr val="tx1"/>
                </a:solidFill>
                <a:latin typeface="+mn-lt"/>
                <a:ea typeface="+mn-ea"/>
                <a:cs typeface="+mn-cs"/>
              </a:rPr>
              <a:t> that not all chest pain is cardiac and it is important to rule out other life threatening causes of chest pain, such as aortic dissection, pericarditis and pulmonary embolus.</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Here are some examples of high, intermediate and low risk features.</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Management of patients with ACS will depend upon the individual patient as well as their presentation.  It may include antiplatelet therapy, beta-blocker, anticoagulants and exercise stress testing.  If you are at all unsure then discussion with your seniors and/or seeking </a:t>
            </a:r>
            <a:r>
              <a:rPr lang="en-US" sz="1200" u="none" kern="1200" baseline="0" dirty="0" err="1" smtClean="0">
                <a:solidFill>
                  <a:schemeClr val="tx1"/>
                </a:solidFill>
                <a:latin typeface="+mn-lt"/>
                <a:ea typeface="+mn-ea"/>
                <a:cs typeface="+mn-cs"/>
              </a:rPr>
              <a:t>cardiological</a:t>
            </a:r>
            <a:r>
              <a:rPr lang="en-US" sz="1200" u="none" kern="1200" baseline="0" dirty="0" smtClean="0">
                <a:solidFill>
                  <a:schemeClr val="tx1"/>
                </a:solidFill>
                <a:latin typeface="+mn-lt"/>
                <a:ea typeface="+mn-ea"/>
                <a:cs typeface="+mn-cs"/>
              </a:rPr>
              <a:t> advice is appropriate.</a:t>
            </a:r>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10</a:t>
            </a:fld>
            <a:endParaRPr lang="en-AU"/>
          </a:p>
        </p:txBody>
      </p:sp>
    </p:spTree>
    <p:extLst>
      <p:ext uri="{BB962C8B-B14F-4D97-AF65-F5344CB8AC3E}">
        <p14:creationId xmlns:p14="http://schemas.microsoft.com/office/powerpoint/2010/main" val="3732757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kern="1200" baseline="0" dirty="0" smtClean="0">
                <a:solidFill>
                  <a:schemeClr val="tx1"/>
                </a:solidFill>
                <a:latin typeface="+mn-lt"/>
                <a:ea typeface="+mn-ea"/>
                <a:cs typeface="+mn-cs"/>
              </a:rPr>
              <a:t>Many patients with chest pain will also complain of some respiratory symptoms.  One of the most common symptoms is SOB, one of the most common signs is </a:t>
            </a:r>
            <a:r>
              <a:rPr lang="en-US" sz="1200" u="none" kern="1200" baseline="0" dirty="0" err="1" smtClean="0">
                <a:solidFill>
                  <a:schemeClr val="tx1"/>
                </a:solidFill>
                <a:latin typeface="+mn-lt"/>
                <a:ea typeface="+mn-ea"/>
                <a:cs typeface="+mn-cs"/>
              </a:rPr>
              <a:t>tachypnoea</a:t>
            </a:r>
            <a:r>
              <a:rPr lang="en-US" sz="1200" u="none" kern="1200" baseline="0" dirty="0" smtClean="0">
                <a:solidFill>
                  <a:schemeClr val="tx1"/>
                </a:solidFill>
                <a:latin typeface="+mn-lt"/>
                <a:ea typeface="+mn-ea"/>
                <a:cs typeface="+mn-cs"/>
              </a:rPr>
              <a:t>!  Changes in respiratory rate are one of the most sensitive signs of physiological change in our patients.  It is not very specific towards a cause but it is </a:t>
            </a:r>
            <a:r>
              <a:rPr lang="en-US" sz="1200" i="1" u="none" kern="1200" baseline="0" dirty="0" smtClean="0">
                <a:solidFill>
                  <a:schemeClr val="tx1"/>
                </a:solidFill>
                <a:latin typeface="+mn-lt"/>
                <a:ea typeface="+mn-ea"/>
                <a:cs typeface="+mn-cs"/>
              </a:rPr>
              <a:t>very </a:t>
            </a:r>
            <a:r>
              <a:rPr lang="en-US" sz="1200" i="0" u="none" kern="1200" baseline="0" dirty="0" smtClean="0">
                <a:solidFill>
                  <a:schemeClr val="tx1"/>
                </a:solidFill>
                <a:latin typeface="+mn-lt"/>
                <a:ea typeface="+mn-ea"/>
                <a:cs typeface="+mn-cs"/>
              </a:rPr>
              <a:t> sensitive!  These respiratory symptoms and signs can help us to generate likely differential diagnoses.</a:t>
            </a:r>
          </a:p>
          <a:p>
            <a:endParaRPr lang="en-US" sz="1200" i="0" u="none" kern="1200" baseline="0" dirty="0" smtClean="0">
              <a:solidFill>
                <a:schemeClr val="tx1"/>
              </a:solidFill>
              <a:latin typeface="+mn-lt"/>
              <a:ea typeface="+mn-ea"/>
              <a:cs typeface="+mn-cs"/>
            </a:endParaRPr>
          </a:p>
          <a:p>
            <a:r>
              <a:rPr lang="en-US" sz="1200" i="0" u="none" kern="1200" baseline="0" dirty="0" smtClean="0">
                <a:solidFill>
                  <a:schemeClr val="tx1"/>
                </a:solidFill>
                <a:latin typeface="+mn-lt"/>
                <a:ea typeface="+mn-ea"/>
                <a:cs typeface="+mn-cs"/>
              </a:rPr>
              <a:t>As well as cardiac chest pain (dull, heavy, not affected by breathing) another common type of chest pain is </a:t>
            </a:r>
            <a:r>
              <a:rPr lang="en-US" sz="1200" i="0" u="none" kern="1200" baseline="0" dirty="0" err="1" smtClean="0">
                <a:solidFill>
                  <a:schemeClr val="tx1"/>
                </a:solidFill>
                <a:latin typeface="+mn-lt"/>
                <a:ea typeface="+mn-ea"/>
                <a:cs typeface="+mn-cs"/>
              </a:rPr>
              <a:t>pleuritic</a:t>
            </a:r>
            <a:r>
              <a:rPr lang="en-US" sz="1200" i="0" u="none" kern="1200" baseline="0" dirty="0" smtClean="0">
                <a:solidFill>
                  <a:schemeClr val="tx1"/>
                </a:solidFill>
                <a:latin typeface="+mn-lt"/>
                <a:ea typeface="+mn-ea"/>
                <a:cs typeface="+mn-cs"/>
              </a:rPr>
              <a:t>.  </a:t>
            </a:r>
            <a:r>
              <a:rPr lang="en-US" sz="1200" i="0" u="none" kern="1200" baseline="0" dirty="0" err="1" smtClean="0">
                <a:solidFill>
                  <a:schemeClr val="tx1"/>
                </a:solidFill>
                <a:latin typeface="+mn-lt"/>
                <a:ea typeface="+mn-ea"/>
                <a:cs typeface="+mn-cs"/>
              </a:rPr>
              <a:t>Pleuritic</a:t>
            </a:r>
            <a:r>
              <a:rPr lang="en-US" sz="1200" i="0" u="none" kern="1200" baseline="0" dirty="0" smtClean="0">
                <a:solidFill>
                  <a:schemeClr val="tx1"/>
                </a:solidFill>
                <a:latin typeface="+mn-lt"/>
                <a:ea typeface="+mn-ea"/>
                <a:cs typeface="+mn-cs"/>
              </a:rPr>
              <a:t> chest pain tends to be “sharp” and “stabbing” and exacerbated by breathing or breathing deeply.  It can be well </a:t>
            </a:r>
            <a:r>
              <a:rPr lang="en-US" sz="1200" i="0" u="none" kern="1200" baseline="0" dirty="0" err="1" smtClean="0">
                <a:solidFill>
                  <a:schemeClr val="tx1"/>
                </a:solidFill>
                <a:latin typeface="+mn-lt"/>
                <a:ea typeface="+mn-ea"/>
                <a:cs typeface="+mn-cs"/>
              </a:rPr>
              <a:t>localised</a:t>
            </a:r>
            <a:r>
              <a:rPr lang="en-US" sz="1200" i="0" u="none" kern="1200" baseline="0" dirty="0" smtClean="0">
                <a:solidFill>
                  <a:schemeClr val="tx1"/>
                </a:solidFill>
                <a:latin typeface="+mn-lt"/>
                <a:ea typeface="+mn-ea"/>
                <a:cs typeface="+mn-cs"/>
              </a:rPr>
              <a:t> or quite diffuse.  Even though this pain is less likely to be cardiac, many of these patients should still be assessed expeditiously as some causes can be life threatening.  In ED many would still be triaged as category 2 patients.  A 12 lead ECG should also be completed quickly and assessed by an expert practitioner.  The reason for this is because some people with chest pain with a cardiac origin will present atypically and also ECGs may be of diagnostic benefit in other disease processes.</a:t>
            </a:r>
          </a:p>
          <a:p>
            <a:endParaRPr lang="en-US" sz="1200" i="0" u="none" kern="1200" baseline="0" dirty="0" smtClean="0">
              <a:solidFill>
                <a:schemeClr val="tx1"/>
              </a:solidFill>
              <a:latin typeface="+mn-lt"/>
              <a:ea typeface="+mn-ea"/>
              <a:cs typeface="+mn-cs"/>
            </a:endParaRPr>
          </a:p>
          <a:p>
            <a:r>
              <a:rPr lang="en-US" sz="1200" i="0" u="none" kern="1200" baseline="0" dirty="0" smtClean="0">
                <a:solidFill>
                  <a:schemeClr val="tx1"/>
                </a:solidFill>
                <a:latin typeface="+mn-lt"/>
                <a:ea typeface="+mn-ea"/>
                <a:cs typeface="+mn-cs"/>
              </a:rPr>
              <a:t>Assessment will follow the same structure as previously with a thorough DRS ABCDE approach with appropriate monitoring and investigations.  Some potential diagnoses for patients presenting with </a:t>
            </a:r>
            <a:r>
              <a:rPr lang="en-US" sz="1200" i="0" u="none" kern="1200" baseline="0" dirty="0" err="1" smtClean="0">
                <a:solidFill>
                  <a:schemeClr val="tx1"/>
                </a:solidFill>
                <a:latin typeface="+mn-lt"/>
                <a:ea typeface="+mn-ea"/>
                <a:cs typeface="+mn-cs"/>
              </a:rPr>
              <a:t>pleuritic</a:t>
            </a:r>
            <a:r>
              <a:rPr lang="en-US" sz="1200" i="0" u="none" kern="1200" baseline="0" dirty="0" smtClean="0">
                <a:solidFill>
                  <a:schemeClr val="tx1"/>
                </a:solidFill>
                <a:latin typeface="+mn-lt"/>
                <a:ea typeface="+mn-ea"/>
                <a:cs typeface="+mn-cs"/>
              </a:rPr>
              <a:t> sounding chest pain as listed below.</a:t>
            </a:r>
          </a:p>
          <a:p>
            <a:endParaRPr lang="en-US" sz="1200" i="0" u="none" kern="1200" baseline="0" dirty="0" smtClean="0">
              <a:solidFill>
                <a:schemeClr val="tx1"/>
              </a:solidFill>
              <a:latin typeface="+mn-lt"/>
              <a:ea typeface="+mn-ea"/>
              <a:cs typeface="+mn-cs"/>
            </a:endParaRPr>
          </a:p>
          <a:p>
            <a:r>
              <a:rPr lang="en-US" sz="1200" i="0" u="none" kern="1200" baseline="0" dirty="0" smtClean="0">
                <a:solidFill>
                  <a:schemeClr val="tx1"/>
                </a:solidFill>
                <a:latin typeface="+mn-lt"/>
                <a:ea typeface="+mn-ea"/>
                <a:cs typeface="+mn-cs"/>
              </a:rPr>
              <a:t>Respiratory</a:t>
            </a:r>
          </a:p>
          <a:p>
            <a:r>
              <a:rPr lang="en-US" sz="1200" i="0" u="none" kern="1200" baseline="0" dirty="0" smtClean="0">
                <a:solidFill>
                  <a:schemeClr val="tx1"/>
                </a:solidFill>
                <a:latin typeface="+mn-lt"/>
                <a:ea typeface="+mn-ea"/>
                <a:cs typeface="+mn-cs"/>
              </a:rPr>
              <a:t>	Pneumonia</a:t>
            </a:r>
          </a:p>
          <a:p>
            <a:r>
              <a:rPr lang="en-US" sz="1200" i="0" u="none" kern="1200" baseline="0" dirty="0" smtClean="0">
                <a:solidFill>
                  <a:schemeClr val="tx1"/>
                </a:solidFill>
                <a:latin typeface="+mn-lt"/>
                <a:ea typeface="+mn-ea"/>
                <a:cs typeface="+mn-cs"/>
              </a:rPr>
              <a:t>	Pneumothorax</a:t>
            </a:r>
          </a:p>
          <a:p>
            <a:r>
              <a:rPr lang="en-US" sz="1200" i="0" u="none" kern="1200" baseline="0" dirty="0" smtClean="0">
                <a:solidFill>
                  <a:schemeClr val="tx1"/>
                </a:solidFill>
                <a:latin typeface="+mn-lt"/>
                <a:ea typeface="+mn-ea"/>
                <a:cs typeface="+mn-cs"/>
              </a:rPr>
              <a:t>	Pulmonary embolus or infarction</a:t>
            </a:r>
          </a:p>
          <a:p>
            <a:r>
              <a:rPr lang="en-US" sz="1200" i="0" u="none" kern="1200" baseline="0" dirty="0" smtClean="0">
                <a:solidFill>
                  <a:schemeClr val="tx1"/>
                </a:solidFill>
                <a:latin typeface="+mn-lt"/>
                <a:ea typeface="+mn-ea"/>
                <a:cs typeface="+mn-cs"/>
              </a:rPr>
              <a:t>	Viral pleurisy</a:t>
            </a:r>
          </a:p>
          <a:p>
            <a:endParaRPr lang="en-US" sz="1200" i="0" u="none" kern="1200" baseline="0" dirty="0" smtClean="0">
              <a:solidFill>
                <a:schemeClr val="tx1"/>
              </a:solidFill>
              <a:latin typeface="+mn-lt"/>
              <a:ea typeface="+mn-ea"/>
              <a:cs typeface="+mn-cs"/>
            </a:endParaRPr>
          </a:p>
          <a:p>
            <a:r>
              <a:rPr lang="en-US" sz="1200" i="0" u="none" kern="1200" baseline="0" dirty="0" smtClean="0">
                <a:solidFill>
                  <a:schemeClr val="tx1"/>
                </a:solidFill>
                <a:latin typeface="+mn-lt"/>
                <a:ea typeface="+mn-ea"/>
                <a:cs typeface="+mn-cs"/>
              </a:rPr>
              <a:t>Cardiac</a:t>
            </a:r>
          </a:p>
          <a:p>
            <a:r>
              <a:rPr lang="en-US" sz="1200" i="0" u="none" kern="1200" baseline="0" dirty="0" smtClean="0">
                <a:solidFill>
                  <a:schemeClr val="tx1"/>
                </a:solidFill>
                <a:latin typeface="+mn-lt"/>
                <a:ea typeface="+mn-ea"/>
                <a:cs typeface="+mn-cs"/>
              </a:rPr>
              <a:t>	Pericarditis</a:t>
            </a:r>
          </a:p>
          <a:p>
            <a:r>
              <a:rPr lang="en-US" sz="1200" i="0" u="none" kern="1200" baseline="0" dirty="0" smtClean="0">
                <a:solidFill>
                  <a:schemeClr val="tx1"/>
                </a:solidFill>
                <a:latin typeface="+mn-lt"/>
                <a:ea typeface="+mn-ea"/>
                <a:cs typeface="+mn-cs"/>
              </a:rPr>
              <a:t>	Atypical presentation of ACS or myocardial infarction</a:t>
            </a:r>
          </a:p>
          <a:p>
            <a:endParaRPr lang="en-US" sz="1200" i="0" u="none" kern="1200" baseline="0" dirty="0" smtClean="0">
              <a:solidFill>
                <a:schemeClr val="tx1"/>
              </a:solidFill>
              <a:latin typeface="+mn-lt"/>
              <a:ea typeface="+mn-ea"/>
              <a:cs typeface="+mn-cs"/>
            </a:endParaRPr>
          </a:p>
          <a:p>
            <a:r>
              <a:rPr lang="en-US" sz="1200" i="0" u="none" kern="1200" baseline="0" dirty="0" smtClean="0">
                <a:solidFill>
                  <a:schemeClr val="tx1"/>
                </a:solidFill>
                <a:latin typeface="+mn-lt"/>
                <a:ea typeface="+mn-ea"/>
                <a:cs typeface="+mn-cs"/>
              </a:rPr>
              <a:t>Musculoskeletal</a:t>
            </a:r>
          </a:p>
          <a:p>
            <a:r>
              <a:rPr lang="en-US" sz="1200" i="0" u="none" kern="1200" baseline="0" dirty="0" smtClean="0">
                <a:solidFill>
                  <a:schemeClr val="tx1"/>
                </a:solidFill>
                <a:latin typeface="+mn-lt"/>
                <a:ea typeface="+mn-ea"/>
                <a:cs typeface="+mn-cs"/>
              </a:rPr>
              <a:t>	Fractured ribs or other trauma</a:t>
            </a:r>
          </a:p>
          <a:p>
            <a:r>
              <a:rPr lang="en-US" sz="1200" i="0" u="none" kern="1200" baseline="0" dirty="0" smtClean="0">
                <a:solidFill>
                  <a:schemeClr val="tx1"/>
                </a:solidFill>
                <a:latin typeface="+mn-lt"/>
                <a:ea typeface="+mn-ea"/>
                <a:cs typeface="+mn-cs"/>
              </a:rPr>
              <a:t>	</a:t>
            </a:r>
            <a:r>
              <a:rPr lang="en-US" sz="1200" i="0" u="none" kern="1200" baseline="0" dirty="0" err="1" smtClean="0">
                <a:solidFill>
                  <a:schemeClr val="tx1"/>
                </a:solidFill>
                <a:latin typeface="+mn-lt"/>
                <a:ea typeface="+mn-ea"/>
                <a:cs typeface="+mn-cs"/>
              </a:rPr>
              <a:t>Costochondritis</a:t>
            </a:r>
            <a:endParaRPr lang="en-US" sz="1200" i="0" u="none" kern="1200" baseline="0" dirty="0" smtClean="0">
              <a:solidFill>
                <a:schemeClr val="tx1"/>
              </a:solidFill>
              <a:latin typeface="+mn-lt"/>
              <a:ea typeface="+mn-ea"/>
              <a:cs typeface="+mn-cs"/>
            </a:endParaRPr>
          </a:p>
          <a:p>
            <a:r>
              <a:rPr lang="en-US" sz="1200" i="0" u="none" kern="1200" baseline="0" dirty="0" smtClean="0">
                <a:solidFill>
                  <a:schemeClr val="tx1"/>
                </a:solidFill>
                <a:latin typeface="+mn-lt"/>
                <a:ea typeface="+mn-ea"/>
                <a:cs typeface="+mn-cs"/>
              </a:rPr>
              <a:t>	Malignancy</a:t>
            </a:r>
          </a:p>
          <a:p>
            <a:endParaRPr lang="en-US" sz="1200" i="0" u="none" kern="1200" baseline="0" dirty="0" smtClean="0">
              <a:solidFill>
                <a:schemeClr val="tx1"/>
              </a:solidFill>
              <a:latin typeface="+mn-lt"/>
              <a:ea typeface="+mn-ea"/>
              <a:cs typeface="+mn-cs"/>
            </a:endParaRPr>
          </a:p>
          <a:p>
            <a:r>
              <a:rPr lang="en-US" sz="1200" i="0" u="none" kern="1200" baseline="0" dirty="0" smtClean="0">
                <a:solidFill>
                  <a:schemeClr val="tx1"/>
                </a:solidFill>
                <a:latin typeface="+mn-lt"/>
                <a:ea typeface="+mn-ea"/>
                <a:cs typeface="+mn-cs"/>
              </a:rPr>
              <a:t>Psychogenic</a:t>
            </a:r>
          </a:p>
          <a:p>
            <a:r>
              <a:rPr lang="en-US" sz="1200" i="0" u="none" kern="1200" baseline="0" dirty="0" smtClean="0">
                <a:solidFill>
                  <a:schemeClr val="tx1"/>
                </a:solidFill>
                <a:latin typeface="+mn-lt"/>
                <a:ea typeface="+mn-ea"/>
                <a:cs typeface="+mn-cs"/>
              </a:rPr>
              <a:t>	Anxiety or panic disorders</a:t>
            </a:r>
            <a:endParaRPr lang="en-US" dirty="0" smtClean="0"/>
          </a:p>
          <a:p>
            <a:endParaRPr lang="en-US" dirty="0"/>
          </a:p>
        </p:txBody>
      </p:sp>
      <p:sp>
        <p:nvSpPr>
          <p:cNvPr id="4" name="Date Placeholder 3"/>
          <p:cNvSpPr>
            <a:spLocks noGrp="1"/>
          </p:cNvSpPr>
          <p:nvPr>
            <p:ph type="dt" idx="10"/>
          </p:nvPr>
        </p:nvSpPr>
        <p:spPr/>
        <p:txBody>
          <a:bodyPr/>
          <a:lstStyle/>
          <a:p>
            <a:fld id="{F05415F6-8BB0-4673-901D-581A8796FCAD}"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Copyright statement</a:t>
            </a:r>
            <a:endParaRPr lang="en-AU"/>
          </a:p>
        </p:txBody>
      </p:sp>
      <p:sp>
        <p:nvSpPr>
          <p:cNvPr id="6" name="Slide Number Placeholder 5"/>
          <p:cNvSpPr>
            <a:spLocks noGrp="1"/>
          </p:cNvSpPr>
          <p:nvPr>
            <p:ph type="sldNum" sz="quarter" idx="12"/>
          </p:nvPr>
        </p:nvSpPr>
        <p:spPr/>
        <p:txBody>
          <a:bodyPr/>
          <a:lstStyle/>
          <a:p>
            <a:fld id="{B77E8E74-D84D-4F81-8EBF-E4440E5A0570}" type="slidenum">
              <a:rPr lang="en-AU" smtClean="0"/>
              <a:pPr/>
              <a:t>12</a:t>
            </a:fld>
            <a:endParaRPr lang="en-AU"/>
          </a:p>
        </p:txBody>
      </p:sp>
    </p:spTree>
    <p:extLst>
      <p:ext uri="{BB962C8B-B14F-4D97-AF65-F5344CB8AC3E}">
        <p14:creationId xmlns:p14="http://schemas.microsoft.com/office/powerpoint/2010/main" val="826721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atin typeface="+mj-lt"/>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8011275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425D5AA1-8915-4B03-B47B-7518CA7325B6}" type="datetime6">
              <a:rPr lang="en-AU" smtClean="0"/>
              <a:pPr>
                <a:defRPr/>
              </a:pPr>
              <a:t>January 14</a:t>
            </a:fld>
            <a:endParaRPr lang="en-AU"/>
          </a:p>
        </p:txBody>
      </p:sp>
      <p:sp>
        <p:nvSpPr>
          <p:cNvPr id="5" name="Footer Placeholder 4"/>
          <p:cNvSpPr>
            <a:spLocks noGrp="1"/>
          </p:cNvSpPr>
          <p:nvPr>
            <p:ph type="ftr" sz="quarter" idx="11"/>
          </p:nvPr>
        </p:nvSpPr>
        <p:spPr/>
        <p:txBody>
          <a:bodyPr/>
          <a:lstStyle>
            <a:lvl1pPr>
              <a:defRPr/>
            </a:lvl1pPr>
          </a:lstStyle>
          <a:p>
            <a:pPr>
              <a:defRPr/>
            </a:pPr>
            <a:r>
              <a:rPr lang="en-AU" smtClean="0"/>
              <a:t>© Health Workforce Australia</a:t>
            </a:r>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B394801-3E85-4225-9AC4-2B0A7194C525}"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636912"/>
            <a:ext cx="7772400" cy="1362075"/>
          </a:xfrm>
        </p:spPr>
        <p:txBody>
          <a:bodyPr anchor="t">
            <a:noAutofit/>
          </a:bodyPr>
          <a:lstStyle>
            <a:lvl1pPr algn="l">
              <a:defRPr lang="en-AU" dirty="0"/>
            </a:lvl1pPr>
          </a:lstStyle>
          <a:p>
            <a:r>
              <a:rPr lang="en-US" dirty="0" smtClean="0"/>
              <a:t>Click to edit Master title style</a:t>
            </a:r>
            <a:endParaRPr lang="en-AU" dirty="0"/>
          </a:p>
        </p:txBody>
      </p:sp>
      <p:sp>
        <p:nvSpPr>
          <p:cNvPr id="3" name="Text Placeholder 2"/>
          <p:cNvSpPr>
            <a:spLocks noGrp="1"/>
          </p:cNvSpPr>
          <p:nvPr>
            <p:ph type="body" idx="1"/>
          </p:nvPr>
        </p:nvSpPr>
        <p:spPr>
          <a:xfrm>
            <a:off x="685800" y="4221088"/>
            <a:ext cx="7772400" cy="1500187"/>
          </a:xfrm>
        </p:spPr>
        <p:txBody>
          <a:bodyPr anchor="b">
            <a:normAutofit/>
          </a:bodyPr>
          <a:lstStyle>
            <a:lvl1pPr marL="0" indent="0">
              <a:buNone/>
              <a:defRPr sz="3200">
                <a:solidFill>
                  <a:schemeClr val="tx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4EC5D065-0F91-4BAD-B3B1-D456AFDC8FD8}"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40796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Title 6"/>
          <p:cNvSpPr>
            <a:spLocks noGrp="1"/>
          </p:cNvSpPr>
          <p:nvPr>
            <p:ph type="title"/>
          </p:nvPr>
        </p:nvSpPr>
        <p:spPr/>
        <p:txBody>
          <a:bodyPr/>
          <a:lstStyle/>
          <a:p>
            <a:r>
              <a:rPr lang="en-US" smtClean="0"/>
              <a:t>Click to edit Master title style</a:t>
            </a:r>
            <a:endParaRPr lang="en-AU"/>
          </a:p>
        </p:txBody>
      </p:sp>
      <p:sp>
        <p:nvSpPr>
          <p:cNvPr id="4" name="Date Placeholder 3"/>
          <p:cNvSpPr>
            <a:spLocks noGrp="1"/>
          </p:cNvSpPr>
          <p:nvPr>
            <p:ph type="dt" sz="half" idx="10"/>
          </p:nvPr>
        </p:nvSpPr>
        <p:spPr>
          <a:xfrm>
            <a:off x="107503" y="6453336"/>
            <a:ext cx="1166815" cy="266497"/>
          </a:xfrm>
          <a:prstGeom prst="rect">
            <a:avLst/>
          </a:prstGeom>
        </p:spPr>
        <p:txBody>
          <a:bodyPr/>
          <a:lstStyle>
            <a:lvl1pPr>
              <a:defRPr>
                <a:solidFill>
                  <a:schemeClr val="bg1"/>
                </a:solidFill>
              </a:defRPr>
            </a:lvl1pPr>
          </a:lstStyle>
          <a:p>
            <a:fld id="{62DF0806-2E1C-4497-BB6A-6D84A76AE411}" type="datetime6">
              <a:rPr lang="en-AU" smtClean="0"/>
              <a:pPr/>
              <a:t>January 14</a:t>
            </a:fld>
            <a:endParaRPr lang="en-AU"/>
          </a:p>
        </p:txBody>
      </p:sp>
      <p:sp>
        <p:nvSpPr>
          <p:cNvPr id="5" name="Footer Placeholder 4"/>
          <p:cNvSpPr>
            <a:spLocks noGrp="1"/>
          </p:cNvSpPr>
          <p:nvPr>
            <p:ph type="ftr" sz="quarter" idx="11"/>
          </p:nvPr>
        </p:nvSpPr>
        <p:spPr>
          <a:xfrm>
            <a:off x="7149008" y="6499267"/>
            <a:ext cx="1671464" cy="182562"/>
          </a:xfrm>
          <a:prstGeom prst="rect">
            <a:avLst/>
          </a:prstGeom>
        </p:spPr>
        <p:txBody>
          <a:bodyPr/>
          <a:lstStyle>
            <a:lvl1pPr>
              <a:defRPr>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2467194581"/>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lvl1pPr marL="457200" indent="-457200">
              <a:buFont typeface="Wingdings" pitchFamily="2" charset="2"/>
              <a:buChar char="§"/>
              <a:defRPr/>
            </a:lvl1pPr>
            <a:lvl2pPr marL="914400" indent="-457200">
              <a:buFont typeface="Wingdings" pitchFamily="2" charset="2"/>
              <a:buChar char="§"/>
              <a:defRPr/>
            </a:lvl2pPr>
            <a:lvl3pPr marL="1257300" indent="-342900">
              <a:buFont typeface="Wingdings" pitchFamily="2" charset="2"/>
              <a:buChar char="§"/>
              <a:defRPr/>
            </a:lvl3pPr>
            <a:lvl4pPr marL="1714500" indent="-342900">
              <a:buFont typeface="Wingdings" pitchFamily="2" charset="2"/>
              <a:buChar char="§"/>
              <a:defRPr/>
            </a:lvl4pPr>
            <a:lvl5pPr marL="2171700" indent="-342900">
              <a:buFont typeface="Wingdings"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
        <p:nvSpPr>
          <p:cNvPr id="6" name="Slide Number Placeholder 5"/>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10281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95BF4E5-C390-4BBE-BD5D-6CD5BF21D763}" type="datetime6">
              <a:rPr lang="en-AU" smtClean="0"/>
              <a:pPr/>
              <a:t>January 14</a:t>
            </a:fld>
            <a:endParaRPr lang="en-AU"/>
          </a:p>
        </p:txBody>
      </p:sp>
      <p:sp>
        <p:nvSpPr>
          <p:cNvPr id="6" name="Footer Placeholder 5"/>
          <p:cNvSpPr>
            <a:spLocks noGrp="1"/>
          </p:cNvSpPr>
          <p:nvPr>
            <p:ph type="ftr" sz="quarter" idx="11"/>
          </p:nvPr>
        </p:nvSpPr>
        <p:spPr/>
        <p:txBody>
          <a:bodyPr/>
          <a:lstStyle/>
          <a:p>
            <a:r>
              <a:rPr lang="en-AU" smtClean="0"/>
              <a:t>© Health Workforce Australia</a:t>
            </a:r>
            <a:endParaRPr lang="en-AU"/>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363402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3E79B29-96FA-4BC6-A6BD-8A30761AF43A}" type="datetime6">
              <a:rPr lang="en-AU" smtClean="0"/>
              <a:pPr/>
              <a:t>January 14</a:t>
            </a:fld>
            <a:endParaRPr lang="en-AU"/>
          </a:p>
        </p:txBody>
      </p:sp>
      <p:sp>
        <p:nvSpPr>
          <p:cNvPr id="8" name="Footer Placeholder 7"/>
          <p:cNvSpPr>
            <a:spLocks noGrp="1"/>
          </p:cNvSpPr>
          <p:nvPr>
            <p:ph type="ftr" sz="quarter" idx="11"/>
          </p:nvPr>
        </p:nvSpPr>
        <p:spPr/>
        <p:txBody>
          <a:bodyPr/>
          <a:lstStyle/>
          <a:p>
            <a:r>
              <a:rPr lang="en-AU" smtClean="0"/>
              <a:t>© Health Workforce Australia</a:t>
            </a:r>
            <a:endParaRPr lang="en-AU"/>
          </a:p>
        </p:txBody>
      </p:sp>
      <p:sp>
        <p:nvSpPr>
          <p:cNvPr id="9" name="Slide Number Placeholder 8"/>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1269103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F3CEC9F-E64B-40C4-A6C4-633C98CE1BBD}" type="datetime6">
              <a:rPr lang="en-AU" smtClean="0"/>
              <a:pPr/>
              <a:t>January 14</a:t>
            </a:fld>
            <a:endParaRPr lang="en-AU"/>
          </a:p>
        </p:txBody>
      </p:sp>
      <p:sp>
        <p:nvSpPr>
          <p:cNvPr id="4" name="Footer Placeholder 3"/>
          <p:cNvSpPr>
            <a:spLocks noGrp="1"/>
          </p:cNvSpPr>
          <p:nvPr>
            <p:ph type="ftr" sz="quarter" idx="11"/>
          </p:nvPr>
        </p:nvSpPr>
        <p:spPr/>
        <p:txBody>
          <a:bodyPr/>
          <a:lstStyle/>
          <a:p>
            <a:r>
              <a:rPr lang="en-AU" smtClean="0"/>
              <a:t>© Health Workforce Australia</a:t>
            </a:r>
            <a:endParaRPr lang="en-AU"/>
          </a:p>
        </p:txBody>
      </p:sp>
      <p:sp>
        <p:nvSpPr>
          <p:cNvPr id="5" name="Slide Number Placeholder 4"/>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3262837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01A85-D22F-4771-867E-C58BF9F08D1A}" type="datetime6">
              <a:rPr lang="en-AU" smtClean="0"/>
              <a:pPr/>
              <a:t>January 14</a:t>
            </a:fld>
            <a:endParaRPr lang="en-AU"/>
          </a:p>
        </p:txBody>
      </p:sp>
      <p:sp>
        <p:nvSpPr>
          <p:cNvPr id="3" name="Footer Placeholder 2"/>
          <p:cNvSpPr>
            <a:spLocks noGrp="1"/>
          </p:cNvSpPr>
          <p:nvPr>
            <p:ph type="ftr" sz="quarter" idx="11"/>
          </p:nvPr>
        </p:nvSpPr>
        <p:spPr/>
        <p:txBody>
          <a:bodyPr/>
          <a:lstStyle/>
          <a:p>
            <a:r>
              <a:rPr lang="en-AU" smtClean="0"/>
              <a:t>© Health Workforce Australia</a:t>
            </a:r>
            <a:endParaRPr lang="en-AU"/>
          </a:p>
        </p:txBody>
      </p:sp>
      <p:sp>
        <p:nvSpPr>
          <p:cNvPr id="4" name="Slide Number Placeholder 3"/>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349014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525344"/>
            <a:ext cx="730424" cy="268139"/>
          </a:xfrm>
        </p:spPr>
        <p:txBody>
          <a:bodyPr/>
          <a:lstStyle/>
          <a:p>
            <a:fld id="{2B0E54AF-5549-48CA-ACA5-FF5735C66C8D}" type="datetime6">
              <a:rPr lang="en-AU" smtClean="0"/>
              <a:pPr/>
              <a:t>January 14</a:t>
            </a:fld>
            <a:endParaRPr lang="en-AU"/>
          </a:p>
        </p:txBody>
      </p:sp>
      <p:sp>
        <p:nvSpPr>
          <p:cNvPr id="6" name="Footer Placeholder 5"/>
          <p:cNvSpPr>
            <a:spLocks noGrp="1"/>
          </p:cNvSpPr>
          <p:nvPr>
            <p:ph type="ftr" sz="quarter" idx="11"/>
          </p:nvPr>
        </p:nvSpPr>
        <p:spPr>
          <a:xfrm>
            <a:off x="6804248" y="6453336"/>
            <a:ext cx="1959496" cy="365125"/>
          </a:xfrm>
        </p:spPr>
        <p:txBody>
          <a:bodyPr/>
          <a:lstStyle/>
          <a:p>
            <a:r>
              <a:rPr lang="en-AU" smtClean="0"/>
              <a:t>© Health Workforce Australia</a:t>
            </a:r>
            <a:endParaRPr lang="en-AU" dirty="0"/>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2264970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CF9FB2-7F90-46C2-8A27-DE0372FA1A37}" type="datetime6">
              <a:rPr lang="en-AU" smtClean="0"/>
              <a:pPr/>
              <a:t>January 14</a:t>
            </a:fld>
            <a:endParaRPr lang="en-AU"/>
          </a:p>
        </p:txBody>
      </p:sp>
      <p:sp>
        <p:nvSpPr>
          <p:cNvPr id="6" name="Footer Placeholder 5"/>
          <p:cNvSpPr>
            <a:spLocks noGrp="1"/>
          </p:cNvSpPr>
          <p:nvPr>
            <p:ph type="ftr" sz="quarter" idx="11"/>
          </p:nvPr>
        </p:nvSpPr>
        <p:spPr/>
        <p:txBody>
          <a:bodyPr/>
          <a:lstStyle/>
          <a:p>
            <a:r>
              <a:rPr lang="en-AU" smtClean="0"/>
              <a:t>© Health Workforce Australia</a:t>
            </a:r>
            <a:endParaRPr lang="en-AU"/>
          </a:p>
        </p:txBody>
      </p:sp>
      <p:sp>
        <p:nvSpPr>
          <p:cNvPr id="7" name="Slide Number Placeholder 6"/>
          <p:cNvSpPr>
            <a:spLocks noGrp="1"/>
          </p:cNvSpPr>
          <p:nvPr>
            <p:ph type="sldNum" sz="quarter" idx="12"/>
          </p:nvPr>
        </p:nvSpPr>
        <p:spPr>
          <a:xfrm>
            <a:off x="3851920" y="6381328"/>
            <a:ext cx="2170584" cy="365125"/>
          </a:xfrm>
          <a:prstGeom prst="rect">
            <a:avLst/>
          </a:prstGeom>
        </p:spPr>
        <p:txBody>
          <a:bodyPr/>
          <a:lstStyle/>
          <a:p>
            <a:fld id="{7E679B03-B40E-4006-A639-1F22EE48916E}" type="slidenum">
              <a:rPr lang="en-AU" smtClean="0"/>
              <a:pPr/>
              <a:t>‹#›</a:t>
            </a:fld>
            <a:endParaRPr lang="en-AU"/>
          </a:p>
        </p:txBody>
      </p:sp>
    </p:spTree>
    <p:extLst>
      <p:ext uri="{BB962C8B-B14F-4D97-AF65-F5344CB8AC3E}">
        <p14:creationId xmlns:p14="http://schemas.microsoft.com/office/powerpoint/2010/main" val="33739731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theme" Target="../theme/theme2.xml"/><Relationship Id="rId11"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3.xml"/><Relationship Id="rId3"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dirty="0"/>
          </a:p>
        </p:txBody>
      </p:sp>
      <p:grpSp>
        <p:nvGrpSpPr>
          <p:cNvPr id="7" name="Group 6"/>
          <p:cNvGrpSpPr/>
          <p:nvPr/>
        </p:nvGrpSpPr>
        <p:grpSpPr>
          <a:xfrm>
            <a:off x="0" y="-180712"/>
            <a:ext cx="9144000" cy="1584176"/>
            <a:chOff x="0" y="-180712"/>
            <a:chExt cx="9144000" cy="1584176"/>
          </a:xfrm>
        </p:grpSpPr>
        <p:sp>
          <p:nvSpPr>
            <p:cNvPr id="8" name="Rectangle 7"/>
            <p:cNvSpPr/>
            <p:nvPr userDrawn="1"/>
          </p:nvSpPr>
          <p:spPr>
            <a:xfrm>
              <a:off x="0" y="0"/>
              <a:ext cx="9144000" cy="1196752"/>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userDrawn="1"/>
          </p:nvSpPr>
          <p:spPr>
            <a:xfrm rot="20933697">
              <a:off x="1341926" y="-180712"/>
              <a:ext cx="2655274" cy="15841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63487" y="286945"/>
              <a:ext cx="1689246" cy="765791"/>
            </a:xfrm>
            <a:prstGeom prst="rect">
              <a:avLst/>
            </a:prstGeom>
          </p:spPr>
        </p:pic>
      </p:grpSp>
      <p:sp>
        <p:nvSpPr>
          <p:cNvPr id="11" name="Rectangle 10"/>
          <p:cNvSpPr/>
          <p:nvPr/>
        </p:nvSpPr>
        <p:spPr>
          <a:xfrm>
            <a:off x="0" y="1217688"/>
            <a:ext cx="9144000" cy="4752528"/>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7" name="Group 16"/>
          <p:cNvGrpSpPr/>
          <p:nvPr/>
        </p:nvGrpSpPr>
        <p:grpSpPr>
          <a:xfrm>
            <a:off x="7236296" y="6136003"/>
            <a:ext cx="1715979" cy="549583"/>
            <a:chOff x="6444208" y="6026035"/>
            <a:chExt cx="2508068" cy="802450"/>
          </a:xfrm>
        </p:grpSpPr>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948264" y="6026035"/>
              <a:ext cx="1547664" cy="283285"/>
            </a:xfrm>
            <a:prstGeom prst="rect">
              <a:avLst/>
            </a:prstGeom>
          </p:spPr>
        </p:pic>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521698" y="6411675"/>
              <a:ext cx="844296" cy="310896"/>
            </a:xfrm>
            <a:prstGeom prst="rect">
              <a:avLst/>
            </a:prstGeom>
          </p:spPr>
        </p:pic>
        <p:pic>
          <p:nvPicPr>
            <p:cNvPr id="20" name="Picture 1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604448" y="6271960"/>
              <a:ext cx="347828" cy="556525"/>
            </a:xfrm>
            <a:prstGeom prst="rect">
              <a:avLst/>
            </a:prstGeom>
          </p:spPr>
        </p:pic>
        <p:pic>
          <p:nvPicPr>
            <p:cNvPr id="21" name="Picture 2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444208" y="6451193"/>
              <a:ext cx="791071" cy="288082"/>
            </a:xfrm>
            <a:prstGeom prst="rect">
              <a:avLst/>
            </a:prstGeom>
          </p:spPr>
        </p:pic>
      </p:grpSp>
      <p:grpSp>
        <p:nvGrpSpPr>
          <p:cNvPr id="6" name="Group 5"/>
          <p:cNvGrpSpPr/>
          <p:nvPr/>
        </p:nvGrpSpPr>
        <p:grpSpPr>
          <a:xfrm>
            <a:off x="275576" y="6136003"/>
            <a:ext cx="2856264" cy="469664"/>
            <a:chOff x="275576" y="6136003"/>
            <a:chExt cx="2856264" cy="469664"/>
          </a:xfrm>
        </p:grpSpPr>
        <p:pic>
          <p:nvPicPr>
            <p:cNvPr id="3" name="Picture 2"/>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75576" y="6334289"/>
              <a:ext cx="1102557" cy="271378"/>
            </a:xfrm>
            <a:prstGeom prst="rect">
              <a:avLst/>
            </a:prstGeom>
          </p:spPr>
        </p:pic>
        <p:pic>
          <p:nvPicPr>
            <p:cNvPr id="4" name="Picture 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469067" y="6333723"/>
              <a:ext cx="1518757" cy="271944"/>
            </a:xfrm>
            <a:prstGeom prst="rect">
              <a:avLst/>
            </a:prstGeom>
          </p:spPr>
        </p:pic>
        <p:sp>
          <p:nvSpPr>
            <p:cNvPr id="5" name="TextBox 4"/>
            <p:cNvSpPr txBox="1"/>
            <p:nvPr userDrawn="1"/>
          </p:nvSpPr>
          <p:spPr>
            <a:xfrm>
              <a:off x="491600" y="6136003"/>
              <a:ext cx="2640240" cy="180819"/>
            </a:xfrm>
            <a:prstGeom prst="rect">
              <a:avLst/>
            </a:prstGeom>
            <a:noFill/>
          </p:spPr>
          <p:txBody>
            <a:bodyPr wrap="square" rtlCol="0">
              <a:spAutoFit/>
            </a:bodyPr>
            <a:lstStyle/>
            <a:p>
              <a:pPr>
                <a:lnSpc>
                  <a:spcPct val="115000"/>
                </a:lnSpc>
                <a:spcAft>
                  <a:spcPts val="1000"/>
                </a:spcAft>
              </a:pPr>
              <a:r>
                <a:rPr lang="en-AU" sz="500" b="0" i="1" dirty="0" smtClean="0">
                  <a:effectLst/>
                  <a:latin typeface="Arial"/>
                  <a:ea typeface="Calibri"/>
                  <a:cs typeface="Times New Roman"/>
                </a:rPr>
                <a:t>This project was possible due to funding made available by Health Workforce Australia</a:t>
              </a:r>
              <a:endParaRPr lang="en-AU" sz="700" b="0" dirty="0">
                <a:effectLst/>
                <a:latin typeface="Arial"/>
                <a:ea typeface="Calibri"/>
                <a:cs typeface="Times New Roman"/>
              </a:endParaRPr>
            </a:p>
          </p:txBody>
        </p:sp>
      </p:grpSp>
      <p:pic>
        <p:nvPicPr>
          <p:cNvPr id="12" name="Picture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31840" y="6333723"/>
            <a:ext cx="913777" cy="253592"/>
          </a:xfrm>
          <a:prstGeom prst="rect">
            <a:avLst/>
          </a:prstGeom>
        </p:spPr>
      </p:pic>
    </p:spTree>
    <p:extLst>
      <p:ext uri="{BB962C8B-B14F-4D97-AF65-F5344CB8AC3E}">
        <p14:creationId xmlns:p14="http://schemas.microsoft.com/office/powerpoint/2010/main" val="3186711214"/>
      </p:ext>
    </p:extLst>
  </p:cSld>
  <p:clrMap bg1="lt1" tx1="dk1" bg2="lt2" tx2="dk2" accent1="accent1" accent2="accent2" accent3="accent3" accent4="accent4" accent5="accent5" accent6="accent6" hlink="hlink" folHlink="folHlink"/>
  <p:sldLayoutIdLst>
    <p:sldLayoutId id="2147483659" r:id="rId1"/>
  </p:sldLayoutIdLst>
  <p:timing>
    <p:tnLst>
      <p:par>
        <p:cTn xmlns:p14="http://schemas.microsoft.com/office/powerpoint/2010/main" id="1" dur="indefinite" restart="never" nodeType="tmRoot"/>
      </p:par>
    </p:tnLst>
  </p:timing>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1" name="Group 10"/>
          <p:cNvGrpSpPr/>
          <p:nvPr/>
        </p:nvGrpSpPr>
        <p:grpSpPr>
          <a:xfrm>
            <a:off x="0" y="6202280"/>
            <a:ext cx="9144000" cy="755112"/>
            <a:chOff x="375167" y="5924436"/>
            <a:chExt cx="9144000" cy="755112"/>
          </a:xfrm>
        </p:grpSpPr>
        <p:sp>
          <p:nvSpPr>
            <p:cNvPr id="8" name="Rectangle 7"/>
            <p:cNvSpPr/>
            <p:nvPr userDrawn="1"/>
          </p:nvSpPr>
          <p:spPr>
            <a:xfrm>
              <a:off x="375167" y="6002805"/>
              <a:ext cx="9144000"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Oval 8"/>
            <p:cNvSpPr/>
            <p:nvPr userDrawn="1"/>
          </p:nvSpPr>
          <p:spPr>
            <a:xfrm rot="20142868">
              <a:off x="1907885" y="5924436"/>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078423" y="6144277"/>
              <a:ext cx="872890" cy="395710"/>
            </a:xfrm>
            <a:prstGeom prst="rect">
              <a:avLst/>
            </a:prstGeom>
          </p:spPr>
        </p:pic>
      </p:gr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525344"/>
            <a:ext cx="730424" cy="268139"/>
          </a:xfrm>
          <a:prstGeom prst="rect">
            <a:avLst/>
          </a:prstGeom>
        </p:spPr>
        <p:txBody>
          <a:bodyPr vert="horz" lIns="91440" tIns="45720" rIns="91440" bIns="45720" rtlCol="0" anchor="ctr"/>
          <a:lstStyle>
            <a:lvl1pPr algn="l">
              <a:defRPr sz="900">
                <a:solidFill>
                  <a:schemeClr val="bg1"/>
                </a:solidFill>
              </a:defRPr>
            </a:lvl1pPr>
          </a:lstStyle>
          <a:p>
            <a:fld id="{2021AB5D-8DB4-4EB1-81D2-74A4548EBD96}" type="datetime6">
              <a:rPr lang="en-AU" smtClean="0"/>
              <a:pPr/>
              <a:t>January 14</a:t>
            </a:fld>
            <a:endParaRPr lang="en-AU" dirty="0"/>
          </a:p>
        </p:txBody>
      </p:sp>
      <p:sp>
        <p:nvSpPr>
          <p:cNvPr id="5" name="Footer Placeholder 4"/>
          <p:cNvSpPr>
            <a:spLocks noGrp="1"/>
          </p:cNvSpPr>
          <p:nvPr>
            <p:ph type="ftr" sz="quarter" idx="3"/>
          </p:nvPr>
        </p:nvSpPr>
        <p:spPr>
          <a:xfrm>
            <a:off x="6804248" y="6453336"/>
            <a:ext cx="1959496" cy="365125"/>
          </a:xfrm>
          <a:prstGeom prst="rect">
            <a:avLst/>
          </a:prstGeom>
        </p:spPr>
        <p:txBody>
          <a:bodyPr vert="horz" lIns="91440" tIns="45720" rIns="91440" bIns="45720" rtlCol="0" anchor="ctr"/>
          <a:lstStyle>
            <a:lvl1pPr algn="ctr">
              <a:defRPr sz="900">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4153451362"/>
      </p:ext>
    </p:extLst>
  </p:cSld>
  <p:clrMap bg1="lt1" tx1="dk1" bg2="lt2" tx2="dk2" accent1="accent1" accent2="accent2" accent3="accent3" accent4="accent4" accent5="accent5" accent6="accent6" hlink="hlink" folHlink="folHlink"/>
  <p:sldLayoutIdLst>
    <p:sldLayoutId id="2147483687" r:id="rId1"/>
    <p:sldLayoutId id="2147483690" r:id="rId2"/>
    <p:sldLayoutId id="2147483692" r:id="rId3"/>
    <p:sldLayoutId id="2147483693" r:id="rId4"/>
    <p:sldLayoutId id="2147483694" r:id="rId5"/>
    <p:sldLayoutId id="2147483695" r:id="rId6"/>
    <p:sldLayoutId id="2147483696" r:id="rId7"/>
    <p:sldLayoutId id="2147483697" r:id="rId8"/>
    <p:sldLayoutId id="2147483701" r:id="rId9"/>
  </p:sldLayoutIdLst>
  <p:hf sldNum="0" hdr="0"/>
  <p:txStyles>
    <p:titleStyle>
      <a:lvl1pPr algn="ctr" defTabSz="914400" rtl="0" eaLnBrk="1" latinLnBrk="0" hangingPunct="1">
        <a:spcBef>
          <a:spcPct val="0"/>
        </a:spcBef>
        <a:buNone/>
        <a:defRPr sz="4400" kern="1200">
          <a:solidFill>
            <a:schemeClr val="tx2">
              <a:lumMod val="50000"/>
            </a:schemeClr>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Wingdings" pitchFamily="2" charset="2"/>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Wingdings" pitchFamily="2" charset="2"/>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
            <a:ext cx="9144000" cy="6259623"/>
          </a:xfrm>
          <a:prstGeom prst="rect">
            <a:avLst/>
          </a:prstGeom>
          <a:solidFill>
            <a:srgbClr val="77B2C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p:cNvSpPr/>
          <p:nvPr/>
        </p:nvSpPr>
        <p:spPr>
          <a:xfrm>
            <a:off x="-19574" y="6287008"/>
            <a:ext cx="9163573" cy="598376"/>
          </a:xfrm>
          <a:prstGeom prst="rect">
            <a:avLst/>
          </a:prstGeom>
          <a:solidFill>
            <a:srgbClr val="003F5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rot="20142868">
            <a:off x="1500223" y="6181254"/>
            <a:ext cx="1331252" cy="7551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0761" y="6401095"/>
            <a:ext cx="872890" cy="39571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1018456" cy="365125"/>
          </a:xfrm>
          <a:prstGeom prst="rect">
            <a:avLst/>
          </a:prstGeom>
        </p:spPr>
        <p:txBody>
          <a:bodyPr vert="horz" lIns="91440" tIns="45720" rIns="91440" bIns="45720" rtlCol="0" anchor="ctr"/>
          <a:lstStyle>
            <a:lvl1pPr algn="l">
              <a:defRPr sz="900">
                <a:solidFill>
                  <a:schemeClr val="bg1"/>
                </a:solidFill>
              </a:defRPr>
            </a:lvl1pPr>
          </a:lstStyle>
          <a:p>
            <a:fld id="{82C69519-CD4C-447F-82AD-EF14FEC907A9}" type="datetime6">
              <a:rPr lang="en-AU" smtClean="0"/>
              <a:pPr/>
              <a:t>January 14</a:t>
            </a:fld>
            <a:endParaRPr lang="en-AU" dirty="0"/>
          </a:p>
        </p:txBody>
      </p:sp>
      <p:sp>
        <p:nvSpPr>
          <p:cNvPr id="5" name="Footer Placeholder 4"/>
          <p:cNvSpPr>
            <a:spLocks noGrp="1"/>
          </p:cNvSpPr>
          <p:nvPr>
            <p:ph type="ftr" sz="quarter" idx="3"/>
          </p:nvPr>
        </p:nvSpPr>
        <p:spPr>
          <a:xfrm>
            <a:off x="6588224" y="6376247"/>
            <a:ext cx="2247528" cy="365125"/>
          </a:xfrm>
          <a:prstGeom prst="rect">
            <a:avLst/>
          </a:prstGeom>
        </p:spPr>
        <p:txBody>
          <a:bodyPr vert="horz" lIns="91440" tIns="45720" rIns="91440" bIns="45720" rtlCol="0" anchor="ctr"/>
          <a:lstStyle>
            <a:lvl1pPr algn="ctr">
              <a:defRPr sz="900">
                <a:solidFill>
                  <a:schemeClr val="bg1"/>
                </a:solidFill>
              </a:defRPr>
            </a:lvl1pPr>
          </a:lstStyle>
          <a:p>
            <a:r>
              <a:rPr lang="en-AU" smtClean="0"/>
              <a:t>© Health Workforce Australia</a:t>
            </a:r>
            <a:endParaRPr lang="en-AU" dirty="0"/>
          </a:p>
        </p:txBody>
      </p:sp>
    </p:spTree>
    <p:extLst>
      <p:ext uri="{BB962C8B-B14F-4D97-AF65-F5344CB8AC3E}">
        <p14:creationId xmlns:p14="http://schemas.microsoft.com/office/powerpoint/2010/main" val="349793760"/>
      </p:ext>
    </p:extLst>
  </p:cSld>
  <p:clrMap bg1="lt1" tx1="dk1" bg2="lt2" tx2="dk2" accent1="accent1" accent2="accent2" accent3="accent3" accent4="accent4" accent5="accent5" accent6="accent6" hlink="hlink" folHlink="folHlink"/>
  <p:sldLayoutIdLst>
    <p:sldLayoutId id="2147483691" r:id="rId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4" Type="http://schemas.openxmlformats.org/officeDocument/2006/relationships/image" Target="../media/image11.JPG"/><Relationship Id="rId5" Type="http://schemas.openxmlformats.org/officeDocument/2006/relationships/image" Target="../media/image12.JPG"/><Relationship Id="rId1" Type="http://schemas.openxmlformats.org/officeDocument/2006/relationships/slideLayout" Target="../slideLayouts/slideLayout4.xml"/><Relationship Id="rId2" Type="http://schemas.openxmlformats.org/officeDocument/2006/relationships/image" Target="../media/image1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publications.nice.org.uk/venous-thromboembolic-diseases-the-management-of-venous-thromboembolic-diseases-and-the-role-of-cg144" TargetMode="External"/><Relationship Id="rId4" Type="http://schemas.openxmlformats.org/officeDocument/2006/relationships/hyperlink" Target="http://www.brit-thoracic.org.uk/Portals/0/Guidelines/AsthmaGuidelines/qrg101%202011.pdf" TargetMode="External"/><Relationship Id="rId5" Type="http://schemas.openxmlformats.org/officeDocument/2006/relationships/hyperlink" Target="http://www.resus.org.au/policy/guidelines/section_11/guideline-11-10-nov2011.pdf" TargetMode="External"/><Relationship Id="rId6" Type="http://schemas.openxmlformats.org/officeDocument/2006/relationships/hyperlink" Target="http://www.abs.gov.au/ausstats/abs@.nsf/0/1CFA8B66386B6C04CA2579C6000F7030?opendocument" TargetMode="External"/><Relationship Id="rId1" Type="http://schemas.openxmlformats.org/officeDocument/2006/relationships/slideLayout" Target="../slideLayouts/slideLayout3.xml"/><Relationship Id="rId2" Type="http://schemas.openxmlformats.org/officeDocument/2006/relationships/hyperlink" Target="http://www0.health.nsw.gov.au/policies/pd/2011/pdf/pd2011_037.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5.PNG"/></Relationships>
</file>

<file path=ppt/slides/_rels/slide3.xml.rels><?xml version="1.0" encoding="UTF-8" standalone="yes"?>
<Relationships xmlns="http://schemas.openxmlformats.org/package/2006/relationships"><Relationship Id="rId3" Type="http://schemas.openxmlformats.org/officeDocument/2006/relationships/image" Target="../media/image10.JPG"/><Relationship Id="rId4" Type="http://schemas.openxmlformats.org/officeDocument/2006/relationships/image" Target="../media/image11.JPG"/><Relationship Id="rId5" Type="http://schemas.openxmlformats.org/officeDocument/2006/relationships/image" Target="../media/image12.JP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US" dirty="0" smtClean="0"/>
              <a:t>Chest Pain &amp; Shortness of Breath</a:t>
            </a:r>
            <a:endParaRPr lang="en-US" dirty="0"/>
          </a:p>
        </p:txBody>
      </p:sp>
      <p:sp>
        <p:nvSpPr>
          <p:cNvPr id="7" name="Text Placeholder 6"/>
          <p:cNvSpPr>
            <a:spLocks noGrp="1"/>
          </p:cNvSpPr>
          <p:nvPr>
            <p:ph type="subTitle" idx="1"/>
          </p:nvPr>
        </p:nvSpPr>
        <p:spPr/>
        <p:txBody>
          <a:bodyPr/>
          <a:lstStyle/>
          <a:p>
            <a:r>
              <a:rPr lang="en-AU" sz="2400" dirty="0">
                <a:solidFill>
                  <a:srgbClr val="003F5E"/>
                </a:solidFill>
                <a:ea typeface="ＭＳ Ｐゴシック" charset="-128"/>
              </a:rPr>
              <a:t>For on site tutorials as part of the remote simulation program</a:t>
            </a:r>
          </a:p>
          <a:p>
            <a:r>
              <a:rPr lang="en-AU" sz="2400" dirty="0" smtClean="0">
                <a:solidFill>
                  <a:srgbClr val="003F5E"/>
                </a:solidFill>
              </a:rPr>
              <a:t>Professional Entry  </a:t>
            </a:r>
            <a:r>
              <a:rPr lang="en-AU" sz="2400" dirty="0">
                <a:solidFill>
                  <a:srgbClr val="003F5E"/>
                </a:solidFill>
              </a:rPr>
              <a:t>Module: </a:t>
            </a:r>
            <a:r>
              <a:rPr lang="en-AU" sz="2400" dirty="0" smtClean="0">
                <a:solidFill>
                  <a:srgbClr val="003F5E"/>
                </a:solidFill>
              </a:rPr>
              <a:t>UG2</a:t>
            </a:r>
            <a:endParaRPr lang="en-AU" sz="2400" dirty="0">
              <a:solidFill>
                <a:srgbClr val="003F5E"/>
              </a:solidFill>
            </a:endParaRPr>
          </a:p>
        </p:txBody>
      </p:sp>
    </p:spTree>
    <p:extLst>
      <p:ext uri="{BB962C8B-B14F-4D97-AF65-F5344CB8AC3E}">
        <p14:creationId xmlns:p14="http://schemas.microsoft.com/office/powerpoint/2010/main" val="7117603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Stratification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45462302"/>
              </p:ext>
            </p:extLst>
          </p:nvPr>
        </p:nvGraphicFramePr>
        <p:xfrm>
          <a:off x="35496" y="1556792"/>
          <a:ext cx="9108505" cy="4825022"/>
        </p:xfrm>
        <a:graphic>
          <a:graphicData uri="http://schemas.openxmlformats.org/drawingml/2006/table">
            <a:tbl>
              <a:tblPr firstRow="1" bandRow="1">
                <a:tableStyleId>{5C22544A-7EE6-4342-B048-85BDC9FD1C3A}</a:tableStyleId>
              </a:tblPr>
              <a:tblGrid>
                <a:gridCol w="3012505"/>
                <a:gridCol w="3048000"/>
                <a:gridCol w="3048000"/>
              </a:tblGrid>
              <a:tr h="907301">
                <a:tc>
                  <a:txBody>
                    <a:bodyPr/>
                    <a:lstStyle/>
                    <a:p>
                      <a:pPr algn="ctr"/>
                      <a:r>
                        <a:rPr lang="en-US" sz="2800" b="1" dirty="0" smtClean="0">
                          <a:solidFill>
                            <a:sysClr val="windowText" lastClr="000000"/>
                          </a:solidFill>
                        </a:rPr>
                        <a:t>High Risk</a:t>
                      </a:r>
                      <a:endParaRPr lang="en-US" sz="2800" b="1" dirty="0">
                        <a:solidFill>
                          <a:sysClr val="windowText" lastClr="000000"/>
                        </a:solidFill>
                      </a:endParaRPr>
                    </a:p>
                  </a:txBody>
                  <a:tcPr>
                    <a:solidFill>
                      <a:srgbClr val="FF0000"/>
                    </a:solidFill>
                  </a:tcPr>
                </a:tc>
                <a:tc>
                  <a:txBody>
                    <a:bodyPr/>
                    <a:lstStyle/>
                    <a:p>
                      <a:pPr algn="ctr"/>
                      <a:r>
                        <a:rPr lang="en-US" sz="2800" b="1" dirty="0" smtClean="0">
                          <a:solidFill>
                            <a:sysClr val="windowText" lastClr="000000"/>
                          </a:solidFill>
                        </a:rPr>
                        <a:t>Intermediate</a:t>
                      </a:r>
                      <a:r>
                        <a:rPr lang="en-US" sz="2800" b="1" baseline="0" dirty="0" smtClean="0">
                          <a:solidFill>
                            <a:sysClr val="windowText" lastClr="000000"/>
                          </a:solidFill>
                        </a:rPr>
                        <a:t> Risk</a:t>
                      </a:r>
                      <a:endParaRPr lang="en-US" sz="2800" b="1" dirty="0">
                        <a:solidFill>
                          <a:sysClr val="windowText" lastClr="000000"/>
                        </a:solidFill>
                      </a:endParaRPr>
                    </a:p>
                  </a:txBody>
                  <a:tcPr>
                    <a:solidFill>
                      <a:srgbClr val="FCEA04"/>
                    </a:solidFill>
                  </a:tcPr>
                </a:tc>
                <a:tc>
                  <a:txBody>
                    <a:bodyPr/>
                    <a:lstStyle/>
                    <a:p>
                      <a:pPr algn="ctr"/>
                      <a:r>
                        <a:rPr lang="en-US" sz="2800" b="1" dirty="0" smtClean="0">
                          <a:solidFill>
                            <a:sysClr val="windowText" lastClr="000000"/>
                          </a:solidFill>
                        </a:rPr>
                        <a:t>Low Risk</a:t>
                      </a:r>
                      <a:endParaRPr lang="en-US" sz="2800" b="1" dirty="0">
                        <a:solidFill>
                          <a:sysClr val="windowText" lastClr="000000"/>
                        </a:solidFill>
                      </a:endParaRPr>
                    </a:p>
                  </a:txBody>
                  <a:tcPr>
                    <a:solidFill>
                      <a:srgbClr val="00CC00"/>
                    </a:solidFill>
                  </a:tcPr>
                </a:tc>
              </a:tr>
              <a:tr h="907301">
                <a:tc>
                  <a:txBody>
                    <a:bodyPr/>
                    <a:lstStyle/>
                    <a:p>
                      <a:pPr algn="ctr"/>
                      <a:r>
                        <a:rPr lang="en-US" dirty="0" smtClean="0"/>
                        <a:t>Elevated Troponin</a:t>
                      </a:r>
                      <a:endParaRPr lang="en-US" dirty="0"/>
                    </a:p>
                  </a:txBody>
                  <a:tcPr>
                    <a:solidFill>
                      <a:srgbClr val="FF8E85"/>
                    </a:solidFill>
                  </a:tcPr>
                </a:tc>
                <a:tc>
                  <a:txBody>
                    <a:bodyPr/>
                    <a:lstStyle/>
                    <a:p>
                      <a:pPr algn="ctr"/>
                      <a:r>
                        <a:rPr lang="en-US" dirty="0" smtClean="0"/>
                        <a:t>Known coronary artery disease</a:t>
                      </a:r>
                      <a:endParaRPr lang="en-US" dirty="0"/>
                    </a:p>
                  </a:txBody>
                  <a:tcPr>
                    <a:solidFill>
                      <a:srgbClr val="F4F6A8"/>
                    </a:solidFill>
                  </a:tcPr>
                </a:tc>
                <a:tc>
                  <a:txBody>
                    <a:bodyPr/>
                    <a:lstStyle/>
                    <a:p>
                      <a:pPr algn="ctr"/>
                      <a:r>
                        <a:rPr lang="en-US" dirty="0" smtClean="0"/>
                        <a:t>Clinical</a:t>
                      </a:r>
                      <a:r>
                        <a:rPr lang="en-US" baseline="0" dirty="0" smtClean="0"/>
                        <a:t> features of ACS without any intermediate or high-risk features</a:t>
                      </a:r>
                      <a:endParaRPr lang="en-US" dirty="0"/>
                    </a:p>
                  </a:txBody>
                  <a:tcPr>
                    <a:solidFill>
                      <a:srgbClr val="86FA89"/>
                    </a:solidFill>
                  </a:tcPr>
                </a:tc>
              </a:tr>
              <a:tr h="907301">
                <a:tc>
                  <a:txBody>
                    <a:bodyPr/>
                    <a:lstStyle/>
                    <a:p>
                      <a:pPr algn="ctr"/>
                      <a:r>
                        <a:rPr lang="en-US" dirty="0" smtClean="0"/>
                        <a:t>Repetitive or prolonged ACS symptoms</a:t>
                      </a:r>
                      <a:endParaRPr lang="en-US" dirty="0"/>
                    </a:p>
                  </a:txBody>
                  <a:tcPr>
                    <a:solidFill>
                      <a:srgbClr val="FF8E85"/>
                    </a:solidFill>
                  </a:tcPr>
                </a:tc>
                <a:tc>
                  <a:txBody>
                    <a:bodyPr/>
                    <a:lstStyle/>
                    <a:p>
                      <a:pPr algn="ctr"/>
                      <a:r>
                        <a:rPr lang="en-US" dirty="0" smtClean="0"/>
                        <a:t>Age greater than 65 years</a:t>
                      </a:r>
                      <a:endParaRPr lang="en-US" dirty="0"/>
                    </a:p>
                  </a:txBody>
                  <a:tcPr>
                    <a:solidFill>
                      <a:srgbClr val="F4F6A8"/>
                    </a:solidFill>
                  </a:tcPr>
                </a:tc>
                <a:tc>
                  <a:txBody>
                    <a:bodyPr/>
                    <a:lstStyle/>
                    <a:p>
                      <a:pPr algn="ctr"/>
                      <a:endParaRPr lang="en-US" dirty="0"/>
                    </a:p>
                  </a:txBody>
                  <a:tcPr>
                    <a:solidFill>
                      <a:srgbClr val="86FA89"/>
                    </a:solidFill>
                  </a:tcPr>
                </a:tc>
              </a:tr>
              <a:tr h="907301">
                <a:tc>
                  <a:txBody>
                    <a:bodyPr/>
                    <a:lstStyle/>
                    <a:p>
                      <a:pPr algn="ctr"/>
                      <a:r>
                        <a:rPr lang="en-US" dirty="0" err="1" smtClean="0"/>
                        <a:t>Haemodynamic</a:t>
                      </a:r>
                      <a:r>
                        <a:rPr lang="en-US" dirty="0" smtClean="0"/>
                        <a:t> compromise</a:t>
                      </a:r>
                      <a:endParaRPr lang="en-US" dirty="0"/>
                    </a:p>
                  </a:txBody>
                  <a:tcPr>
                    <a:solidFill>
                      <a:srgbClr val="FF8E85"/>
                    </a:solidFill>
                  </a:tcPr>
                </a:tc>
                <a:tc>
                  <a:txBody>
                    <a:bodyPr/>
                    <a:lstStyle/>
                    <a:p>
                      <a:pPr algn="ctr"/>
                      <a:r>
                        <a:rPr lang="en-US" dirty="0" smtClean="0"/>
                        <a:t>Two</a:t>
                      </a:r>
                      <a:r>
                        <a:rPr lang="en-US" baseline="0" dirty="0" smtClean="0"/>
                        <a:t> or more risk factors (smoking, hypertension, </a:t>
                      </a:r>
                      <a:r>
                        <a:rPr lang="en-US" baseline="0" dirty="0" err="1" smtClean="0"/>
                        <a:t>etc</a:t>
                      </a:r>
                      <a:r>
                        <a:rPr lang="en-US" baseline="0" dirty="0" smtClean="0"/>
                        <a:t>)</a:t>
                      </a:r>
                      <a:endParaRPr lang="en-US" dirty="0"/>
                    </a:p>
                  </a:txBody>
                  <a:tcPr>
                    <a:solidFill>
                      <a:srgbClr val="F4F6A8"/>
                    </a:solidFill>
                  </a:tcPr>
                </a:tc>
                <a:tc>
                  <a:txBody>
                    <a:bodyPr/>
                    <a:lstStyle/>
                    <a:p>
                      <a:pPr algn="ctr"/>
                      <a:endParaRPr lang="en-US" dirty="0"/>
                    </a:p>
                  </a:txBody>
                  <a:tcPr>
                    <a:solidFill>
                      <a:srgbClr val="86FA89"/>
                    </a:solidFill>
                  </a:tcPr>
                </a:tc>
              </a:tr>
              <a:tr h="907301">
                <a:tc>
                  <a:txBody>
                    <a:bodyPr/>
                    <a:lstStyle/>
                    <a:p>
                      <a:pPr algn="ctr"/>
                      <a:r>
                        <a:rPr lang="en-US" dirty="0" smtClean="0"/>
                        <a:t>Diabetes or chronic renal failure with typical ACS symptoms</a:t>
                      </a:r>
                      <a:endParaRPr lang="en-US" dirty="0"/>
                    </a:p>
                  </a:txBody>
                  <a:tcPr>
                    <a:solidFill>
                      <a:srgbClr val="FF8E8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Diabetes or chronic renal failure with </a:t>
                      </a:r>
                      <a:r>
                        <a:rPr lang="en-US" b="1" dirty="0" smtClean="0"/>
                        <a:t>atypical</a:t>
                      </a:r>
                      <a:r>
                        <a:rPr lang="en-US" dirty="0" smtClean="0"/>
                        <a:t> ACS symptoms</a:t>
                      </a:r>
                    </a:p>
                    <a:p>
                      <a:pPr algn="ctr"/>
                      <a:endParaRPr lang="en-US" dirty="0"/>
                    </a:p>
                  </a:txBody>
                  <a:tcPr>
                    <a:solidFill>
                      <a:srgbClr val="F4F6A8"/>
                    </a:solidFill>
                  </a:tcPr>
                </a:tc>
                <a:tc>
                  <a:txBody>
                    <a:bodyPr/>
                    <a:lstStyle/>
                    <a:p>
                      <a:pPr algn="ctr"/>
                      <a:endParaRPr lang="en-US" dirty="0"/>
                    </a:p>
                  </a:txBody>
                  <a:tcPr>
                    <a:solidFill>
                      <a:srgbClr val="86FA89"/>
                    </a:solidFill>
                  </a:tcPr>
                </a:tc>
              </a:tr>
            </a:tbl>
          </a:graphicData>
        </a:graphic>
      </p:graphicFrame>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2436008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a:t>
            </a:r>
            <a:endParaRPr lang="en-AU"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376151" y="3501007"/>
            <a:ext cx="1917768" cy="2389029"/>
          </a:xfrm>
          <a:prstGeom prst="rect">
            <a:avLst/>
          </a:prstGeom>
        </p:spPr>
      </p:pic>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grpSp>
        <p:nvGrpSpPr>
          <p:cNvPr id="7" name="Group 6"/>
          <p:cNvGrpSpPr/>
          <p:nvPr/>
        </p:nvGrpSpPr>
        <p:grpSpPr>
          <a:xfrm>
            <a:off x="5651055" y="751494"/>
            <a:ext cx="2880320" cy="2448272"/>
            <a:chOff x="1043608" y="-189063"/>
            <a:chExt cx="7921873" cy="6318211"/>
          </a:xfrm>
        </p:grpSpPr>
        <p:grpSp>
          <p:nvGrpSpPr>
            <p:cNvPr id="8" name="Group 7"/>
            <p:cNvGrpSpPr/>
            <p:nvPr/>
          </p:nvGrpSpPr>
          <p:grpSpPr>
            <a:xfrm>
              <a:off x="1043608" y="-189063"/>
              <a:ext cx="7921873" cy="6318211"/>
              <a:chOff x="1043608" y="-189063"/>
              <a:chExt cx="7921873" cy="6318211"/>
            </a:xfrm>
          </p:grpSpPr>
          <p:pic>
            <p:nvPicPr>
              <p:cNvPr id="10" name="Picture 9" descr="doctors.JPG"/>
              <p:cNvPicPr>
                <a:picLocks noChangeAspect="1"/>
              </p:cNvPicPr>
              <p:nvPr/>
            </p:nvPicPr>
            <p:blipFill rotWithShape="1">
              <a:blip r:embed="rId3">
                <a:extLst>
                  <a:ext uri="{28A0092B-C50C-407E-A947-70E740481C1C}">
                    <a14:useLocalDpi xmlns:a14="http://schemas.microsoft.com/office/drawing/2010/main" val="0"/>
                  </a:ext>
                </a:extLst>
              </a:blip>
              <a:srcRect l="50299"/>
              <a:stretch/>
            </p:blipFill>
            <p:spPr>
              <a:xfrm>
                <a:off x="1912288" y="-189063"/>
                <a:ext cx="2495188" cy="4283906"/>
              </a:xfrm>
              <a:prstGeom prst="rect">
                <a:avLst/>
              </a:prstGeom>
            </p:spPr>
          </p:pic>
          <p:pic>
            <p:nvPicPr>
              <p:cNvPr id="11" name="Picture 10" descr="talking.JPG"/>
              <p:cNvPicPr>
                <a:picLocks noChangeAspect="1"/>
              </p:cNvPicPr>
              <p:nvPr/>
            </p:nvPicPr>
            <p:blipFill rotWithShape="1">
              <a:blip r:embed="rId4">
                <a:extLst>
                  <a:ext uri="{28A0092B-C50C-407E-A947-70E740481C1C}">
                    <a14:useLocalDpi xmlns:a14="http://schemas.microsoft.com/office/drawing/2010/main" val="0"/>
                  </a:ext>
                </a:extLst>
              </a:blip>
              <a:srcRect r="49929"/>
              <a:stretch/>
            </p:blipFill>
            <p:spPr>
              <a:xfrm>
                <a:off x="1043608" y="2132856"/>
                <a:ext cx="1393185" cy="3780385"/>
              </a:xfrm>
              <a:prstGeom prst="rect">
                <a:avLst/>
              </a:prstGeom>
            </p:spPr>
          </p:pic>
          <p:pic>
            <p:nvPicPr>
              <p:cNvPr id="12" name="Picture 11"/>
              <p:cNvPicPr>
                <a:picLocks noChangeAspect="1"/>
              </p:cNvPicPr>
              <p:nvPr/>
            </p:nvPicPr>
            <p:blipFill rotWithShape="1">
              <a:blip r:embed="rId4">
                <a:extLst>
                  <a:ext uri="{28A0092B-C50C-407E-A947-70E740481C1C}">
                    <a14:useLocalDpi xmlns:a14="http://schemas.microsoft.com/office/drawing/2010/main" val="0"/>
                  </a:ext>
                </a:extLst>
              </a:blip>
              <a:srcRect l="52144"/>
              <a:stretch/>
            </p:blipFill>
            <p:spPr>
              <a:xfrm>
                <a:off x="7659311" y="2420888"/>
                <a:ext cx="1306170" cy="3708260"/>
              </a:xfrm>
              <a:prstGeom prst="rect">
                <a:avLst/>
              </a:prstGeom>
            </p:spPr>
          </p:pic>
          <p:pic>
            <p:nvPicPr>
              <p:cNvPr id="13" name="Picture 12" descr="nurses.JPG"/>
              <p:cNvPicPr>
                <a:picLocks noChangeAspect="1"/>
              </p:cNvPicPr>
              <p:nvPr/>
            </p:nvPicPr>
            <p:blipFill rotWithShape="1">
              <a:blip r:embed="rId5">
                <a:extLst>
                  <a:ext uri="{28A0092B-C50C-407E-A947-70E740481C1C}">
                    <a14:useLocalDpi xmlns:a14="http://schemas.microsoft.com/office/drawing/2010/main" val="0"/>
                  </a:ext>
                </a:extLst>
              </a:blip>
              <a:srcRect l="70225"/>
              <a:stretch/>
            </p:blipFill>
            <p:spPr>
              <a:xfrm>
                <a:off x="5076056" y="71796"/>
                <a:ext cx="1876012" cy="3762187"/>
              </a:xfrm>
              <a:prstGeom prst="rect">
                <a:avLst/>
              </a:prstGeom>
            </p:spPr>
          </p:pic>
        </p:grpSp>
        <p:sp>
          <p:nvSpPr>
            <p:cNvPr id="9" name="Rectangle 8"/>
            <p:cNvSpPr/>
            <p:nvPr/>
          </p:nvSpPr>
          <p:spPr>
            <a:xfrm>
              <a:off x="3072689" y="4132041"/>
              <a:ext cx="4164033" cy="1191410"/>
            </a:xfrm>
            <a:prstGeom prst="rect">
              <a:avLst/>
            </a:prstGeom>
            <a:noFill/>
          </p:spPr>
          <p:txBody>
            <a:bodyPr wrap="none" lIns="91440" tIns="45720" rIns="91440" bIns="45720">
              <a:spAutoFit/>
            </a:bodyPr>
            <a:lstStyle/>
            <a:p>
              <a:pPr algn="ctr"/>
              <a:r>
                <a:rPr lang="en-US"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Teamwork</a:t>
              </a:r>
              <a:endParaRPr lang="en-US" sz="2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pSp>
      <p:sp>
        <p:nvSpPr>
          <p:cNvPr id="15" name="TextBox 14"/>
          <p:cNvSpPr txBox="1"/>
          <p:nvPr/>
        </p:nvSpPr>
        <p:spPr>
          <a:xfrm>
            <a:off x="539552" y="1412776"/>
            <a:ext cx="4824536" cy="4832092"/>
          </a:xfrm>
          <a:prstGeom prst="rect">
            <a:avLst/>
          </a:prstGeom>
          <a:noFill/>
        </p:spPr>
        <p:txBody>
          <a:bodyPr wrap="square" rtlCol="0">
            <a:spAutoFit/>
          </a:bodyPr>
          <a:lstStyle/>
          <a:p>
            <a:pPr marL="285750" indent="-285750">
              <a:buFont typeface="Arial" pitchFamily="34" charset="0"/>
              <a:buChar char="•"/>
            </a:pPr>
            <a:r>
              <a:rPr lang="en-AU" sz="2800" dirty="0" smtClean="0"/>
              <a:t>Cardiac chest pain is a time critical problem</a:t>
            </a:r>
          </a:p>
          <a:p>
            <a:pPr marL="285750" indent="-285750">
              <a:buFont typeface="Arial" pitchFamily="34" charset="0"/>
              <a:buChar char="•"/>
            </a:pPr>
            <a:r>
              <a:rPr lang="en-AU" sz="2800" dirty="0" smtClean="0"/>
              <a:t>The ABCs help protect the patient whilst you investigate and treat the problem</a:t>
            </a:r>
          </a:p>
          <a:p>
            <a:pPr marL="285750" indent="-285750">
              <a:buFont typeface="Arial" pitchFamily="34" charset="0"/>
              <a:buChar char="•"/>
            </a:pPr>
            <a:r>
              <a:rPr lang="en-AU" sz="2800" dirty="0" smtClean="0"/>
              <a:t>Each of the team members has a contribution to make</a:t>
            </a:r>
          </a:p>
          <a:p>
            <a:pPr marL="285750" indent="-285750">
              <a:buFont typeface="Arial" pitchFamily="34" charset="0"/>
              <a:buChar char="•"/>
            </a:pPr>
            <a:r>
              <a:rPr lang="en-AU" sz="2800" dirty="0" smtClean="0"/>
              <a:t>Nurses and doctors have similar and differing priorities and skills – make the most of them</a:t>
            </a:r>
            <a:endParaRPr lang="en-AU" sz="2800" dirty="0"/>
          </a:p>
        </p:txBody>
      </p:sp>
    </p:spTree>
    <p:extLst>
      <p:ext uri="{BB962C8B-B14F-4D97-AF65-F5344CB8AC3E}">
        <p14:creationId xmlns:p14="http://schemas.microsoft.com/office/powerpoint/2010/main" val="2669623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Chest Pain associated with Respiratory Symptoms</a:t>
            </a:r>
          </a:p>
        </p:txBody>
      </p:sp>
      <p:sp>
        <p:nvSpPr>
          <p:cNvPr id="6" name="Content Placeholder 5"/>
          <p:cNvSpPr>
            <a:spLocks noGrp="1"/>
          </p:cNvSpPr>
          <p:nvPr>
            <p:ph sz="half" idx="1"/>
          </p:nvPr>
        </p:nvSpPr>
        <p:spPr/>
        <p:txBody>
          <a:bodyPr>
            <a:normAutofit lnSpcReduction="10000"/>
          </a:bodyPr>
          <a:lstStyle/>
          <a:p>
            <a:pPr marL="0" indent="0">
              <a:buNone/>
            </a:pPr>
            <a:r>
              <a:rPr lang="en-US" b="1" dirty="0" smtClean="0"/>
              <a:t>Cardiac</a:t>
            </a:r>
          </a:p>
          <a:p>
            <a:r>
              <a:rPr lang="en-US" dirty="0" smtClean="0"/>
              <a:t>Pericarditis</a:t>
            </a:r>
          </a:p>
          <a:p>
            <a:r>
              <a:rPr lang="en-US" dirty="0" smtClean="0"/>
              <a:t>Atypical presentation MI / ACS</a:t>
            </a:r>
          </a:p>
          <a:p>
            <a:endParaRPr lang="en-US" dirty="0"/>
          </a:p>
          <a:p>
            <a:pPr marL="0" indent="0">
              <a:buNone/>
            </a:pPr>
            <a:r>
              <a:rPr lang="en-US" b="1" dirty="0" smtClean="0"/>
              <a:t>Musculoskeletal</a:t>
            </a:r>
          </a:p>
          <a:p>
            <a:r>
              <a:rPr lang="en-US" dirty="0" smtClean="0"/>
              <a:t># ribs or other trauma</a:t>
            </a:r>
          </a:p>
          <a:p>
            <a:r>
              <a:rPr lang="en-US" dirty="0" err="1" smtClean="0"/>
              <a:t>Costochondritis</a:t>
            </a:r>
            <a:endParaRPr lang="en-US" dirty="0" smtClean="0"/>
          </a:p>
          <a:p>
            <a:r>
              <a:rPr lang="en-US" dirty="0" smtClean="0"/>
              <a:t>Malignancy</a:t>
            </a:r>
          </a:p>
          <a:p>
            <a:endParaRPr lang="en-US" dirty="0"/>
          </a:p>
        </p:txBody>
      </p:sp>
      <p:sp>
        <p:nvSpPr>
          <p:cNvPr id="7" name="Content Placeholder 6"/>
          <p:cNvSpPr>
            <a:spLocks noGrp="1"/>
          </p:cNvSpPr>
          <p:nvPr>
            <p:ph sz="half" idx="2"/>
          </p:nvPr>
        </p:nvSpPr>
        <p:spPr/>
        <p:txBody>
          <a:bodyPr>
            <a:normAutofit lnSpcReduction="10000"/>
          </a:bodyPr>
          <a:lstStyle/>
          <a:p>
            <a:pPr marL="0" indent="0">
              <a:buNone/>
            </a:pPr>
            <a:r>
              <a:rPr lang="en-US" b="1" dirty="0" smtClean="0"/>
              <a:t>Respiratory</a:t>
            </a:r>
          </a:p>
          <a:p>
            <a:r>
              <a:rPr lang="en-US" dirty="0" smtClean="0"/>
              <a:t>Pneumonia</a:t>
            </a:r>
          </a:p>
          <a:p>
            <a:r>
              <a:rPr lang="en-US" dirty="0" smtClean="0"/>
              <a:t>Pneumothorax</a:t>
            </a:r>
          </a:p>
          <a:p>
            <a:r>
              <a:rPr lang="en-US" dirty="0" smtClean="0"/>
              <a:t>Pulmonary embolism</a:t>
            </a:r>
          </a:p>
          <a:p>
            <a:r>
              <a:rPr lang="en-US" dirty="0" smtClean="0"/>
              <a:t>Pleurisy</a:t>
            </a:r>
          </a:p>
          <a:p>
            <a:endParaRPr lang="en-US" dirty="0"/>
          </a:p>
          <a:p>
            <a:pPr marL="0" indent="0">
              <a:buNone/>
            </a:pPr>
            <a:r>
              <a:rPr lang="en-US" b="1" dirty="0" smtClean="0"/>
              <a:t>Psychogenic</a:t>
            </a:r>
          </a:p>
          <a:p>
            <a:r>
              <a:rPr lang="en-US" dirty="0" smtClean="0"/>
              <a:t>Anxiety</a:t>
            </a:r>
          </a:p>
          <a:p>
            <a:r>
              <a:rPr lang="en-US" dirty="0" smtClean="0"/>
              <a:t>Panic disorder</a:t>
            </a:r>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9267983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 Investigation and Management</a:t>
            </a:r>
            <a:endParaRPr lang="en-US" dirty="0"/>
          </a:p>
        </p:txBody>
      </p:sp>
      <p:sp>
        <p:nvSpPr>
          <p:cNvPr id="3" name="Content Placeholder 2"/>
          <p:cNvSpPr>
            <a:spLocks noGrp="1"/>
          </p:cNvSpPr>
          <p:nvPr>
            <p:ph idx="1"/>
          </p:nvPr>
        </p:nvSpPr>
        <p:spPr/>
        <p:txBody>
          <a:bodyPr/>
          <a:lstStyle/>
          <a:p>
            <a:r>
              <a:rPr lang="en-US" dirty="0" smtClean="0"/>
              <a:t>Investigations</a:t>
            </a:r>
          </a:p>
          <a:p>
            <a:pPr lvl="1"/>
            <a:r>
              <a:rPr lang="en-US" dirty="0" smtClean="0"/>
              <a:t>CTPA</a:t>
            </a:r>
          </a:p>
          <a:p>
            <a:pPr lvl="1"/>
            <a:r>
              <a:rPr lang="en-US" dirty="0"/>
              <a:t>d</a:t>
            </a:r>
            <a:r>
              <a:rPr lang="en-US" dirty="0" smtClean="0"/>
              <a:t>-Dimer</a:t>
            </a:r>
          </a:p>
          <a:p>
            <a:pPr lvl="1"/>
            <a:r>
              <a:rPr lang="en-US" dirty="0" smtClean="0"/>
              <a:t>Ventilation-Perfusion scan</a:t>
            </a:r>
          </a:p>
          <a:p>
            <a:r>
              <a:rPr lang="en-US" dirty="0" smtClean="0"/>
              <a:t>Management</a:t>
            </a:r>
          </a:p>
          <a:p>
            <a:pPr lvl="1"/>
            <a:r>
              <a:rPr lang="en-US" dirty="0" smtClean="0"/>
              <a:t>Oxygen, IV fluid, analgesia, support</a:t>
            </a:r>
          </a:p>
          <a:p>
            <a:pPr lvl="1"/>
            <a:r>
              <a:rPr lang="en-US" dirty="0" smtClean="0"/>
              <a:t>Anticoagulation</a:t>
            </a:r>
          </a:p>
          <a:p>
            <a:pPr lvl="1"/>
            <a:r>
              <a:rPr lang="en-US" dirty="0" smtClean="0"/>
              <a:t>Thrombolysis</a:t>
            </a:r>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36788705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 Risk Stratification</a:t>
            </a:r>
            <a:endParaRPr lang="en-US" dirty="0"/>
          </a:p>
        </p:txBody>
      </p:sp>
      <p:sp>
        <p:nvSpPr>
          <p:cNvPr id="3" name="Content Placeholder 2"/>
          <p:cNvSpPr>
            <a:spLocks noGrp="1"/>
          </p:cNvSpPr>
          <p:nvPr>
            <p:ph idx="1"/>
          </p:nvPr>
        </p:nvSpPr>
        <p:spPr/>
        <p:txBody>
          <a:bodyPr/>
          <a:lstStyle/>
          <a:p>
            <a:r>
              <a:rPr lang="en-US" dirty="0" smtClean="0"/>
              <a:t>2 Level Wells Score (2000)</a:t>
            </a:r>
          </a:p>
          <a:p>
            <a:pPr lvl="1"/>
            <a:r>
              <a:rPr lang="en-US" dirty="0" smtClean="0"/>
              <a:t>Clinical signs and symptoms of DVT 		3</a:t>
            </a:r>
          </a:p>
          <a:p>
            <a:pPr lvl="1"/>
            <a:r>
              <a:rPr lang="en-US" dirty="0"/>
              <a:t>A</a:t>
            </a:r>
            <a:r>
              <a:rPr lang="en-US" dirty="0" smtClean="0"/>
              <a:t>lternative diagnosis is less likely than PE 	3</a:t>
            </a:r>
          </a:p>
          <a:p>
            <a:pPr lvl="1"/>
            <a:r>
              <a:rPr lang="en-US" dirty="0" smtClean="0"/>
              <a:t>Heart rate &gt;100/min				1.5</a:t>
            </a:r>
          </a:p>
          <a:p>
            <a:pPr lvl="1"/>
            <a:r>
              <a:rPr lang="en-US" dirty="0" smtClean="0"/>
              <a:t>Previous DVT/PE					1.5</a:t>
            </a:r>
          </a:p>
          <a:p>
            <a:pPr lvl="1"/>
            <a:r>
              <a:rPr lang="en-US" dirty="0" err="1" smtClean="0"/>
              <a:t>Haemoptysis</a:t>
            </a:r>
            <a:r>
              <a:rPr lang="en-US" dirty="0" smtClean="0"/>
              <a:t>					1</a:t>
            </a:r>
          </a:p>
          <a:p>
            <a:pPr lvl="1"/>
            <a:r>
              <a:rPr lang="en-US" dirty="0" smtClean="0"/>
              <a:t>Malignancy (current, palliative or treated)	1</a:t>
            </a:r>
          </a:p>
          <a:p>
            <a:r>
              <a:rPr lang="en-US" dirty="0" smtClean="0"/>
              <a:t>Scores 0 - 12.5</a:t>
            </a:r>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8849617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Shortness of Breath</a:t>
            </a:r>
            <a:endParaRPr lang="en-US" dirty="0"/>
          </a:p>
        </p:txBody>
      </p:sp>
      <p:sp>
        <p:nvSpPr>
          <p:cNvPr id="3" name="Content Placeholder 2"/>
          <p:cNvSpPr>
            <a:spLocks noGrp="1"/>
          </p:cNvSpPr>
          <p:nvPr>
            <p:ph idx="1"/>
          </p:nvPr>
        </p:nvSpPr>
        <p:spPr/>
        <p:txBody>
          <a:bodyPr/>
          <a:lstStyle/>
          <a:p>
            <a:r>
              <a:rPr lang="en-US" dirty="0" smtClean="0"/>
              <a:t>Common presenting symptom</a:t>
            </a:r>
          </a:p>
          <a:p>
            <a:r>
              <a:rPr lang="en-US" dirty="0" smtClean="0"/>
              <a:t>Can be life threatening</a:t>
            </a:r>
          </a:p>
          <a:p>
            <a:r>
              <a:rPr lang="en-US" dirty="0" smtClean="0"/>
              <a:t>Various causes</a:t>
            </a:r>
          </a:p>
          <a:p>
            <a:pPr lvl="1"/>
            <a:r>
              <a:rPr lang="en-US" dirty="0" smtClean="0"/>
              <a:t>Asthma</a:t>
            </a:r>
          </a:p>
          <a:p>
            <a:pPr lvl="1"/>
            <a:r>
              <a:rPr lang="en-US" dirty="0" smtClean="0"/>
              <a:t>Anaphylaxis</a:t>
            </a:r>
          </a:p>
          <a:p>
            <a:pPr lvl="1"/>
            <a:r>
              <a:rPr lang="en-US" dirty="0" smtClean="0"/>
              <a:t>Pneumonia</a:t>
            </a:r>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22076076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Structured Multidisciplinary </a:t>
            </a:r>
            <a:r>
              <a:rPr lang="en-US" dirty="0"/>
              <a:t>T</a:t>
            </a:r>
            <a:r>
              <a:rPr lang="en-US" dirty="0" smtClean="0"/>
              <a:t>eam </a:t>
            </a:r>
            <a:r>
              <a:rPr lang="en-US" dirty="0"/>
              <a:t>A</a:t>
            </a:r>
            <a:r>
              <a:rPr lang="en-US" dirty="0" smtClean="0"/>
              <a:t>pproach</a:t>
            </a:r>
            <a:endParaRPr lang="en-US" dirty="0"/>
          </a:p>
        </p:txBody>
      </p:sp>
      <p:sp>
        <p:nvSpPr>
          <p:cNvPr id="3" name="Content Placeholder 2"/>
          <p:cNvSpPr>
            <a:spLocks noGrp="1"/>
          </p:cNvSpPr>
          <p:nvPr>
            <p:ph idx="1"/>
          </p:nvPr>
        </p:nvSpPr>
        <p:spPr/>
        <p:txBody>
          <a:bodyPr/>
          <a:lstStyle/>
          <a:p>
            <a:r>
              <a:rPr lang="en-US" dirty="0" smtClean="0"/>
              <a:t>DRS ABCDE (DEFG)</a:t>
            </a:r>
          </a:p>
          <a:p>
            <a:r>
              <a:rPr lang="en-US" dirty="0" smtClean="0"/>
              <a:t>Monitoring</a:t>
            </a:r>
          </a:p>
          <a:p>
            <a:r>
              <a:rPr lang="en-US" dirty="0" smtClean="0"/>
              <a:t>Oxygen</a:t>
            </a:r>
          </a:p>
          <a:p>
            <a:r>
              <a:rPr lang="en-US" dirty="0" smtClean="0"/>
              <a:t>History</a:t>
            </a:r>
          </a:p>
          <a:p>
            <a:r>
              <a:rPr lang="en-US" dirty="0" smtClean="0"/>
              <a:t>Examination</a:t>
            </a:r>
          </a:p>
          <a:p>
            <a:r>
              <a:rPr lang="en-US" dirty="0" smtClean="0"/>
              <a:t>Investigation</a:t>
            </a:r>
          </a:p>
          <a:p>
            <a:r>
              <a:rPr lang="en-US" dirty="0" smtClean="0"/>
              <a:t>Initial Management</a:t>
            </a:r>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40318658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Asthma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82529454"/>
              </p:ext>
            </p:extLst>
          </p:nvPr>
        </p:nvGraphicFramePr>
        <p:xfrm>
          <a:off x="0" y="1196751"/>
          <a:ext cx="9144000" cy="5328594"/>
        </p:xfrm>
        <a:graphic>
          <a:graphicData uri="http://schemas.openxmlformats.org/drawingml/2006/table">
            <a:tbl>
              <a:tblPr firstRow="1" bandRow="1">
                <a:tableStyleId>{5C22544A-7EE6-4342-B048-85BDC9FD1C3A}</a:tableStyleId>
              </a:tblPr>
              <a:tblGrid>
                <a:gridCol w="2286000"/>
                <a:gridCol w="2286000"/>
                <a:gridCol w="2286000"/>
                <a:gridCol w="2286000"/>
              </a:tblGrid>
              <a:tr h="936418">
                <a:tc>
                  <a:txBody>
                    <a:bodyPr/>
                    <a:lstStyle/>
                    <a:p>
                      <a:pPr algn="ctr"/>
                      <a:r>
                        <a:rPr lang="en-US" b="0" dirty="0" smtClean="0"/>
                        <a:t>Moderate Exacerbation</a:t>
                      </a:r>
                      <a:endParaRPr lang="en-US" b="0" dirty="0"/>
                    </a:p>
                  </a:txBody>
                  <a:tcPr/>
                </a:tc>
                <a:tc>
                  <a:txBody>
                    <a:bodyPr/>
                    <a:lstStyle/>
                    <a:p>
                      <a:pPr algn="ctr"/>
                      <a:r>
                        <a:rPr lang="en-US" dirty="0" smtClean="0"/>
                        <a:t>Acute Severe </a:t>
                      </a:r>
                    </a:p>
                    <a:p>
                      <a:pPr algn="ctr"/>
                      <a:r>
                        <a:rPr lang="en-US" dirty="0" smtClean="0"/>
                        <a:t>(Any</a:t>
                      </a:r>
                      <a:r>
                        <a:rPr lang="en-US" baseline="0" dirty="0" smtClean="0"/>
                        <a:t> one of)</a:t>
                      </a:r>
                      <a:endParaRPr lang="en-US" dirty="0"/>
                    </a:p>
                  </a:txBody>
                  <a:tcPr/>
                </a:tc>
                <a:tc>
                  <a:txBody>
                    <a:bodyPr/>
                    <a:lstStyle/>
                    <a:p>
                      <a:pPr algn="ctr"/>
                      <a:r>
                        <a:rPr lang="en-US" dirty="0" smtClean="0"/>
                        <a:t>Life Threatening</a:t>
                      </a:r>
                    </a:p>
                    <a:p>
                      <a:pPr algn="ctr"/>
                      <a:r>
                        <a:rPr lang="en-US" dirty="0" smtClean="0"/>
                        <a:t>(Acute severe + and one of )</a:t>
                      </a:r>
                      <a:endParaRPr lang="en-US" dirty="0"/>
                    </a:p>
                  </a:txBody>
                  <a:tcPr/>
                </a:tc>
                <a:tc>
                  <a:txBody>
                    <a:bodyPr/>
                    <a:lstStyle/>
                    <a:p>
                      <a:pPr algn="ctr"/>
                      <a:r>
                        <a:rPr lang="en-US" dirty="0" smtClean="0"/>
                        <a:t>Near fatal</a:t>
                      </a:r>
                      <a:endParaRPr lang="en-US" dirty="0"/>
                    </a:p>
                  </a:txBody>
                  <a:tcPr/>
                </a:tc>
              </a:tr>
              <a:tr h="791461">
                <a:tc>
                  <a:txBody>
                    <a:bodyPr/>
                    <a:lstStyle/>
                    <a:p>
                      <a:pPr algn="ctr"/>
                      <a:r>
                        <a:rPr lang="en-US" dirty="0" smtClean="0"/>
                        <a:t>Increasing symptoms</a:t>
                      </a:r>
                      <a:endParaRPr lang="en-US" dirty="0"/>
                    </a:p>
                  </a:txBody>
                  <a:tcPr/>
                </a:tc>
                <a:tc>
                  <a:txBody>
                    <a:bodyPr/>
                    <a:lstStyle/>
                    <a:p>
                      <a:pPr algn="ctr"/>
                      <a:r>
                        <a:rPr lang="en-US" dirty="0" smtClean="0"/>
                        <a:t>Respiratory rate </a:t>
                      </a:r>
                    </a:p>
                    <a:p>
                      <a:pPr algn="ctr"/>
                      <a:r>
                        <a:rPr lang="en-US" dirty="0" smtClean="0"/>
                        <a:t>≥</a:t>
                      </a:r>
                      <a:r>
                        <a:rPr lang="en-US" baseline="0" dirty="0" smtClean="0"/>
                        <a:t> 25/min</a:t>
                      </a:r>
                      <a:endParaRPr lang="en-US" dirty="0"/>
                    </a:p>
                  </a:txBody>
                  <a:tcPr/>
                </a:tc>
                <a:tc>
                  <a:txBody>
                    <a:bodyPr/>
                    <a:lstStyle/>
                    <a:p>
                      <a:pPr algn="ctr"/>
                      <a:r>
                        <a:rPr lang="en-US" dirty="0" smtClean="0"/>
                        <a:t>PEF ≤ 33% of best or predicted</a:t>
                      </a:r>
                      <a:endParaRPr lang="en-US" dirty="0"/>
                    </a:p>
                  </a:txBody>
                  <a:tcPr/>
                </a:tc>
                <a:tc>
                  <a:txBody>
                    <a:bodyPr/>
                    <a:lstStyle/>
                    <a:p>
                      <a:pPr algn="ctr"/>
                      <a:endParaRPr lang="en-US"/>
                    </a:p>
                  </a:txBody>
                  <a:tcPr/>
                </a:tc>
              </a:tr>
              <a:tr h="936418">
                <a:tc>
                  <a:txBody>
                    <a:bodyPr/>
                    <a:lstStyle/>
                    <a:p>
                      <a:pPr algn="ctr"/>
                      <a:r>
                        <a:rPr lang="en-US" dirty="0" smtClean="0"/>
                        <a:t>PEF</a:t>
                      </a:r>
                      <a:r>
                        <a:rPr lang="en-US" baseline="0" dirty="0" smtClean="0"/>
                        <a:t> 50-75% of best or predicted</a:t>
                      </a:r>
                      <a:endParaRPr lang="en-US" dirty="0"/>
                    </a:p>
                  </a:txBody>
                  <a:tcPr/>
                </a:tc>
                <a:tc>
                  <a:txBody>
                    <a:bodyPr/>
                    <a:lstStyle/>
                    <a:p>
                      <a:pPr algn="ctr"/>
                      <a:r>
                        <a:rPr lang="en-US" dirty="0" smtClean="0"/>
                        <a:t>PEF 33-50% of best or predicted</a:t>
                      </a:r>
                      <a:endParaRPr lang="en-US" dirty="0"/>
                    </a:p>
                  </a:txBody>
                  <a:tcPr/>
                </a:tc>
                <a:tc>
                  <a:txBody>
                    <a:bodyPr/>
                    <a:lstStyle/>
                    <a:p>
                      <a:pPr algn="ctr"/>
                      <a:r>
                        <a:rPr lang="en-US" dirty="0" smtClean="0"/>
                        <a:t>SpO</a:t>
                      </a:r>
                      <a:r>
                        <a:rPr lang="en-US" baseline="-25000" dirty="0" smtClean="0"/>
                        <a:t>2</a:t>
                      </a:r>
                      <a:r>
                        <a:rPr lang="en-US" baseline="0" dirty="0" smtClean="0"/>
                        <a:t> &lt; 92%</a:t>
                      </a:r>
                    </a:p>
                    <a:p>
                      <a:pPr algn="ctr"/>
                      <a:r>
                        <a:rPr lang="en-US" baseline="0" dirty="0" smtClean="0"/>
                        <a:t>PaO</a:t>
                      </a:r>
                      <a:r>
                        <a:rPr lang="en-US" baseline="-25000" dirty="0" smtClean="0"/>
                        <a:t>2</a:t>
                      </a:r>
                      <a:r>
                        <a:rPr lang="en-US" baseline="0" dirty="0" smtClean="0"/>
                        <a:t> &lt; 8kPa</a:t>
                      </a:r>
                    </a:p>
                    <a:p>
                      <a:pPr algn="ctr"/>
                      <a:r>
                        <a:rPr lang="en-US" baseline="0" dirty="0" smtClean="0"/>
                        <a:t>Normal PaCO</a:t>
                      </a:r>
                      <a:r>
                        <a:rPr lang="en-US" baseline="-25000" dirty="0" smtClean="0"/>
                        <a:t>2</a:t>
                      </a:r>
                      <a:endParaRPr lang="en-US" dirty="0"/>
                    </a:p>
                  </a:txBody>
                  <a:tcPr/>
                </a:tc>
                <a:tc>
                  <a:txBody>
                    <a:bodyPr/>
                    <a:lstStyle/>
                    <a:p>
                      <a:pPr algn="ctr"/>
                      <a:r>
                        <a:rPr lang="en-US" dirty="0" smtClean="0"/>
                        <a:t>Raised PaCO</a:t>
                      </a:r>
                      <a:r>
                        <a:rPr lang="en-US" baseline="-25000" dirty="0" smtClean="0"/>
                        <a:t>2</a:t>
                      </a:r>
                      <a:endParaRPr lang="en-US" baseline="0" dirty="0" smtClean="0"/>
                    </a:p>
                    <a:p>
                      <a:pPr algn="ctr"/>
                      <a:r>
                        <a:rPr lang="en-US" baseline="0" dirty="0" smtClean="0"/>
                        <a:t>When usually normal</a:t>
                      </a:r>
                      <a:endParaRPr lang="en-US" dirty="0"/>
                    </a:p>
                  </a:txBody>
                  <a:tcPr/>
                </a:tc>
              </a:tr>
              <a:tr h="936418">
                <a:tc>
                  <a:txBody>
                    <a:bodyPr/>
                    <a:lstStyle/>
                    <a:p>
                      <a:pPr algn="ctr"/>
                      <a:r>
                        <a:rPr lang="en-US" dirty="0" smtClean="0"/>
                        <a:t>No features of acute severe asthma</a:t>
                      </a:r>
                      <a:endParaRPr lang="en-US" dirty="0"/>
                    </a:p>
                  </a:txBody>
                  <a:tcPr/>
                </a:tc>
                <a:tc>
                  <a:txBody>
                    <a:bodyPr/>
                    <a:lstStyle/>
                    <a:p>
                      <a:pPr algn="ctr"/>
                      <a:r>
                        <a:rPr lang="en-US" dirty="0" smtClean="0"/>
                        <a:t>Heart rate ≥ 110/min</a:t>
                      </a:r>
                      <a:endParaRPr lang="en-US" dirty="0"/>
                    </a:p>
                  </a:txBody>
                  <a:tcPr/>
                </a:tc>
                <a:tc>
                  <a:txBody>
                    <a:bodyPr/>
                    <a:lstStyle/>
                    <a:p>
                      <a:pPr algn="ctr"/>
                      <a:r>
                        <a:rPr lang="en-US" dirty="0" smtClean="0"/>
                        <a:t>Silent Chest</a:t>
                      </a:r>
                      <a:endParaRPr lang="en-US" dirty="0"/>
                    </a:p>
                  </a:txBody>
                  <a:tcPr/>
                </a:tc>
                <a:tc>
                  <a:txBody>
                    <a:bodyPr/>
                    <a:lstStyle/>
                    <a:p>
                      <a:pPr algn="ctr"/>
                      <a:r>
                        <a:rPr lang="en-US" dirty="0" smtClean="0"/>
                        <a:t>Requiring ventilation with raised</a:t>
                      </a:r>
                      <a:r>
                        <a:rPr lang="en-US" baseline="0" dirty="0" smtClean="0"/>
                        <a:t> inflation pressures</a:t>
                      </a:r>
                      <a:endParaRPr lang="en-US" dirty="0"/>
                    </a:p>
                  </a:txBody>
                  <a:tcPr/>
                </a:tc>
              </a:tr>
              <a:tr h="936418">
                <a:tc>
                  <a:txBody>
                    <a:bodyPr/>
                    <a:lstStyle/>
                    <a:p>
                      <a:pPr algn="ctr"/>
                      <a:endParaRPr lang="en-US"/>
                    </a:p>
                  </a:txBody>
                  <a:tcPr/>
                </a:tc>
                <a:tc>
                  <a:txBody>
                    <a:bodyPr/>
                    <a:lstStyle/>
                    <a:p>
                      <a:pPr algn="ctr"/>
                      <a:r>
                        <a:rPr lang="en-US" dirty="0" smtClean="0"/>
                        <a:t>Inability</a:t>
                      </a:r>
                      <a:r>
                        <a:rPr lang="en-US" baseline="0" dirty="0" smtClean="0"/>
                        <a:t> to complete sentences in one breath</a:t>
                      </a:r>
                      <a:endParaRPr lang="en-US" dirty="0"/>
                    </a:p>
                  </a:txBody>
                  <a:tcPr/>
                </a:tc>
                <a:tc>
                  <a:txBody>
                    <a:bodyPr/>
                    <a:lstStyle/>
                    <a:p>
                      <a:pPr algn="ctr"/>
                      <a:r>
                        <a:rPr lang="en-US" dirty="0" smtClean="0"/>
                        <a:t>Cyanosis</a:t>
                      </a:r>
                      <a:endParaRPr lang="en-US" dirty="0"/>
                    </a:p>
                  </a:txBody>
                  <a:tcPr/>
                </a:tc>
                <a:tc>
                  <a:txBody>
                    <a:bodyPr/>
                    <a:lstStyle/>
                    <a:p>
                      <a:pPr algn="ctr"/>
                      <a:endParaRPr lang="en-US" dirty="0"/>
                    </a:p>
                  </a:txBody>
                  <a:tcPr/>
                </a:tc>
              </a:tr>
              <a:tr h="791461">
                <a:tc>
                  <a:txBody>
                    <a:bodyPr/>
                    <a:lstStyle/>
                    <a:p>
                      <a:pPr algn="ctr"/>
                      <a:endParaRPr lang="en-US"/>
                    </a:p>
                  </a:txBody>
                  <a:tcPr/>
                </a:tc>
                <a:tc>
                  <a:txBody>
                    <a:bodyPr/>
                    <a:lstStyle/>
                    <a:p>
                      <a:pPr algn="ctr"/>
                      <a:endParaRPr lang="en-US"/>
                    </a:p>
                  </a:txBody>
                  <a:tcPr/>
                </a:tc>
                <a:tc>
                  <a:txBody>
                    <a:bodyPr/>
                    <a:lstStyle/>
                    <a:p>
                      <a:pPr algn="ctr"/>
                      <a:r>
                        <a:rPr lang="en-US" dirty="0" smtClean="0"/>
                        <a:t>Exhaustion, altered LOC, </a:t>
                      </a:r>
                      <a:r>
                        <a:rPr lang="en-US" dirty="0" err="1" smtClean="0"/>
                        <a:t>arrythmia</a:t>
                      </a:r>
                      <a:endParaRPr lang="en-US" dirty="0"/>
                    </a:p>
                  </a:txBody>
                  <a:tcPr/>
                </a:tc>
                <a:tc>
                  <a:txBody>
                    <a:bodyPr/>
                    <a:lstStyle/>
                    <a:p>
                      <a:pPr algn="ctr"/>
                      <a:endParaRPr lang="en-US" dirty="0"/>
                    </a:p>
                  </a:txBody>
                  <a:tcPr/>
                </a:tc>
              </a:tr>
            </a:tbl>
          </a:graphicData>
        </a:graphic>
      </p:graphicFrame>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5605836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Anaphylaxis</a:t>
            </a:r>
            <a:endParaRPr lang="en-US" dirty="0"/>
          </a:p>
        </p:txBody>
      </p:sp>
      <p:sp>
        <p:nvSpPr>
          <p:cNvPr id="3" name="Content Placeholder 2"/>
          <p:cNvSpPr>
            <a:spLocks noGrp="1"/>
          </p:cNvSpPr>
          <p:nvPr>
            <p:ph idx="1"/>
          </p:nvPr>
        </p:nvSpPr>
        <p:spPr/>
        <p:txBody>
          <a:bodyPr/>
          <a:lstStyle/>
          <a:p>
            <a:r>
              <a:rPr lang="en-US" dirty="0" smtClean="0"/>
              <a:t>Clinical features (most common first)</a:t>
            </a:r>
          </a:p>
          <a:p>
            <a:pPr lvl="1"/>
            <a:r>
              <a:rPr lang="en-US" dirty="0" smtClean="0"/>
              <a:t>Rash or other skin signs</a:t>
            </a:r>
          </a:p>
          <a:p>
            <a:pPr lvl="1"/>
            <a:r>
              <a:rPr lang="en-US" dirty="0" smtClean="0"/>
              <a:t>Cardiovascular collapse</a:t>
            </a:r>
          </a:p>
          <a:p>
            <a:pPr lvl="1"/>
            <a:r>
              <a:rPr lang="en-US" dirty="0" smtClean="0"/>
              <a:t>Bronchospasm</a:t>
            </a:r>
          </a:p>
          <a:p>
            <a:pPr lvl="1"/>
            <a:r>
              <a:rPr lang="en-US" dirty="0" smtClean="0"/>
              <a:t>Hypotension</a:t>
            </a:r>
          </a:p>
          <a:p>
            <a:pPr lvl="1"/>
            <a:r>
              <a:rPr lang="en-US" dirty="0" smtClean="0"/>
              <a:t>Angioedema</a:t>
            </a:r>
          </a:p>
          <a:p>
            <a:pPr algn="just"/>
            <a:r>
              <a:rPr lang="en-US" dirty="0" smtClean="0"/>
              <a:t>Treatment</a:t>
            </a:r>
          </a:p>
          <a:p>
            <a:pPr lvl="1" algn="just"/>
            <a:r>
              <a:rPr lang="en-US" b="1" dirty="0" smtClean="0"/>
              <a:t>Adrenaline</a:t>
            </a:r>
            <a:endParaRPr lang="en-US" b="1"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6197670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US" dirty="0" smtClean="0"/>
              <a:t>Pneumonia</a:t>
            </a:r>
            <a:endParaRPr lang="en-US" dirty="0"/>
          </a:p>
        </p:txBody>
      </p:sp>
      <p:sp>
        <p:nvSpPr>
          <p:cNvPr id="3" name="Content Placeholder 2"/>
          <p:cNvSpPr>
            <a:spLocks noGrp="1"/>
          </p:cNvSpPr>
          <p:nvPr>
            <p:ph idx="1"/>
          </p:nvPr>
        </p:nvSpPr>
        <p:spPr>
          <a:xfrm>
            <a:off x="457200" y="1196752"/>
            <a:ext cx="8229600" cy="4929411"/>
          </a:xfrm>
        </p:spPr>
        <p:txBody>
          <a:bodyPr>
            <a:normAutofit fontScale="92500" lnSpcReduction="20000"/>
          </a:bodyPr>
          <a:lstStyle/>
          <a:p>
            <a:r>
              <a:rPr lang="en-US" dirty="0" smtClean="0"/>
              <a:t>Signs and symptoms associated with an acute lower </a:t>
            </a:r>
            <a:r>
              <a:rPr lang="en-US" b="1" dirty="0" smtClean="0"/>
              <a:t>+</a:t>
            </a:r>
            <a:r>
              <a:rPr lang="en-US" dirty="0" smtClean="0"/>
              <a:t> Radiographic changes</a:t>
            </a:r>
          </a:p>
          <a:p>
            <a:r>
              <a:rPr lang="en-US" dirty="0" smtClean="0"/>
              <a:t>Blood and sputum cultures</a:t>
            </a:r>
          </a:p>
          <a:p>
            <a:r>
              <a:rPr lang="en-US" dirty="0" smtClean="0"/>
              <a:t>Blood and urine for legionella and pneumococcal serology</a:t>
            </a:r>
          </a:p>
          <a:p>
            <a:r>
              <a:rPr lang="en-US" dirty="0" smtClean="0"/>
              <a:t>CURB65 – severity assessment</a:t>
            </a:r>
          </a:p>
          <a:p>
            <a:pPr lvl="1"/>
            <a:r>
              <a:rPr lang="en-US" b="1" dirty="0" smtClean="0"/>
              <a:t>C</a:t>
            </a:r>
            <a:r>
              <a:rPr lang="en-US" dirty="0" smtClean="0"/>
              <a:t>onfusion</a:t>
            </a:r>
          </a:p>
          <a:p>
            <a:pPr lvl="1"/>
            <a:r>
              <a:rPr lang="en-US" b="1" dirty="0" smtClean="0"/>
              <a:t>U</a:t>
            </a:r>
            <a:r>
              <a:rPr lang="en-US" dirty="0" smtClean="0"/>
              <a:t>rea &gt;7mmol/l</a:t>
            </a:r>
          </a:p>
          <a:p>
            <a:pPr lvl="1"/>
            <a:r>
              <a:rPr lang="en-US" b="1" dirty="0" smtClean="0"/>
              <a:t>R</a:t>
            </a:r>
            <a:r>
              <a:rPr lang="en-US" dirty="0" smtClean="0"/>
              <a:t>espiratory Rate &gt; 30/min</a:t>
            </a:r>
          </a:p>
          <a:p>
            <a:pPr lvl="1"/>
            <a:r>
              <a:rPr lang="en-US" b="1" dirty="0" smtClean="0"/>
              <a:t>B</a:t>
            </a:r>
            <a:r>
              <a:rPr lang="en-US" dirty="0" smtClean="0"/>
              <a:t>lood pressure(sys) &lt;90 (</a:t>
            </a:r>
            <a:r>
              <a:rPr lang="en-US" dirty="0" err="1" smtClean="0"/>
              <a:t>dia</a:t>
            </a:r>
            <a:r>
              <a:rPr lang="en-US" dirty="0" smtClean="0"/>
              <a:t>) &lt; 60mmHg</a:t>
            </a:r>
          </a:p>
          <a:p>
            <a:pPr lvl="1"/>
            <a:r>
              <a:rPr lang="en-US" dirty="0" smtClean="0"/>
              <a:t>More than </a:t>
            </a:r>
            <a:r>
              <a:rPr lang="en-US" b="1" dirty="0" smtClean="0"/>
              <a:t>65 </a:t>
            </a:r>
            <a:r>
              <a:rPr lang="en-US" dirty="0" smtClean="0"/>
              <a:t> years old</a:t>
            </a:r>
          </a:p>
          <a:p>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36675745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Chest Pain Learning Objectives</a:t>
            </a:r>
            <a:endParaRPr lang="en-AU" dirty="0"/>
          </a:p>
        </p:txBody>
      </p:sp>
      <p:sp>
        <p:nvSpPr>
          <p:cNvPr id="3" name="Content Placeholder 2"/>
          <p:cNvSpPr>
            <a:spLocks noGrp="1"/>
          </p:cNvSpPr>
          <p:nvPr>
            <p:ph idx="1"/>
          </p:nvPr>
        </p:nvSpPr>
        <p:spPr/>
        <p:txBody>
          <a:bodyPr>
            <a:normAutofit fontScale="92500"/>
          </a:bodyPr>
          <a:lstStyle/>
          <a:p>
            <a:pPr marL="0" indent="0">
              <a:buNone/>
            </a:pPr>
            <a:r>
              <a:rPr lang="en-AU" dirty="0" smtClean="0"/>
              <a:t>By the end of this session students will be able to:</a:t>
            </a:r>
          </a:p>
          <a:p>
            <a:r>
              <a:rPr lang="en-AU" dirty="0" smtClean="0"/>
              <a:t>Demonstrate a structured approach to assessing a patient presenting with chest pain</a:t>
            </a:r>
          </a:p>
          <a:p>
            <a:r>
              <a:rPr lang="en-AU" dirty="0" smtClean="0"/>
              <a:t>Implement appropriate first line nursing and medical management and investigations </a:t>
            </a:r>
          </a:p>
          <a:p>
            <a:r>
              <a:rPr lang="en-AU" dirty="0" smtClean="0"/>
              <a:t>Demonstrate a team approach to patient care</a:t>
            </a:r>
            <a:r>
              <a:rPr lang="en-AU" dirty="0"/>
              <a:t>,</a:t>
            </a:r>
            <a:r>
              <a:rPr lang="en-AU" dirty="0" smtClean="0"/>
              <a:t> specifically in the areas of:</a:t>
            </a:r>
          </a:p>
          <a:p>
            <a:pPr lvl="1"/>
            <a:r>
              <a:rPr lang="en-AU" dirty="0" smtClean="0"/>
              <a:t>Role and task allocation</a:t>
            </a:r>
          </a:p>
          <a:p>
            <a:pPr lvl="1"/>
            <a:r>
              <a:rPr lang="en-AU" dirty="0" smtClean="0"/>
              <a:t>Team leadership</a:t>
            </a:r>
          </a:p>
          <a:p>
            <a:pPr marL="0" indent="0">
              <a:buNone/>
            </a:pPr>
            <a:endParaRPr lang="en-AU" dirty="0" smtClean="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161027863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7500" lnSpcReduction="20000"/>
          </a:bodyPr>
          <a:lstStyle/>
          <a:p>
            <a:r>
              <a:rPr lang="en-US" dirty="0" err="1" smtClean="0"/>
              <a:t>Health.nsw.gov</a:t>
            </a:r>
            <a:r>
              <a:rPr lang="en-US" dirty="0" smtClean="0"/>
              <a:t>[internet]. North Sydney: </a:t>
            </a:r>
            <a:r>
              <a:rPr lang="en-US" dirty="0"/>
              <a:t>NSW Ministry of </a:t>
            </a:r>
            <a:r>
              <a:rPr lang="en-US" dirty="0" smtClean="0"/>
              <a:t>Health;[published 09 Jun 2011; cited 01 Sep 2013]. Available from: </a:t>
            </a:r>
            <a:r>
              <a:rPr lang="en-US" u="sng" dirty="0">
                <a:hlinkClick r:id="rId2"/>
              </a:rPr>
              <a:t>http://www0.health.nsw.gov.au/policies/pd/2011/pdf/pd2011_037.</a:t>
            </a:r>
            <a:r>
              <a:rPr lang="en-US" u="sng" dirty="0" smtClean="0">
                <a:hlinkClick r:id="rId2"/>
              </a:rPr>
              <a:t>pdf</a:t>
            </a:r>
            <a:endParaRPr lang="en-US" u="sng" dirty="0" smtClean="0"/>
          </a:p>
          <a:p>
            <a:r>
              <a:rPr lang="en-US" dirty="0" err="1" smtClean="0">
                <a:solidFill>
                  <a:schemeClr val="tx1"/>
                </a:solidFill>
              </a:rPr>
              <a:t>Nice.org.uk</a:t>
            </a:r>
            <a:r>
              <a:rPr lang="en-US" dirty="0" smtClean="0">
                <a:solidFill>
                  <a:schemeClr val="tx1"/>
                </a:solidFill>
              </a:rPr>
              <a:t>[internet]. London: National Institute for Health and Care Excellence; c2013 [updated Jun 2012; cited 01 Sep 2013]. Available from: </a:t>
            </a:r>
            <a:r>
              <a:rPr lang="en-US" dirty="0">
                <a:solidFill>
                  <a:schemeClr val="tx1"/>
                </a:solidFill>
                <a:hlinkClick r:id="rId3"/>
              </a:rPr>
              <a:t>http://publications.nice.org.uk/venous-thromboembolic-diseases-the-management-of-venous-thromboembolic-diseases-and-the-role-of-</a:t>
            </a:r>
            <a:r>
              <a:rPr lang="en-US" dirty="0" smtClean="0">
                <a:solidFill>
                  <a:schemeClr val="tx1"/>
                </a:solidFill>
                <a:hlinkClick r:id="rId3"/>
              </a:rPr>
              <a:t>cg144</a:t>
            </a:r>
            <a:r>
              <a:rPr lang="en-US" dirty="0" smtClean="0">
                <a:solidFill>
                  <a:schemeClr val="tx1"/>
                </a:solidFill>
              </a:rPr>
              <a:t> </a:t>
            </a:r>
          </a:p>
          <a:p>
            <a:r>
              <a:rPr lang="en-US" dirty="0" smtClean="0">
                <a:solidFill>
                  <a:schemeClr val="tx1"/>
                </a:solidFill>
              </a:rPr>
              <a:t>Brit-</a:t>
            </a:r>
            <a:r>
              <a:rPr lang="en-US" dirty="0" err="1" smtClean="0">
                <a:solidFill>
                  <a:schemeClr val="tx1"/>
                </a:solidFill>
              </a:rPr>
              <a:t>thoracic.org.uk</a:t>
            </a:r>
            <a:r>
              <a:rPr lang="en-US" dirty="0" smtClean="0">
                <a:solidFill>
                  <a:schemeClr val="tx1"/>
                </a:solidFill>
              </a:rPr>
              <a:t>[internet]. London: British Thoracic Society; [updated Jan 2012; cited 01 Sep 2013]. Available from </a:t>
            </a:r>
            <a:r>
              <a:rPr lang="en-US" u="sng" dirty="0">
                <a:solidFill>
                  <a:schemeClr val="tx1"/>
                </a:solidFill>
                <a:hlinkClick r:id="rId4"/>
              </a:rPr>
              <a:t>http://www.brit-thoracic.org.uk/Portals/0/Guidelines/AsthmaGuidelines/qrg101%202011.pdf</a:t>
            </a:r>
            <a:endParaRPr lang="en-US" dirty="0">
              <a:solidFill>
                <a:schemeClr val="tx1"/>
              </a:solidFill>
              <a:hlinkClick r:id="rId4"/>
            </a:endParaRPr>
          </a:p>
          <a:p>
            <a:r>
              <a:rPr lang="en-US" dirty="0" err="1" smtClean="0"/>
              <a:t>Resus.org.au</a:t>
            </a:r>
            <a:r>
              <a:rPr lang="en-US" dirty="0" smtClean="0"/>
              <a:t>[internet]. Melbourne: Australian Resuscitation Council; [updated Nov 2011; cited 01 Sep 2013] </a:t>
            </a:r>
            <a:r>
              <a:rPr lang="en-US" dirty="0"/>
              <a:t>Available from: </a:t>
            </a:r>
            <a:r>
              <a:rPr lang="en-US" dirty="0">
                <a:hlinkClick r:id="rId5"/>
              </a:rPr>
              <a:t>http://www.resus.org.au/policy/guidelines/section_11/guideline-11-10-nov2011.</a:t>
            </a:r>
            <a:r>
              <a:rPr lang="en-US" dirty="0" smtClean="0">
                <a:hlinkClick r:id="rId5"/>
              </a:rPr>
              <a:t>pdf</a:t>
            </a:r>
            <a:r>
              <a:rPr lang="en-US" dirty="0" smtClean="0"/>
              <a:t> </a:t>
            </a:r>
            <a:endParaRPr lang="en-US" dirty="0" smtClean="0">
              <a:solidFill>
                <a:srgbClr val="000000"/>
              </a:solidFill>
            </a:endParaRPr>
          </a:p>
          <a:p>
            <a:r>
              <a:rPr lang="en-US" dirty="0" smtClean="0"/>
              <a:t>Lim WS, van der </a:t>
            </a:r>
            <a:r>
              <a:rPr lang="en-US" dirty="0" err="1" smtClean="0"/>
              <a:t>Eerden</a:t>
            </a:r>
            <a:r>
              <a:rPr lang="en-US" dirty="0" smtClean="0"/>
              <a:t> MM, Laing R, </a:t>
            </a:r>
            <a:r>
              <a:rPr lang="en-US" dirty="0" err="1" smtClean="0"/>
              <a:t>Boersma</a:t>
            </a:r>
            <a:r>
              <a:rPr lang="en-US" dirty="0" smtClean="0"/>
              <a:t> WG, </a:t>
            </a:r>
            <a:r>
              <a:rPr lang="en-US" dirty="0" err="1" smtClean="0"/>
              <a:t>Karlus</a:t>
            </a:r>
            <a:r>
              <a:rPr lang="en-US" dirty="0" smtClean="0"/>
              <a:t> N, Town GI, et al. </a:t>
            </a:r>
            <a:r>
              <a:rPr lang="en-US" dirty="0"/>
              <a:t>Defining community acquired pneumonia severity on presentation to hospital: an international derivation and validation study</a:t>
            </a:r>
            <a:r>
              <a:rPr lang="en-US" dirty="0" smtClean="0"/>
              <a:t>. Thorax </a:t>
            </a:r>
            <a:r>
              <a:rPr lang="tr-TR" dirty="0"/>
              <a:t>2003 May;58(5):377-82</a:t>
            </a:r>
            <a:r>
              <a:rPr lang="tr-TR" dirty="0" smtClean="0"/>
              <a:t>.</a:t>
            </a:r>
          </a:p>
          <a:p>
            <a:r>
              <a:rPr lang="tr-TR" dirty="0" smtClean="0"/>
              <a:t>A</a:t>
            </a:r>
            <a:r>
              <a:rPr lang="en-US" dirty="0" err="1" smtClean="0"/>
              <a:t>bs.gov.au</a:t>
            </a:r>
            <a:r>
              <a:rPr lang="en-US" dirty="0" smtClean="0"/>
              <a:t>[internet] </a:t>
            </a:r>
            <a:r>
              <a:rPr lang="en-US" dirty="0" err="1" smtClean="0"/>
              <a:t>Belconnen</a:t>
            </a:r>
            <a:r>
              <a:rPr lang="en-US" dirty="0" smtClean="0"/>
              <a:t>: Australian Bureau of Statistics; [updated 14 Mar 2013; cited 01 Sep 2013]. </a:t>
            </a:r>
            <a:r>
              <a:rPr lang="en-US" dirty="0"/>
              <a:t>Available from: </a:t>
            </a:r>
            <a:r>
              <a:rPr lang="en-US" dirty="0">
                <a:hlinkClick r:id="rId6"/>
              </a:rPr>
              <a:t>http://www.abs.gov.au/ausstats/abs@.nsf/0/1CFA8B66386B6C04CA2579C6000F7030?</a:t>
            </a:r>
            <a:r>
              <a:rPr lang="en-US" dirty="0" smtClean="0">
                <a:hlinkClick r:id="rId6"/>
              </a:rPr>
              <a:t>opendocument</a:t>
            </a:r>
            <a:r>
              <a:rPr lang="en-US" dirty="0" smtClean="0"/>
              <a:t> </a:t>
            </a:r>
          </a:p>
          <a:p>
            <a:r>
              <a:rPr lang="en-US" b="1" dirty="0">
                <a:solidFill>
                  <a:schemeClr val="tx1"/>
                </a:solidFill>
              </a:rPr>
              <a:t>Fine MJ</a:t>
            </a:r>
            <a:r>
              <a:rPr lang="en-US" dirty="0">
                <a:solidFill>
                  <a:schemeClr val="tx1"/>
                </a:solidFill>
              </a:rPr>
              <a:t>, </a:t>
            </a:r>
            <a:r>
              <a:rPr lang="en-US" dirty="0" err="1">
                <a:solidFill>
                  <a:schemeClr val="tx1"/>
                </a:solidFill>
              </a:rPr>
              <a:t>Auble</a:t>
            </a:r>
            <a:r>
              <a:rPr lang="en-US" dirty="0">
                <a:solidFill>
                  <a:schemeClr val="tx1"/>
                </a:solidFill>
              </a:rPr>
              <a:t> TE, </a:t>
            </a:r>
            <a:r>
              <a:rPr lang="en-US" dirty="0" err="1">
                <a:solidFill>
                  <a:schemeClr val="tx1"/>
                </a:solidFill>
              </a:rPr>
              <a:t>Yealy</a:t>
            </a:r>
            <a:r>
              <a:rPr lang="en-US" dirty="0">
                <a:solidFill>
                  <a:schemeClr val="tx1"/>
                </a:solidFill>
              </a:rPr>
              <a:t> DM, </a:t>
            </a:r>
            <a:r>
              <a:rPr lang="en-US" i="1" dirty="0">
                <a:solidFill>
                  <a:schemeClr val="tx1"/>
                </a:solidFill>
              </a:rPr>
              <a:t>et al</a:t>
            </a:r>
            <a:r>
              <a:rPr lang="en-US" dirty="0">
                <a:solidFill>
                  <a:schemeClr val="tx1"/>
                </a:solidFill>
              </a:rPr>
              <a:t>. A prediction rule to identify low-risk patients with community- acquired pneumonia. </a:t>
            </a:r>
            <a:r>
              <a:rPr lang="en-US" i="1" dirty="0">
                <a:solidFill>
                  <a:schemeClr val="tx1"/>
                </a:solidFill>
              </a:rPr>
              <a:t>N </a:t>
            </a:r>
            <a:r>
              <a:rPr lang="en-US" i="1" dirty="0" err="1">
                <a:solidFill>
                  <a:schemeClr val="tx1"/>
                </a:solidFill>
              </a:rPr>
              <a:t>Engl</a:t>
            </a:r>
            <a:r>
              <a:rPr lang="en-US" i="1" dirty="0">
                <a:solidFill>
                  <a:schemeClr val="tx1"/>
                </a:solidFill>
              </a:rPr>
              <a:t> J Med</a:t>
            </a:r>
            <a:r>
              <a:rPr lang="en-US" dirty="0">
                <a:solidFill>
                  <a:schemeClr val="tx1"/>
                </a:solidFill>
              </a:rPr>
              <a:t>1997;</a:t>
            </a:r>
            <a:r>
              <a:rPr lang="en-US" b="1" dirty="0">
                <a:solidFill>
                  <a:schemeClr val="tx1"/>
                </a:solidFill>
              </a:rPr>
              <a:t>336</a:t>
            </a:r>
            <a:r>
              <a:rPr lang="en-US" dirty="0">
                <a:solidFill>
                  <a:schemeClr val="tx1"/>
                </a:solidFill>
              </a:rPr>
              <a:t>:243–</a:t>
            </a:r>
            <a:r>
              <a:rPr lang="en-US" dirty="0" smtClean="0">
                <a:solidFill>
                  <a:schemeClr val="tx1"/>
                </a:solidFill>
              </a:rPr>
              <a:t>50.</a:t>
            </a:r>
            <a:endParaRPr lang="en-US" dirty="0"/>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6780281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AU" sz="2000" b="1" dirty="0" smtClean="0"/>
              <a:t>Acknowledgments</a:t>
            </a:r>
            <a:endParaRPr lang="en-AU" sz="2000" b="1" dirty="0"/>
          </a:p>
        </p:txBody>
      </p:sp>
      <p:sp>
        <p:nvSpPr>
          <p:cNvPr id="7" name="Content Placeholder 6"/>
          <p:cNvSpPr>
            <a:spLocks noGrp="1"/>
          </p:cNvSpPr>
          <p:nvPr>
            <p:ph sz="half" idx="2"/>
          </p:nvPr>
        </p:nvSpPr>
        <p:spPr>
          <a:xfrm>
            <a:off x="971600" y="1124744"/>
            <a:ext cx="7344816" cy="5256584"/>
          </a:xfrm>
        </p:spPr>
        <p:txBody>
          <a:bodyPr>
            <a:normAutofit/>
          </a:bodyPr>
          <a:lstStyle/>
          <a:p>
            <a:pPr marL="0" indent="0">
              <a:buNone/>
            </a:pPr>
            <a:r>
              <a:rPr lang="en-AU" b="1" dirty="0" smtClean="0"/>
              <a:t>Topic expert author</a:t>
            </a:r>
            <a:r>
              <a:rPr lang="en-AU" dirty="0" smtClean="0"/>
              <a:t>: Morgan Sherwood</a:t>
            </a:r>
          </a:p>
          <a:p>
            <a:pPr marL="0" indent="0">
              <a:buNone/>
            </a:pPr>
            <a:endParaRPr lang="en-AU" b="1" dirty="0" smtClean="0"/>
          </a:p>
          <a:p>
            <a:pPr marL="0" indent="0">
              <a:buNone/>
            </a:pPr>
            <a:r>
              <a:rPr lang="en-AU" b="1" dirty="0" smtClean="0"/>
              <a:t>Educational consultants:</a:t>
            </a:r>
          </a:p>
          <a:p>
            <a:pPr>
              <a:buNone/>
            </a:pPr>
            <a:r>
              <a:rPr lang="en-AU" dirty="0" smtClean="0"/>
              <a:t>	Stephanie O’Regan Nurse Educator SCSSC</a:t>
            </a:r>
            <a:br>
              <a:rPr lang="en-AU" dirty="0" smtClean="0"/>
            </a:br>
            <a:r>
              <a:rPr lang="en-AU" dirty="0" smtClean="0"/>
              <a:t>Leonie Watterson Director Simulation Division SCSSC</a:t>
            </a:r>
            <a:br>
              <a:rPr lang="en-AU" dirty="0" smtClean="0"/>
            </a:br>
            <a:r>
              <a:rPr lang="en-AU" dirty="0" smtClean="0"/>
              <a:t>John Vassiliadis Deputy Director SCSSC</a:t>
            </a:r>
          </a:p>
          <a:p>
            <a:pPr>
              <a:buNone/>
            </a:pPr>
            <a:endParaRPr lang="en-AU" dirty="0" smtClean="0"/>
          </a:p>
          <a:p>
            <a:endParaRPr lang="en-AU" dirty="0"/>
          </a:p>
        </p:txBody>
      </p:sp>
      <p:sp>
        <p:nvSpPr>
          <p:cNvPr id="2" name="Date Placeholder 1"/>
          <p:cNvSpPr>
            <a:spLocks noGrp="1"/>
          </p:cNvSpPr>
          <p:nvPr>
            <p:ph type="dt" sz="half" idx="10"/>
          </p:nvPr>
        </p:nvSpPr>
        <p:spPr/>
        <p:txBody>
          <a:bodyPr/>
          <a:lstStyle/>
          <a:p>
            <a:fld id="{7B7C0854-4655-4B3A-A526-B1DA0F56AD08}" type="datetime6">
              <a:rPr lang="en-AU" smtClean="0"/>
              <a:pPr/>
              <a:t>January 14</a:t>
            </a:fld>
            <a:endParaRPr lang="en-AU"/>
          </a:p>
        </p:txBody>
      </p:sp>
      <p:sp>
        <p:nvSpPr>
          <p:cNvPr id="4" name="Footer Placeholder 3"/>
          <p:cNvSpPr>
            <a:spLocks noGrp="1"/>
          </p:cNvSpPr>
          <p:nvPr>
            <p:ph type="ftr" sz="quarter" idx="11"/>
          </p:nvPr>
        </p:nvSpPr>
        <p:spPr/>
        <p:txBody>
          <a:bodyPr/>
          <a:lstStyle/>
          <a:p>
            <a:r>
              <a:rPr lang="en-AU" dirty="0" smtClean="0"/>
              <a:t>© Health Workforce Australia</a:t>
            </a:r>
            <a:endParaRPr lang="en-AU" dirty="0"/>
          </a:p>
        </p:txBody>
      </p:sp>
    </p:spTree>
    <p:extLst>
      <p:ext uri="{BB962C8B-B14F-4D97-AF65-F5344CB8AC3E}">
        <p14:creationId xmlns:p14="http://schemas.microsoft.com/office/powerpoint/2010/main" val="388011906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3568" y="404664"/>
            <a:ext cx="7772400" cy="2808312"/>
          </a:xfrm>
        </p:spPr>
        <p:txBody>
          <a:bodyPr>
            <a:normAutofit/>
          </a:bodyPr>
          <a:lstStyle/>
          <a:p>
            <a:r>
              <a:rPr lang="en-AU" sz="3200" dirty="0" smtClean="0">
                <a:latin typeface="+mn-lt"/>
              </a:rPr>
              <a:t>Disclaimer</a:t>
            </a:r>
            <a:r>
              <a:rPr lang="en-AU" sz="3200" dirty="0" smtClean="0"/>
              <a:t/>
            </a:r>
            <a:br>
              <a:rPr lang="en-AU" sz="3200" dirty="0" smtClean="0"/>
            </a:br>
            <a:r>
              <a:rPr lang="en-AU" sz="1600" dirty="0" smtClean="0"/>
              <a:t/>
            </a:r>
            <a:br>
              <a:rPr lang="en-AU" sz="1600" dirty="0" smtClean="0"/>
            </a:br>
            <a:r>
              <a:rPr lang="en-US" sz="2000" dirty="0" smtClean="0">
                <a:latin typeface="+mn-lt"/>
              </a:rPr>
              <a:t>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a:t>
            </a:r>
            <a:endParaRPr lang="en-GB" sz="2000" dirty="0">
              <a:latin typeface="+mn-lt"/>
            </a:endParaRPr>
          </a:p>
        </p:txBody>
      </p:sp>
      <p:sp>
        <p:nvSpPr>
          <p:cNvPr id="9" name="Subtitle 8"/>
          <p:cNvSpPr>
            <a:spLocks noGrp="1"/>
          </p:cNvSpPr>
          <p:nvPr>
            <p:ph type="subTitle" idx="1"/>
          </p:nvPr>
        </p:nvSpPr>
        <p:spPr>
          <a:xfrm>
            <a:off x="685800" y="3886200"/>
            <a:ext cx="7772400" cy="2351112"/>
          </a:xfrm>
        </p:spPr>
        <p:txBody>
          <a:bodyPr>
            <a:normAutofit lnSpcReduction="10000"/>
          </a:bodyPr>
          <a:lstStyle/>
          <a:p>
            <a:r>
              <a:rPr lang="en-US" dirty="0" smtClean="0">
                <a:solidFill>
                  <a:srgbClr val="000000"/>
                </a:solidFill>
              </a:rPr>
              <a:t>Copyright and Permission to </a:t>
            </a:r>
            <a:r>
              <a:rPr lang="en-US" dirty="0" smtClean="0">
                <a:solidFill>
                  <a:srgbClr val="000000"/>
                </a:solidFill>
                <a:latin typeface="+mj-lt"/>
              </a:rPr>
              <a:t>Reproduce</a:t>
            </a:r>
          </a:p>
          <a:p>
            <a:endParaRPr lang="en-US" sz="2200" dirty="0" smtClean="0">
              <a:solidFill>
                <a:srgbClr val="000000"/>
              </a:solidFill>
              <a:latin typeface="+mj-lt"/>
            </a:endParaRPr>
          </a:p>
          <a:p>
            <a:pPr>
              <a:lnSpc>
                <a:spcPct val="110000"/>
              </a:lnSpc>
            </a:pPr>
            <a:r>
              <a:rPr lang="en-US" sz="2000" dirty="0" smtClean="0">
                <a:solidFill>
                  <a:srgbClr val="000000"/>
                </a:solidFill>
              </a:rPr>
              <a:t>This work is copyright. It may be reproduced for study or training purposes subject to the inclusion of an acknowledgement of the source: Health Workforce Australia EdWISE program. It may not be reproduced for commercial usage or sale. </a:t>
            </a:r>
          </a:p>
          <a:p>
            <a:endParaRPr lang="en-GB" dirty="0"/>
          </a:p>
        </p:txBody>
      </p:sp>
      <p:sp>
        <p:nvSpPr>
          <p:cNvPr id="2" name="Date Placeholder 1"/>
          <p:cNvSpPr>
            <a:spLocks noGrp="1"/>
          </p:cNvSpPr>
          <p:nvPr>
            <p:ph type="dt" sz="half" idx="10"/>
          </p:nvPr>
        </p:nvSpPr>
        <p:spPr/>
        <p:txBody>
          <a:bodyPr/>
          <a:lstStyle/>
          <a:p>
            <a:pPr>
              <a:defRPr/>
            </a:pPr>
            <a:fld id="{7E91A47E-8A9E-4EB5-861A-6E5EB82E09A2}" type="datetime6">
              <a:rPr lang="en-AU" smtClean="0"/>
              <a:pPr>
                <a:defRPr/>
              </a:pPr>
              <a:t>January 14</a:t>
            </a:fld>
            <a:endParaRPr lang="en-AU"/>
          </a:p>
        </p:txBody>
      </p:sp>
      <p:sp>
        <p:nvSpPr>
          <p:cNvPr id="3" name="Footer Placeholder 2"/>
          <p:cNvSpPr>
            <a:spLocks noGrp="1"/>
          </p:cNvSpPr>
          <p:nvPr>
            <p:ph type="ftr" sz="quarter" idx="11"/>
          </p:nvPr>
        </p:nvSpPr>
        <p:spPr/>
        <p:txBody>
          <a:bodyPr/>
          <a:lstStyle/>
          <a:p>
            <a:pPr>
              <a:defRPr/>
            </a:pPr>
            <a:r>
              <a:rPr lang="en-AU" smtClean="0"/>
              <a:t>© Health Workforce Australia</a:t>
            </a:r>
            <a:endParaRPr lang="en-A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pic>
        <p:nvPicPr>
          <p:cNvPr id="6" name="Picture 5" descr="FundingAgreement_Lockup_Landscape_IN1[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696" y="1987813"/>
            <a:ext cx="8541776" cy="1658675"/>
          </a:xfrm>
          <a:prstGeom prst="rect">
            <a:avLst/>
          </a:prstGeom>
        </p:spPr>
      </p:pic>
    </p:spTree>
    <p:extLst>
      <p:ext uri="{BB962C8B-B14F-4D97-AF65-F5344CB8AC3E}">
        <p14:creationId xmlns:p14="http://schemas.microsoft.com/office/powerpoint/2010/main" val="141688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grpSp>
        <p:nvGrpSpPr>
          <p:cNvPr id="3" name="Group 2"/>
          <p:cNvGrpSpPr/>
          <p:nvPr/>
        </p:nvGrpSpPr>
        <p:grpSpPr>
          <a:xfrm>
            <a:off x="1043608" y="-189063"/>
            <a:ext cx="7921873" cy="6318211"/>
            <a:chOff x="1043608" y="-189063"/>
            <a:chExt cx="7921873" cy="6318211"/>
          </a:xfrm>
        </p:grpSpPr>
        <p:grpSp>
          <p:nvGrpSpPr>
            <p:cNvPr id="2" name="Group 1"/>
            <p:cNvGrpSpPr/>
            <p:nvPr/>
          </p:nvGrpSpPr>
          <p:grpSpPr>
            <a:xfrm>
              <a:off x="1043608" y="-189063"/>
              <a:ext cx="7921873" cy="6318211"/>
              <a:chOff x="1043608" y="-189063"/>
              <a:chExt cx="7921873" cy="6318211"/>
            </a:xfrm>
          </p:grpSpPr>
          <p:pic>
            <p:nvPicPr>
              <p:cNvPr id="6" name="Picture 5" descr="doctors.JPG"/>
              <p:cNvPicPr>
                <a:picLocks noChangeAspect="1"/>
              </p:cNvPicPr>
              <p:nvPr/>
            </p:nvPicPr>
            <p:blipFill rotWithShape="1">
              <a:blip r:embed="rId3">
                <a:extLst>
                  <a:ext uri="{28A0092B-C50C-407E-A947-70E740481C1C}">
                    <a14:useLocalDpi xmlns:a14="http://schemas.microsoft.com/office/drawing/2010/main" val="0"/>
                  </a:ext>
                </a:extLst>
              </a:blip>
              <a:srcRect l="50299"/>
              <a:stretch/>
            </p:blipFill>
            <p:spPr>
              <a:xfrm>
                <a:off x="1912288" y="-189063"/>
                <a:ext cx="2495188" cy="4283906"/>
              </a:xfrm>
              <a:prstGeom prst="rect">
                <a:avLst/>
              </a:prstGeom>
            </p:spPr>
          </p:pic>
          <p:pic>
            <p:nvPicPr>
              <p:cNvPr id="7" name="Picture 6" descr="talking.JPG"/>
              <p:cNvPicPr>
                <a:picLocks noChangeAspect="1"/>
              </p:cNvPicPr>
              <p:nvPr/>
            </p:nvPicPr>
            <p:blipFill rotWithShape="1">
              <a:blip r:embed="rId4">
                <a:extLst>
                  <a:ext uri="{28A0092B-C50C-407E-A947-70E740481C1C}">
                    <a14:useLocalDpi xmlns:a14="http://schemas.microsoft.com/office/drawing/2010/main" val="0"/>
                  </a:ext>
                </a:extLst>
              </a:blip>
              <a:srcRect r="49929"/>
              <a:stretch/>
            </p:blipFill>
            <p:spPr>
              <a:xfrm>
                <a:off x="1043608" y="2132856"/>
                <a:ext cx="1393185" cy="3780385"/>
              </a:xfrm>
              <a:prstGeom prst="rect">
                <a:avLst/>
              </a:prstGeom>
            </p:spPr>
          </p:pic>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l="52144"/>
              <a:stretch/>
            </p:blipFill>
            <p:spPr>
              <a:xfrm>
                <a:off x="7659311" y="2420888"/>
                <a:ext cx="1306170" cy="3708260"/>
              </a:xfrm>
              <a:prstGeom prst="rect">
                <a:avLst/>
              </a:prstGeom>
            </p:spPr>
          </p:pic>
          <p:pic>
            <p:nvPicPr>
              <p:cNvPr id="9" name="Picture 8" descr="nurses.JPG"/>
              <p:cNvPicPr>
                <a:picLocks noChangeAspect="1"/>
              </p:cNvPicPr>
              <p:nvPr/>
            </p:nvPicPr>
            <p:blipFill rotWithShape="1">
              <a:blip r:embed="rId5">
                <a:extLst>
                  <a:ext uri="{28A0092B-C50C-407E-A947-70E740481C1C}">
                    <a14:useLocalDpi xmlns:a14="http://schemas.microsoft.com/office/drawing/2010/main" val="0"/>
                  </a:ext>
                </a:extLst>
              </a:blip>
              <a:srcRect l="70225"/>
              <a:stretch/>
            </p:blipFill>
            <p:spPr>
              <a:xfrm>
                <a:off x="5076056" y="71796"/>
                <a:ext cx="1876012" cy="3762187"/>
              </a:xfrm>
              <a:prstGeom prst="rect">
                <a:avLst/>
              </a:prstGeom>
            </p:spPr>
          </p:pic>
        </p:grpSp>
        <p:sp>
          <p:nvSpPr>
            <p:cNvPr id="10" name="Rectangle 9"/>
            <p:cNvSpPr/>
            <p:nvPr/>
          </p:nvSpPr>
          <p:spPr>
            <a:xfrm>
              <a:off x="3159882" y="4437112"/>
              <a:ext cx="3248155" cy="923330"/>
            </a:xfrm>
            <a:prstGeom prst="rect">
              <a:avLst/>
            </a:prstGeom>
            <a:noFill/>
          </p:spPr>
          <p:txBody>
            <a:bodyPr wrap="none" lIns="91440" tIns="45720" rIns="91440" bIns="45720">
              <a:spAutoFit/>
            </a:bodyPr>
            <a:lstStyle/>
            <a:p>
              <a:pPr algn="ctr"/>
              <a:r>
                <a:rPr 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Teamwork</a:t>
              </a:r>
              <a:endParaRPr lang="en-US"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grpSp>
    </p:spTree>
    <p:extLst>
      <p:ext uri="{BB962C8B-B14F-4D97-AF65-F5344CB8AC3E}">
        <p14:creationId xmlns:p14="http://schemas.microsoft.com/office/powerpoint/2010/main" val="578996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AU" b="1" dirty="0" smtClean="0"/>
              <a:t>Patients with Chest Pain</a:t>
            </a:r>
            <a:endParaRPr lang="en-AU" dirty="0"/>
          </a:p>
        </p:txBody>
      </p:sp>
      <p:sp>
        <p:nvSpPr>
          <p:cNvPr id="6" name="Content Placeholder 5"/>
          <p:cNvSpPr>
            <a:spLocks noGrp="1"/>
          </p:cNvSpPr>
          <p:nvPr>
            <p:ph idx="1"/>
          </p:nvPr>
        </p:nvSpPr>
        <p:spPr/>
        <p:txBody>
          <a:bodyPr>
            <a:normAutofit/>
          </a:bodyPr>
          <a:lstStyle/>
          <a:p>
            <a:r>
              <a:rPr lang="en-AU" dirty="0" smtClean="0"/>
              <a:t>Can be life threatening</a:t>
            </a:r>
          </a:p>
          <a:p>
            <a:r>
              <a:rPr lang="en-AU" dirty="0" smtClean="0"/>
              <a:t>Can be caused by many different pathologies from different organs and systems</a:t>
            </a:r>
          </a:p>
          <a:p>
            <a:pPr lvl="1"/>
            <a:r>
              <a:rPr lang="en-AU" dirty="0" smtClean="0"/>
              <a:t>Cardiovascular</a:t>
            </a:r>
          </a:p>
          <a:p>
            <a:pPr lvl="1"/>
            <a:r>
              <a:rPr lang="en-AU" dirty="0" smtClean="0"/>
              <a:t>Gastrointestinal</a:t>
            </a:r>
          </a:p>
          <a:p>
            <a:pPr lvl="1"/>
            <a:r>
              <a:rPr lang="en-AU" dirty="0" smtClean="0"/>
              <a:t>Musculoskeletal</a:t>
            </a:r>
          </a:p>
          <a:p>
            <a:pPr lvl="1"/>
            <a:r>
              <a:rPr lang="en-AU" dirty="0" smtClean="0"/>
              <a:t>Psychogenic</a:t>
            </a:r>
          </a:p>
          <a:p>
            <a:pPr lvl="1"/>
            <a:endParaRPr lang="en-AU" dirty="0"/>
          </a:p>
        </p:txBody>
      </p:sp>
      <p:sp>
        <p:nvSpPr>
          <p:cNvPr id="3" name="Date Placeholder 2"/>
          <p:cNvSpPr>
            <a:spLocks noGrp="1"/>
          </p:cNvSpPr>
          <p:nvPr>
            <p:ph type="dt" sz="half" idx="10"/>
          </p:nvPr>
        </p:nvSpPr>
        <p:spPr/>
        <p:txBody>
          <a:bodyPr/>
          <a:lstStyle/>
          <a:p>
            <a:fld id="{7F3CEC9F-E64B-40C4-A6C4-633C98CE1BBD}" type="datetime6">
              <a:rPr lang="en-AU" smtClean="0"/>
              <a:pPr/>
              <a:t>January 14</a:t>
            </a:fld>
            <a:endParaRPr lang="en-AU"/>
          </a:p>
        </p:txBody>
      </p:sp>
      <p:sp>
        <p:nvSpPr>
          <p:cNvPr id="4" name="Footer Placeholder 3"/>
          <p:cNvSpPr>
            <a:spLocks noGrp="1"/>
          </p:cNvSpPr>
          <p:nvPr>
            <p:ph type="ftr" sz="quarter" idx="11"/>
          </p:nvPr>
        </p:nvSpPr>
        <p:spPr/>
        <p:txBody>
          <a:bodyPr/>
          <a:lstStyle/>
          <a:p>
            <a:r>
              <a:rPr lang="en-AU" smtClean="0"/>
              <a:t>© Health Workforce Australia</a:t>
            </a:r>
            <a:endParaRPr lang="en-A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dirty="0"/>
          </a:p>
        </p:txBody>
      </p:sp>
      <p:sp>
        <p:nvSpPr>
          <p:cNvPr id="5" name="Footer Placeholder 4"/>
          <p:cNvSpPr>
            <a:spLocks noGrp="1"/>
          </p:cNvSpPr>
          <p:nvPr>
            <p:ph type="ftr" sz="quarter" idx="11"/>
          </p:nvPr>
        </p:nvSpPr>
        <p:spPr/>
        <p:txBody>
          <a:bodyPr/>
          <a:lstStyle/>
          <a:p>
            <a:r>
              <a:rPr lang="en-AU" smtClean="0"/>
              <a:t>© Health Workforce Australia</a:t>
            </a:r>
            <a:endParaRPr lang="en-AU" dirty="0"/>
          </a:p>
        </p:txBody>
      </p:sp>
      <p:pic>
        <p:nvPicPr>
          <p:cNvPr id="6" name="Picture 5" descr="DRS ABCDE lon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384" y="548680"/>
            <a:ext cx="7555231" cy="5174439"/>
          </a:xfrm>
          <a:prstGeom prst="rect">
            <a:avLst/>
          </a:prstGeom>
        </p:spPr>
      </p:pic>
    </p:spTree>
    <p:extLst>
      <p:ext uri="{BB962C8B-B14F-4D97-AF65-F5344CB8AC3E}">
        <p14:creationId xmlns:p14="http://schemas.microsoft.com/office/powerpoint/2010/main" val="1953649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0579" y="1340768"/>
            <a:ext cx="3368399" cy="4196130"/>
          </a:xfrm>
          <a:prstGeom prst="rect">
            <a:avLst/>
          </a:prstGeom>
        </p:spPr>
      </p:pic>
      <p:sp>
        <p:nvSpPr>
          <p:cNvPr id="5" name="Content Placeholder 4"/>
          <p:cNvSpPr>
            <a:spLocks noGrp="1"/>
          </p:cNvSpPr>
          <p:nvPr>
            <p:ph idx="1"/>
          </p:nvPr>
        </p:nvSpPr>
        <p:spPr>
          <a:xfrm>
            <a:off x="251520" y="260648"/>
            <a:ext cx="5987008" cy="5649491"/>
          </a:xfrm>
        </p:spPr>
        <p:txBody>
          <a:bodyPr>
            <a:normAutofit fontScale="85000" lnSpcReduction="20000"/>
          </a:bodyPr>
          <a:lstStyle/>
          <a:p>
            <a:r>
              <a:rPr lang="en-AU" dirty="0"/>
              <a:t>You have been called to see Jim who is a 55 year old patient who has been admitted with abdominal pain.  It is planned that Jim has a CT scan to confirm appendicitis and to exclude a mass or other cause of his pain.</a:t>
            </a:r>
            <a:endParaRPr lang="en-US" dirty="0"/>
          </a:p>
          <a:p>
            <a:r>
              <a:rPr lang="en-AU" dirty="0"/>
              <a:t>He suffers with hypertension, asthma and diabetes.  He smokes 2 packets of cigarettes a day.</a:t>
            </a:r>
            <a:endParaRPr lang="en-US" dirty="0"/>
          </a:p>
          <a:p>
            <a:r>
              <a:rPr lang="en-AU" dirty="0"/>
              <a:t>Jim has been very anxious since his admission.  Jim pressed the call button as he has had onset of chest pain associated with shortness of breath.  You have been called to attend as the nurse and/or doctor on the ward.  </a:t>
            </a:r>
            <a:endParaRPr lang="en-US" dirty="0"/>
          </a:p>
        </p:txBody>
      </p:sp>
      <p:sp>
        <p:nvSpPr>
          <p:cNvPr id="2" name="Date Placeholder 1"/>
          <p:cNvSpPr>
            <a:spLocks noGrp="1"/>
          </p:cNvSpPr>
          <p:nvPr>
            <p:ph type="dt" sz="half" idx="10"/>
          </p:nvPr>
        </p:nvSpPr>
        <p:spPr/>
        <p:txBody>
          <a:bodyPr/>
          <a:lstStyle/>
          <a:p>
            <a:fld id="{30C01A85-D22F-4771-867E-C58BF9F08D1A}" type="datetime6">
              <a:rPr lang="en-AU" smtClean="0"/>
              <a:pPr/>
              <a:t>January 14</a:t>
            </a:fld>
            <a:endParaRPr lang="en-AU"/>
          </a:p>
        </p:txBody>
      </p:sp>
      <p:sp>
        <p:nvSpPr>
          <p:cNvPr id="3" name="Footer Placeholder 2"/>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165605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01A85-D22F-4771-867E-C58BF9F08D1A}" type="datetime6">
              <a:rPr lang="en-AU" smtClean="0"/>
              <a:pPr/>
              <a:t>January 14</a:t>
            </a:fld>
            <a:endParaRPr lang="en-AU"/>
          </a:p>
        </p:txBody>
      </p:sp>
      <p:sp>
        <p:nvSpPr>
          <p:cNvPr id="3" name="Footer Placeholder 2"/>
          <p:cNvSpPr>
            <a:spLocks noGrp="1"/>
          </p:cNvSpPr>
          <p:nvPr>
            <p:ph type="ftr" sz="quarter" idx="11"/>
          </p:nvPr>
        </p:nvSpPr>
        <p:spPr/>
        <p:txBody>
          <a:bodyPr/>
          <a:lstStyle/>
          <a:p>
            <a:r>
              <a:rPr lang="en-AU" smtClean="0"/>
              <a:t>© Health Workforce Australia</a:t>
            </a:r>
            <a:endParaRPr lang="en-AU"/>
          </a:p>
        </p:txBody>
      </p:sp>
      <p:sp>
        <p:nvSpPr>
          <p:cNvPr id="4" name="TextBox 3"/>
          <p:cNvSpPr txBox="1"/>
          <p:nvPr/>
        </p:nvSpPr>
        <p:spPr>
          <a:xfrm>
            <a:off x="1259632" y="1772816"/>
            <a:ext cx="6840760" cy="2308324"/>
          </a:xfrm>
          <a:prstGeom prst="rect">
            <a:avLst/>
          </a:prstGeom>
          <a:noFill/>
        </p:spPr>
        <p:txBody>
          <a:bodyPr wrap="square" rtlCol="0">
            <a:spAutoFit/>
          </a:bodyPr>
          <a:lstStyle/>
          <a:p>
            <a:pPr algn="ctr"/>
            <a:r>
              <a:rPr lang="en-AU" sz="7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Let’s go see </a:t>
            </a:r>
          </a:p>
          <a:p>
            <a:pPr algn="ctr"/>
            <a:r>
              <a:rPr lang="en-AU" sz="7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Jim</a:t>
            </a:r>
            <a:endParaRPr lang="en-AU" sz="7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0000"/>
          <a:stretch/>
        </p:blipFill>
        <p:spPr>
          <a:xfrm>
            <a:off x="7487816" y="1268760"/>
            <a:ext cx="1656184" cy="4500348"/>
          </a:xfrm>
          <a:prstGeom prst="rect">
            <a:avLst/>
          </a:prstGeom>
        </p:spPr>
      </p:pic>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54601"/>
          <a:stretch/>
        </p:blipFill>
        <p:spPr>
          <a:xfrm>
            <a:off x="293231" y="1268760"/>
            <a:ext cx="1503784" cy="4500348"/>
          </a:xfrm>
          <a:prstGeom prst="rect">
            <a:avLst/>
          </a:prstGeom>
        </p:spPr>
      </p:pic>
    </p:spTree>
    <p:extLst>
      <p:ext uri="{BB962C8B-B14F-4D97-AF65-F5344CB8AC3E}">
        <p14:creationId xmlns:p14="http://schemas.microsoft.com/office/powerpoint/2010/main" val="39863482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8790" y="260648"/>
            <a:ext cx="8229600" cy="1143000"/>
          </a:xfrm>
        </p:spPr>
        <p:txBody>
          <a:bodyPr/>
          <a:lstStyle/>
          <a:p>
            <a:r>
              <a:rPr lang="en-AU" dirty="0" smtClean="0"/>
              <a:t>Initial Management</a:t>
            </a:r>
            <a:endParaRPr lang="en-AU" dirty="0"/>
          </a:p>
        </p:txBody>
      </p:sp>
      <p:sp>
        <p:nvSpPr>
          <p:cNvPr id="5" name="Content Placeholder 4"/>
          <p:cNvSpPr>
            <a:spLocks noGrp="1"/>
          </p:cNvSpPr>
          <p:nvPr>
            <p:ph idx="1"/>
          </p:nvPr>
        </p:nvSpPr>
        <p:spPr>
          <a:xfrm>
            <a:off x="3347864" y="1566626"/>
            <a:ext cx="5616624" cy="4559538"/>
          </a:xfrm>
        </p:spPr>
        <p:txBody>
          <a:bodyPr/>
          <a:lstStyle/>
          <a:p>
            <a:r>
              <a:rPr lang="en-AU" dirty="0" smtClean="0"/>
              <a:t>Supplemental oxygen</a:t>
            </a:r>
          </a:p>
          <a:p>
            <a:r>
              <a:rPr lang="en-AU" dirty="0" smtClean="0"/>
              <a:t>Vital signs (&amp; monitor heart rhythm)</a:t>
            </a:r>
          </a:p>
          <a:p>
            <a:r>
              <a:rPr lang="en-AU" dirty="0" smtClean="0"/>
              <a:t>Positioning for comfort and BP </a:t>
            </a:r>
          </a:p>
          <a:p>
            <a:r>
              <a:rPr lang="en-AU" dirty="0" smtClean="0"/>
              <a:t>Pain relief (nitrates, opioids)</a:t>
            </a:r>
          </a:p>
          <a:p>
            <a:endParaRPr lang="en-AU" dirty="0"/>
          </a:p>
        </p:txBody>
      </p:sp>
      <p:sp>
        <p:nvSpPr>
          <p:cNvPr id="2" name="Date Placeholder 1"/>
          <p:cNvSpPr>
            <a:spLocks noGrp="1"/>
          </p:cNvSpPr>
          <p:nvPr>
            <p:ph type="dt" sz="half" idx="10"/>
          </p:nvPr>
        </p:nvSpPr>
        <p:spPr/>
        <p:txBody>
          <a:bodyPr/>
          <a:lstStyle/>
          <a:p>
            <a:fld id="{30C01A85-D22F-4771-867E-C58BF9F08D1A}" type="datetime6">
              <a:rPr lang="en-AU" smtClean="0"/>
              <a:pPr/>
              <a:t>January 14</a:t>
            </a:fld>
            <a:endParaRPr lang="en-AU"/>
          </a:p>
        </p:txBody>
      </p:sp>
      <p:sp>
        <p:nvSpPr>
          <p:cNvPr id="3" name="Footer Placeholder 2"/>
          <p:cNvSpPr>
            <a:spLocks noGrp="1"/>
          </p:cNvSpPr>
          <p:nvPr>
            <p:ph type="ftr" sz="quarter" idx="11"/>
          </p:nvPr>
        </p:nvSpPr>
        <p:spPr/>
        <p:txBody>
          <a:bodyPr/>
          <a:lstStyle/>
          <a:p>
            <a:r>
              <a:rPr lang="en-AU" smtClean="0"/>
              <a:t>© Health Workforce Australia</a:t>
            </a:r>
            <a:endParaRPr lang="en-AU"/>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2" y="1620022"/>
            <a:ext cx="3063594" cy="3816424"/>
          </a:xfrm>
          <a:prstGeom prst="rect">
            <a:avLst/>
          </a:prstGeom>
        </p:spPr>
      </p:pic>
    </p:spTree>
    <p:extLst>
      <p:ext uri="{BB962C8B-B14F-4D97-AF65-F5344CB8AC3E}">
        <p14:creationId xmlns:p14="http://schemas.microsoft.com/office/powerpoint/2010/main" val="3559984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Initial Investigations</a:t>
            </a:r>
            <a:endParaRPr lang="en-AU" dirty="0"/>
          </a:p>
        </p:txBody>
      </p:sp>
      <p:sp>
        <p:nvSpPr>
          <p:cNvPr id="3" name="Content Placeholder 2"/>
          <p:cNvSpPr>
            <a:spLocks noGrp="1"/>
          </p:cNvSpPr>
          <p:nvPr>
            <p:ph idx="1"/>
          </p:nvPr>
        </p:nvSpPr>
        <p:spPr/>
        <p:txBody>
          <a:bodyPr/>
          <a:lstStyle/>
          <a:p>
            <a:pPr lvl="1"/>
            <a:r>
              <a:rPr lang="en-AU" sz="4000" dirty="0" smtClean="0"/>
              <a:t>12 Lead ECG</a:t>
            </a:r>
          </a:p>
          <a:p>
            <a:pPr lvl="1"/>
            <a:r>
              <a:rPr lang="en-AU" sz="4000" dirty="0" smtClean="0"/>
              <a:t>Chest X-Ray</a:t>
            </a:r>
          </a:p>
          <a:p>
            <a:pPr lvl="1"/>
            <a:r>
              <a:rPr lang="en-AU" sz="4000" dirty="0" smtClean="0"/>
              <a:t>Blood Tests</a:t>
            </a:r>
          </a:p>
          <a:p>
            <a:pPr lvl="2"/>
            <a:r>
              <a:rPr lang="en-AU" dirty="0" smtClean="0"/>
              <a:t>EUC, FBC, LFT</a:t>
            </a:r>
          </a:p>
          <a:p>
            <a:pPr lvl="2"/>
            <a:r>
              <a:rPr lang="en-AU" dirty="0" smtClean="0"/>
              <a:t>Myocardial biochemical markers (Troponin)</a:t>
            </a:r>
          </a:p>
          <a:p>
            <a:pPr lvl="2"/>
            <a:r>
              <a:rPr lang="en-AU" dirty="0" smtClean="0"/>
              <a:t>+/- Blood gasses</a:t>
            </a:r>
          </a:p>
        </p:txBody>
      </p:sp>
      <p:sp>
        <p:nvSpPr>
          <p:cNvPr id="4" name="Date Placeholder 3"/>
          <p:cNvSpPr>
            <a:spLocks noGrp="1"/>
          </p:cNvSpPr>
          <p:nvPr>
            <p:ph type="dt" sz="half" idx="10"/>
          </p:nvPr>
        </p:nvSpPr>
        <p:spPr/>
        <p:txBody>
          <a:bodyPr/>
          <a:lstStyle/>
          <a:p>
            <a:fld id="{33CFAD90-15B5-4C22-A155-7A69B4B67517}" type="datetime6">
              <a:rPr lang="en-AU" smtClean="0"/>
              <a:pPr/>
              <a:t>January 14</a:t>
            </a:fld>
            <a:endParaRPr lang="en-AU"/>
          </a:p>
        </p:txBody>
      </p:sp>
      <p:sp>
        <p:nvSpPr>
          <p:cNvPr id="5" name="Footer Placeholder 4"/>
          <p:cNvSpPr>
            <a:spLocks noGrp="1"/>
          </p:cNvSpPr>
          <p:nvPr>
            <p:ph type="ftr" sz="quarter" idx="11"/>
          </p:nvPr>
        </p:nvSpPr>
        <p:spPr/>
        <p:txBody>
          <a:bodyPr/>
          <a:lstStyle/>
          <a:p>
            <a:r>
              <a:rPr lang="en-AU" smtClean="0"/>
              <a:t>© Health Workforce Australia</a:t>
            </a:r>
            <a:endParaRPr lang="en-AU"/>
          </a:p>
        </p:txBody>
      </p:sp>
    </p:spTree>
    <p:extLst>
      <p:ext uri="{BB962C8B-B14F-4D97-AF65-F5344CB8AC3E}">
        <p14:creationId xmlns:p14="http://schemas.microsoft.com/office/powerpoint/2010/main" val="336178216"/>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Topic Overview Content Expert Template ver 2 April 10 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Topic Overview Content Expert Template ver 2 April 10 2012</Template>
  <TotalTime>394</TotalTime>
  <Words>4609</Words>
  <Application>Microsoft Macintosh PowerPoint</Application>
  <PresentationFormat>On-screen Show (4:3)</PresentationFormat>
  <Paragraphs>556</Paragraphs>
  <Slides>23</Slides>
  <Notes>18</Notes>
  <HiddenSlides>8</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Topic Overview Content Expert Template ver 2 April 10 2012</vt:lpstr>
      <vt:lpstr>Custom Design</vt:lpstr>
      <vt:lpstr>1_Custom Design</vt:lpstr>
      <vt:lpstr>Chest Pain &amp; Shortness of Breath</vt:lpstr>
      <vt:lpstr>Chest Pain Learning Objectives</vt:lpstr>
      <vt:lpstr>PowerPoint Presentation</vt:lpstr>
      <vt:lpstr>Patients with Chest Pain</vt:lpstr>
      <vt:lpstr>PowerPoint Presentation</vt:lpstr>
      <vt:lpstr>PowerPoint Presentation</vt:lpstr>
      <vt:lpstr>PowerPoint Presentation</vt:lpstr>
      <vt:lpstr>Initial Management</vt:lpstr>
      <vt:lpstr>Initial Investigations</vt:lpstr>
      <vt:lpstr>Risk Stratification</vt:lpstr>
      <vt:lpstr>Summary</vt:lpstr>
      <vt:lpstr>Chest Pain associated with Respiratory Symptoms</vt:lpstr>
      <vt:lpstr>PE Investigation and Management</vt:lpstr>
      <vt:lpstr>PE Risk Stratification</vt:lpstr>
      <vt:lpstr>Shortness of Breath</vt:lpstr>
      <vt:lpstr>Structured Multidisciplinary Team Approach</vt:lpstr>
      <vt:lpstr>Asthma</vt:lpstr>
      <vt:lpstr>Anaphylaxis</vt:lpstr>
      <vt:lpstr>Pneumonia</vt:lpstr>
      <vt:lpstr>References</vt:lpstr>
      <vt:lpstr>Acknowledgments</vt:lpstr>
      <vt:lpstr>Disclaimer  Care has been taken to confirm the accuracy of the information presented and to describe generally accepted practices.  However the authors, editor and publisher are not responsible for errors or omissions or for any consequences from the application of the information in this presentation and make no warranty, express or implied, with respect to the contents of the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topic</dc:title>
  <dc:creator>Leonie Wtterson</dc:creator>
  <cp:lastModifiedBy>Stephanie O'Regan</cp:lastModifiedBy>
  <cp:revision>42</cp:revision>
  <dcterms:created xsi:type="dcterms:W3CDTF">2012-08-10T03:45:33Z</dcterms:created>
  <dcterms:modified xsi:type="dcterms:W3CDTF">2014-01-30T03:01:54Z</dcterms:modified>
</cp:coreProperties>
</file>