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26"/>
  </p:notesMasterIdLst>
  <p:handoutMasterIdLst>
    <p:handoutMasterId r:id="rId27"/>
  </p:handoutMasterIdLst>
  <p:sldIdLst>
    <p:sldId id="260" r:id="rId4"/>
    <p:sldId id="308" r:id="rId5"/>
    <p:sldId id="306" r:id="rId6"/>
    <p:sldId id="310" r:id="rId7"/>
    <p:sldId id="311" r:id="rId8"/>
    <p:sldId id="265" r:id="rId9"/>
    <p:sldId id="339" r:id="rId10"/>
    <p:sldId id="338" r:id="rId11"/>
    <p:sldId id="337" r:id="rId12"/>
    <p:sldId id="340" r:id="rId13"/>
    <p:sldId id="321" r:id="rId14"/>
    <p:sldId id="320" r:id="rId15"/>
    <p:sldId id="341" r:id="rId16"/>
    <p:sldId id="342" r:id="rId17"/>
    <p:sldId id="329" r:id="rId18"/>
    <p:sldId id="334" r:id="rId19"/>
    <p:sldId id="335" r:id="rId20"/>
    <p:sldId id="333" r:id="rId21"/>
    <p:sldId id="328" r:id="rId22"/>
    <p:sldId id="315" r:id="rId23"/>
    <p:sldId id="313" r:id="rId24"/>
    <p:sldId id="312" r:id="rId25"/>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17" autoAdjust="0"/>
  </p:normalViewPr>
  <p:slideViewPr>
    <p:cSldViewPr>
      <p:cViewPr>
        <p:scale>
          <a:sx n="82" d="100"/>
          <a:sy n="82" d="100"/>
        </p:scale>
        <p:origin x="-1112" y="664"/>
      </p:cViewPr>
      <p:guideLst>
        <p:guide orient="horz" pos="2160"/>
        <p:guide pos="2880"/>
      </p:guideLst>
    </p:cSldViewPr>
  </p:slideViewPr>
  <p:notesTextViewPr>
    <p:cViewPr>
      <p:scale>
        <a:sx n="1" d="1"/>
        <a:sy n="1" d="1"/>
      </p:scale>
      <p:origin x="0" y="0"/>
    </p:cViewPr>
  </p:notesTextViewPr>
  <p:sorterViewPr>
    <p:cViewPr>
      <p:scale>
        <a:sx n="100" d="100"/>
        <a:sy n="100" d="100"/>
      </p:scale>
      <p:origin x="0" y="281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January 14</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dirty="0"/>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January 14</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dirty="0"/>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1" dirty="0" smtClean="0"/>
              <a:t>General notes on language</a:t>
            </a:r>
          </a:p>
          <a:p>
            <a:r>
              <a:rPr lang="en-AU" dirty="0" smtClean="0"/>
              <a:t>Use second person conversation tone but avoid direct use of pronouns such as I, you and we</a:t>
            </a:r>
          </a:p>
          <a:p>
            <a:r>
              <a:rPr lang="en-AU" dirty="0" smtClean="0"/>
              <a:t>Use active verbs rather than nouns where possible</a:t>
            </a:r>
          </a:p>
          <a:p>
            <a:r>
              <a:rPr lang="en-AU" dirty="0" smtClean="0"/>
              <a:t>Use questions periodically as a prelude to a slide containing information</a:t>
            </a:r>
            <a:r>
              <a:rPr lang="en-AU" baseline="0" dirty="0" smtClean="0"/>
              <a:t> to encourage the facilitator to be interactive</a:t>
            </a:r>
            <a:endParaRPr lang="en-AU" dirty="0" smtClean="0"/>
          </a:p>
          <a:p>
            <a:r>
              <a:rPr lang="en-AU" dirty="0" smtClean="0"/>
              <a:t>Avoid abbreviated symbols with the following examples: E.g.; I.e.</a:t>
            </a:r>
            <a:endParaRPr lang="en-AU" baseline="0" dirty="0" smtClean="0"/>
          </a:p>
          <a:p>
            <a:r>
              <a:rPr lang="en-AU" baseline="0" dirty="0" smtClean="0"/>
              <a:t>Avoid abbreviations unless universally understood</a:t>
            </a:r>
          </a:p>
          <a:p>
            <a:r>
              <a:rPr lang="en-AU" baseline="0" dirty="0" smtClean="0"/>
              <a:t>Don’t omit “the” or “and”</a:t>
            </a:r>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Of deteriorating patients</a:t>
            </a:r>
            <a:r>
              <a:rPr lang="en-AU" baseline="0" dirty="0" smtClean="0"/>
              <a:t> with hypotension as the cause for escalation, sepsis is the leading cause. Preliminary NSW data suggests that 30% of clinically deteriorating patients who require a Rapid Response call are septic.</a:t>
            </a:r>
          </a:p>
          <a:p>
            <a:r>
              <a:rPr lang="en-AU" baseline="0" dirty="0" smtClean="0"/>
              <a:t>Statistically these patients have a high mortality rate and are common </a:t>
            </a:r>
            <a:r>
              <a:rPr lang="en-AU" baseline="0" dirty="0" err="1" smtClean="0"/>
              <a:t>occurences</a:t>
            </a:r>
            <a:r>
              <a:rPr lang="en-AU" baseline="0" dirty="0" smtClean="0"/>
              <a:t> in the critical care setting.</a:t>
            </a:r>
          </a:p>
          <a:p>
            <a:endParaRPr lang="en-AU" baseline="0" dirty="0" smtClean="0"/>
          </a:p>
          <a:p>
            <a:r>
              <a:rPr lang="en-AU" baseline="0" dirty="0" smtClean="0"/>
              <a:t>It is therefore essential to identify patients early who either have, or at risk for developing sepsis. The Surviving Sepsis Campaign is nation wide, and focuses on early identification and aggressive management. </a:t>
            </a:r>
          </a:p>
          <a:p>
            <a:endParaRPr lang="en-AU" baseline="0" dirty="0" smtClean="0"/>
          </a:p>
          <a:p>
            <a:r>
              <a:rPr lang="en-AU" baseline="0" dirty="0" smtClean="0"/>
              <a:t>Health care providers should be aware of patients with high risk for developing sepsis. These include:</a:t>
            </a:r>
          </a:p>
          <a:p>
            <a:pPr marL="171450" indent="-171450">
              <a:buFont typeface="Arial" pitchFamily="34" charset="0"/>
              <a:buChar char="•"/>
            </a:pPr>
            <a:r>
              <a:rPr lang="en-AU" baseline="0" dirty="0" err="1" smtClean="0"/>
              <a:t>Immunocompromised</a:t>
            </a:r>
            <a:r>
              <a:rPr lang="en-AU" baseline="0" dirty="0" smtClean="0"/>
              <a:t> patients (HIV, chemotherapy, organ transplants, neonates)</a:t>
            </a:r>
          </a:p>
          <a:p>
            <a:pPr marL="171450" indent="-171450">
              <a:buFont typeface="Arial" pitchFamily="34" charset="0"/>
              <a:buChar char="•"/>
            </a:pPr>
            <a:r>
              <a:rPr lang="en-AU" baseline="0" dirty="0" smtClean="0"/>
              <a:t>Patients with a known source of infection (inclusive of patients currently on antibiotic therapy)</a:t>
            </a:r>
          </a:p>
          <a:p>
            <a:pPr marL="171450" indent="-171450">
              <a:buFont typeface="Arial" pitchFamily="34" charset="0"/>
              <a:buChar char="•"/>
            </a:pPr>
            <a:r>
              <a:rPr lang="en-AU" baseline="0" dirty="0" smtClean="0"/>
              <a:t>Non-specifically unwell patients (</a:t>
            </a:r>
            <a:r>
              <a:rPr lang="en-AU" baseline="0" dirty="0" err="1" smtClean="0"/>
              <a:t>particuarly</a:t>
            </a:r>
            <a:r>
              <a:rPr lang="en-AU" baseline="0" dirty="0" smtClean="0"/>
              <a:t> in the elderly population)</a:t>
            </a:r>
          </a:p>
          <a:p>
            <a:pPr marL="171450" indent="-171450">
              <a:buFont typeface="Arial" pitchFamily="34" charset="0"/>
              <a:buChar char="•"/>
            </a:pPr>
            <a:r>
              <a:rPr lang="en-AU" baseline="0" dirty="0" smtClean="0"/>
              <a:t>Recent surgery</a:t>
            </a:r>
          </a:p>
          <a:p>
            <a:pPr marL="171450" indent="-171450">
              <a:buFont typeface="Arial" pitchFamily="34" charset="0"/>
              <a:buChar char="•"/>
            </a:pPr>
            <a:r>
              <a:rPr lang="en-AU" baseline="0" dirty="0" smtClean="0"/>
              <a:t>Indwelling device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dirty="0"/>
          </a:p>
        </p:txBody>
      </p:sp>
    </p:spTree>
    <p:extLst>
      <p:ext uri="{BB962C8B-B14F-4D97-AF65-F5344CB8AC3E}">
        <p14:creationId xmlns:p14="http://schemas.microsoft.com/office/powerpoint/2010/main" val="3122461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Give copies of the CEC sepsis Adult Pathway. Discuss points.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16</a:t>
            </a:fld>
            <a:endParaRPr lang="en-AU" dirty="0"/>
          </a:p>
        </p:txBody>
      </p:sp>
    </p:spTree>
    <p:extLst>
      <p:ext uri="{BB962C8B-B14F-4D97-AF65-F5344CB8AC3E}">
        <p14:creationId xmlns:p14="http://schemas.microsoft.com/office/powerpoint/2010/main" val="335129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Identifying</a:t>
            </a:r>
            <a:r>
              <a:rPr lang="en-AU" baseline="0" dirty="0" smtClean="0"/>
              <a:t> the site of blood loss requires both physical assessment and imaging. The primary examination aims to identify any life-threatening problems. The secondary survey should include a systematic assessment of areas of potential large blood loss. This is inclusive of:</a:t>
            </a:r>
          </a:p>
          <a:p>
            <a:pPr marL="171450" indent="-171450">
              <a:buFont typeface="Arial" pitchFamily="34" charset="0"/>
              <a:buChar char="•"/>
            </a:pPr>
            <a:r>
              <a:rPr lang="en-AU" baseline="0" dirty="0" smtClean="0"/>
              <a:t>Abdominal area</a:t>
            </a:r>
          </a:p>
          <a:p>
            <a:pPr marL="171450" indent="-171450">
              <a:buFont typeface="Arial" pitchFamily="34" charset="0"/>
              <a:buChar char="•"/>
            </a:pPr>
            <a:r>
              <a:rPr lang="en-AU" baseline="0" dirty="0" smtClean="0"/>
              <a:t>Thoracic area</a:t>
            </a:r>
          </a:p>
          <a:p>
            <a:pPr marL="171450" indent="-171450">
              <a:buFont typeface="Arial" pitchFamily="34" charset="0"/>
              <a:buChar char="•"/>
            </a:pPr>
            <a:r>
              <a:rPr lang="en-AU" baseline="0" dirty="0" smtClean="0"/>
              <a:t>Pelvic area</a:t>
            </a:r>
          </a:p>
          <a:p>
            <a:pPr marL="171450" indent="-171450">
              <a:buFont typeface="Arial" pitchFamily="34" charset="0"/>
              <a:buChar char="•"/>
            </a:pPr>
            <a:r>
              <a:rPr lang="en-AU" baseline="0" dirty="0" smtClean="0"/>
              <a:t>Long bones</a:t>
            </a:r>
          </a:p>
          <a:p>
            <a:pPr marL="0" indent="0">
              <a:buFont typeface="Arial" pitchFamily="34" charset="0"/>
              <a:buNone/>
            </a:pPr>
            <a:r>
              <a:rPr lang="en-AU" baseline="0" dirty="0" smtClean="0"/>
              <a:t>Imaging should include the main areas of blood loss and </a:t>
            </a:r>
            <a:r>
              <a:rPr lang="en-AU" baseline="0" dirty="0" err="1" smtClean="0"/>
              <a:t>xray</a:t>
            </a:r>
            <a:r>
              <a:rPr lang="en-AU" baseline="0" dirty="0" smtClean="0"/>
              <a:t> trauma series includes images of the chest, abdomen, pelvis and c-spine. Whole body CT, </a:t>
            </a:r>
            <a:r>
              <a:rPr lang="en-AU" baseline="0" dirty="0" err="1" smtClean="0"/>
              <a:t>particuarly</a:t>
            </a:r>
            <a:r>
              <a:rPr lang="en-AU" baseline="0" dirty="0" smtClean="0"/>
              <a:t> for </a:t>
            </a:r>
            <a:r>
              <a:rPr lang="en-AU" baseline="0" dirty="0" err="1" smtClean="0"/>
              <a:t>muli</a:t>
            </a:r>
            <a:r>
              <a:rPr lang="en-AU" baseline="0" dirty="0" smtClean="0"/>
              <a:t>-trauma may be recommended.</a:t>
            </a:r>
          </a:p>
          <a:p>
            <a:pPr marL="0" indent="0">
              <a:buFont typeface="Arial" pitchFamily="34" charset="0"/>
              <a:buNone/>
            </a:pPr>
            <a:r>
              <a:rPr lang="en-AU" baseline="0" dirty="0" smtClean="0"/>
              <a:t>Fluid replacement is essential. Current evidence recommends permissive hypotension for </a:t>
            </a:r>
            <a:r>
              <a:rPr lang="en-AU" baseline="0" dirty="0" err="1" smtClean="0"/>
              <a:t>penetraing</a:t>
            </a:r>
            <a:r>
              <a:rPr lang="en-AU" baseline="0" dirty="0" smtClean="0"/>
              <a:t> thorax and abdominal injuries. This means infusing fluids to maintain a mean arterial pressure of 60mmHg and a systolic between 70-90mmHg, or until adequate mentation and peripheral pulses is </a:t>
            </a:r>
            <a:r>
              <a:rPr lang="en-AU" baseline="0" dirty="0" err="1" smtClean="0"/>
              <a:t>maintaned</a:t>
            </a:r>
            <a:r>
              <a:rPr lang="en-AU" baseline="0" dirty="0" smtClean="0"/>
              <a:t>.</a:t>
            </a:r>
          </a:p>
          <a:p>
            <a:pPr marL="0" indent="0">
              <a:buFont typeface="Arial" pitchFamily="34" charset="0"/>
              <a:buNone/>
            </a:pPr>
            <a:r>
              <a:rPr lang="en-AU" baseline="0" dirty="0" smtClean="0"/>
              <a:t>Early colloid therapy is recommended where necessary. Massive transfusion policies are in place to aid in blood replacement </a:t>
            </a:r>
            <a:r>
              <a:rPr lang="en-AU" baseline="0" dirty="0" err="1" smtClean="0"/>
              <a:t>therpay</a:t>
            </a:r>
            <a:r>
              <a:rPr lang="en-AU" baseline="0" dirty="0" smtClean="0"/>
              <a:t> in trauma. </a:t>
            </a:r>
          </a:p>
          <a:p>
            <a:pPr marL="0" indent="0">
              <a:buFont typeface="Arial" pitchFamily="34" charset="0"/>
              <a:buNone/>
            </a:pPr>
            <a:r>
              <a:rPr lang="en-AU" baseline="0" dirty="0" smtClean="0"/>
              <a:t>Currently a ratio of 1:1:1 is recommended (Packed red blood </a:t>
            </a:r>
            <a:r>
              <a:rPr lang="en-AU" baseline="0" dirty="0" err="1" smtClean="0"/>
              <a:t>cells:fresh</a:t>
            </a:r>
            <a:r>
              <a:rPr lang="en-AU" baseline="0" dirty="0" smtClean="0"/>
              <a:t> frozen </a:t>
            </a:r>
            <a:r>
              <a:rPr lang="en-AU" baseline="0" dirty="0" err="1" smtClean="0"/>
              <a:t>plasma:platelets</a:t>
            </a:r>
            <a:r>
              <a:rPr lang="en-AU" baseline="0" dirty="0" smtClean="0"/>
              <a:t>).</a:t>
            </a:r>
          </a:p>
          <a:p>
            <a:pPr marL="0" indent="0">
              <a:buFont typeface="Arial" pitchFamily="34" charset="0"/>
              <a:buNone/>
            </a:pPr>
            <a:r>
              <a:rPr lang="en-AU" baseline="0" dirty="0" smtClean="0"/>
              <a:t>Once an identified source of bleeding is identified is should be controlled. These may involve application of pelvic binders, or emergency surgery depending on the site.</a:t>
            </a:r>
          </a:p>
          <a:p>
            <a:pPr marL="0" indent="0">
              <a:buFont typeface="Arial" pitchFamily="34" charset="0"/>
              <a:buNone/>
            </a:pPr>
            <a:r>
              <a:rPr lang="en-AU" baseline="0" dirty="0" smtClean="0"/>
              <a:t>In trauma the lethal triad refers to a medical condition combining hypothermia, acidosis and coagulopathy. These </a:t>
            </a:r>
            <a:r>
              <a:rPr lang="en-AU" baseline="0" dirty="0" err="1" smtClean="0"/>
              <a:t>conidtions</a:t>
            </a:r>
            <a:r>
              <a:rPr lang="en-AU" baseline="0" dirty="0" smtClean="0"/>
              <a:t> share a complex relationship, where each compounds the other if un-rectified. Hence the importance to ensure warmth, warmed fluids and/or colloids and the application of rapid transfusion policies.</a:t>
            </a:r>
            <a:endParaRPr lang="en-AU" dirty="0" smtClean="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18</a:t>
            </a:fld>
            <a:endParaRPr lang="en-AU" dirty="0"/>
          </a:p>
        </p:txBody>
      </p:sp>
    </p:spTree>
    <p:extLst>
      <p:ext uri="{BB962C8B-B14F-4D97-AF65-F5344CB8AC3E}">
        <p14:creationId xmlns:p14="http://schemas.microsoft.com/office/powerpoint/2010/main" val="1960882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Fluid</a:t>
            </a:r>
            <a:r>
              <a:rPr lang="en-AU" baseline="0" dirty="0" smtClean="0"/>
              <a:t> balance charts are essential in patients with dehydration or any means of fluid loss. It is essential to closely monitor both input and output. Reduced urine output may be an early sign of deterioration.</a:t>
            </a:r>
          </a:p>
          <a:p>
            <a:r>
              <a:rPr lang="en-AU" baseline="0" dirty="0" smtClean="0"/>
              <a:t>The minimum urine output for adults is 0.5ml/kg/hr. Other areas of fluid loss should also be considered. For example vomiting, </a:t>
            </a:r>
            <a:r>
              <a:rPr lang="en-AU" baseline="0" dirty="0" err="1" smtClean="0"/>
              <a:t>diarrhoa</a:t>
            </a:r>
            <a:r>
              <a:rPr lang="en-AU" baseline="0" dirty="0" smtClean="0"/>
              <a:t>, drains, nasogastric drainage and insensible loss.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dirty="0"/>
          </a:p>
        </p:txBody>
      </p:sp>
    </p:spTree>
    <p:extLst>
      <p:ext uri="{BB962C8B-B14F-4D97-AF65-F5344CB8AC3E}">
        <p14:creationId xmlns:p14="http://schemas.microsoft.com/office/powerpoint/2010/main" val="947916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List 3-6 key learning points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21</a:t>
            </a:fld>
            <a:endParaRPr lang="en-AU" dirty="0"/>
          </a:p>
        </p:txBody>
      </p:sp>
    </p:spTree>
    <p:extLst>
      <p:ext uri="{BB962C8B-B14F-4D97-AF65-F5344CB8AC3E}">
        <p14:creationId xmlns:p14="http://schemas.microsoft.com/office/powerpoint/2010/main" val="2845519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Same for all presentations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Very quick</a:t>
            </a:r>
            <a:r>
              <a:rPr lang="en-AU" baseline="0" dirty="0" smtClean="0"/>
              <a:t> round the room to assess stage of professional development and simulation experience for each participant.</a:t>
            </a:r>
            <a:endParaRPr lang="en-AU"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dirty="0"/>
          </a:p>
        </p:txBody>
      </p:sp>
    </p:spTree>
    <p:extLst>
      <p:ext uri="{BB962C8B-B14F-4D97-AF65-F5344CB8AC3E}">
        <p14:creationId xmlns:p14="http://schemas.microsoft.com/office/powerpoint/2010/main" val="1850008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endParaRPr lang="en-AU" b="1" baseline="0" dirty="0" smtClean="0"/>
          </a:p>
          <a:p>
            <a:pPr marL="171450" indent="-171450">
              <a:buFont typeface="Arial" pitchFamily="34" charset="0"/>
              <a:buNone/>
            </a:pPr>
            <a:r>
              <a:rPr lang="en-AU" b="1" baseline="0" dirty="0" smtClean="0"/>
              <a:t>Speakers’ notes</a:t>
            </a:r>
          </a:p>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the eLearning 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endParaRPr lang="en-AU" b="1" dirty="0" smtClean="0"/>
          </a:p>
          <a:p>
            <a:pPr marL="171450" indent="-171450">
              <a:buFont typeface="Arial" pitchFamily="34" charset="0"/>
              <a:buNone/>
            </a:pPr>
            <a:r>
              <a:rPr lang="en-AU" b="1" dirty="0" smtClean="0"/>
              <a:t>Speakers notes</a:t>
            </a:r>
          </a:p>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This is a chance to try new things, don’t tell anyone about the scenarios as they are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r>
              <a:rPr lang="en-AU" b="1" dirty="0" smtClean="0"/>
              <a:t>Note on language </a:t>
            </a:r>
          </a:p>
          <a:p>
            <a:pPr marL="171450" indent="-171450">
              <a:buFont typeface="Arial" pitchFamily="34" charset="0"/>
              <a:buChar char="•"/>
            </a:pPr>
            <a:r>
              <a:rPr lang="en-AU" dirty="0" smtClean="0"/>
              <a:t>Use active verbs</a:t>
            </a:r>
            <a:r>
              <a:rPr lang="en-AU" baseline="0" dirty="0" smtClean="0"/>
              <a:t> reflecting the participants’ point of view e.g.: understand; apply; rehearse; review etc]</a:t>
            </a:r>
          </a:p>
          <a:p>
            <a:endParaRPr lang="en-AU" dirty="0" smtClean="0"/>
          </a:p>
          <a:p>
            <a:r>
              <a:rPr lang="en-AU" b="1" dirty="0" smtClean="0"/>
              <a:t>Goal</a:t>
            </a:r>
          </a:p>
          <a:p>
            <a:r>
              <a:rPr lang="en-AU" dirty="0" smtClean="0"/>
              <a:t>These need to reflect the objectives</a:t>
            </a:r>
            <a:r>
              <a:rPr lang="en-AU" baseline="0" dirty="0" smtClean="0"/>
              <a:t> of your session in both the skills and human performance aspects.</a:t>
            </a:r>
          </a:p>
          <a:p>
            <a:pPr eaLnBrk="1" fontAlgn="auto" hangingPunct="1">
              <a:spcAft>
                <a:spcPts val="0"/>
              </a:spcAft>
              <a:defRPr/>
            </a:pPr>
            <a:r>
              <a:rPr lang="en-AU" dirty="0" smtClean="0">
                <a:ea typeface="+mn-ea"/>
                <a:cs typeface="+mn-cs"/>
              </a:rPr>
              <a:t>E.G</a:t>
            </a:r>
          </a:p>
          <a:p>
            <a:pPr eaLnBrk="1" fontAlgn="auto" hangingPunct="1">
              <a:spcAft>
                <a:spcPts val="0"/>
              </a:spcAft>
              <a:defRPr/>
            </a:pPr>
            <a:r>
              <a:rPr lang="en-AU" dirty="0" smtClean="0">
                <a:ea typeface="+mn-ea"/>
                <a:cs typeface="+mn-cs"/>
              </a:rPr>
              <a:t>Clinical practice</a:t>
            </a:r>
          </a:p>
          <a:p>
            <a:pPr lvl="1" eaLnBrk="1" fontAlgn="auto" hangingPunct="1">
              <a:spcAft>
                <a:spcPts val="0"/>
              </a:spcAft>
              <a:defRPr/>
            </a:pPr>
            <a:r>
              <a:rPr lang="en-AU" dirty="0" smtClean="0">
                <a:solidFill>
                  <a:srgbClr val="FF3300"/>
                </a:solidFill>
                <a:ea typeface="+mn-ea"/>
              </a:rPr>
              <a:t>These are from the module descriptors</a:t>
            </a:r>
          </a:p>
          <a:p>
            <a:pPr lvl="1" eaLnBrk="1" fontAlgn="auto" hangingPunct="1">
              <a:spcAft>
                <a:spcPts val="0"/>
              </a:spcAft>
              <a:defRPr/>
            </a:pPr>
            <a:r>
              <a:rPr lang="en-AU" dirty="0" smtClean="0">
                <a:solidFill>
                  <a:srgbClr val="FF3300"/>
                </a:solidFill>
                <a:ea typeface="+mn-ea"/>
              </a:rPr>
              <a:t>Structured Approach and communication</a:t>
            </a:r>
          </a:p>
          <a:p>
            <a:pPr lvl="1" eaLnBrk="1" fontAlgn="auto" hangingPunct="1">
              <a:spcAft>
                <a:spcPts val="0"/>
              </a:spcAft>
              <a:defRPr/>
            </a:pPr>
            <a:r>
              <a:rPr lang="en-AU" dirty="0" smtClean="0">
                <a:solidFill>
                  <a:srgbClr val="FF3300"/>
                </a:solidFill>
                <a:ea typeface="+mn-ea"/>
              </a:rPr>
              <a:t>Initial assessment &amp; management</a:t>
            </a:r>
            <a:r>
              <a:rPr lang="en-AU" b="1" dirty="0" smtClean="0">
                <a:solidFill>
                  <a:srgbClr val="FF3300"/>
                </a:solidFill>
                <a:ea typeface="+mn-ea"/>
              </a:rPr>
              <a:t> </a:t>
            </a:r>
          </a:p>
          <a:p>
            <a:pPr lvl="1" eaLnBrk="1" fontAlgn="auto" hangingPunct="1">
              <a:spcAft>
                <a:spcPts val="0"/>
              </a:spcAft>
              <a:defRPr/>
            </a:pPr>
            <a:r>
              <a:rPr lang="en-AU" dirty="0" smtClean="0">
                <a:solidFill>
                  <a:srgbClr val="FF3300"/>
                </a:solidFill>
                <a:ea typeface="+mn-ea"/>
              </a:rPr>
              <a:t>Recognition of the severity of illness</a:t>
            </a:r>
          </a:p>
          <a:p>
            <a:pPr eaLnBrk="1" fontAlgn="auto" hangingPunct="1">
              <a:spcAft>
                <a:spcPts val="0"/>
              </a:spcAft>
              <a:defRPr/>
            </a:pPr>
            <a:r>
              <a:rPr lang="en-AU" dirty="0" smtClean="0">
                <a:ea typeface="+mn-ea"/>
                <a:cs typeface="+mn-cs"/>
              </a:rPr>
              <a:t>Teamwork</a:t>
            </a:r>
          </a:p>
          <a:p>
            <a:pPr lvl="1" eaLnBrk="1" fontAlgn="auto" hangingPunct="1">
              <a:spcAft>
                <a:spcPts val="0"/>
              </a:spcAft>
              <a:defRPr/>
            </a:pPr>
            <a:r>
              <a:rPr lang="en-AU" dirty="0" smtClean="0">
                <a:solidFill>
                  <a:srgbClr val="FF3300"/>
                </a:solidFill>
                <a:ea typeface="+mn-ea"/>
              </a:rPr>
              <a:t>Communication</a:t>
            </a:r>
          </a:p>
          <a:p>
            <a:endParaRPr lang="en-AU" baseline="0"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dirty="0"/>
          </a:p>
        </p:txBody>
      </p:sp>
    </p:spTree>
    <p:extLst>
      <p:ext uri="{BB962C8B-B14F-4D97-AF65-F5344CB8AC3E}">
        <p14:creationId xmlns:p14="http://schemas.microsoft.com/office/powerpoint/2010/main" val="325764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a:t>
            </a:r>
            <a:r>
              <a:rPr lang="en-US" baseline="0" dirty="0" smtClean="0"/>
              <a:t> good communication?  </a:t>
            </a:r>
          </a:p>
          <a:p>
            <a:pPr marL="171450" indent="-171450">
              <a:buFont typeface="Arial"/>
              <a:buChar char="•"/>
            </a:pPr>
            <a:r>
              <a:rPr lang="en-US" baseline="0" dirty="0" smtClean="0"/>
              <a:t>Clear &amp; concise, </a:t>
            </a:r>
          </a:p>
          <a:p>
            <a:pPr marL="171450" indent="-171450">
              <a:buFont typeface="Arial"/>
              <a:buChar char="•"/>
            </a:pPr>
            <a:r>
              <a:rPr lang="en-US" baseline="0" dirty="0" smtClean="0"/>
              <a:t>coordinates workload &amp; resources – use names</a:t>
            </a:r>
          </a:p>
          <a:p>
            <a:pPr marL="171450" indent="-171450">
              <a:buFont typeface="Arial"/>
              <a:buChar char="•"/>
            </a:pPr>
            <a:r>
              <a:rPr lang="en-US" baseline="0" dirty="0" smtClean="0"/>
              <a:t>calm, encourages cohesion, </a:t>
            </a:r>
          </a:p>
          <a:p>
            <a:pPr marL="171450" indent="-171450">
              <a:buFont typeface="Arial"/>
              <a:buChar char="•"/>
            </a:pPr>
            <a:r>
              <a:rPr lang="en-US" baseline="0" dirty="0" smtClean="0"/>
              <a:t>Avoids conflicts and encourages raising of concerns</a:t>
            </a:r>
          </a:p>
          <a:p>
            <a:endParaRPr lang="en-US" baseline="0" dirty="0" smtClean="0"/>
          </a:p>
          <a:p>
            <a:r>
              <a:rPr lang="en-US" baseline="0" dirty="0" smtClean="0"/>
              <a:t>Why do we need it?</a:t>
            </a:r>
          </a:p>
          <a:p>
            <a:pPr marL="171450" indent="-171450">
              <a:buFont typeface="Arial"/>
              <a:buChar char="•"/>
            </a:pPr>
            <a:r>
              <a:rPr lang="en-US" baseline="0" dirty="0" smtClean="0"/>
              <a:t>Poor communication number one cause of patient related  errors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7</a:t>
            </a:fld>
            <a:endParaRPr lang="en-AU" dirty="0"/>
          </a:p>
        </p:txBody>
      </p:sp>
    </p:spTree>
    <p:extLst>
      <p:ext uri="{BB962C8B-B14F-4D97-AF65-F5344CB8AC3E}">
        <p14:creationId xmlns:p14="http://schemas.microsoft.com/office/powerpoint/2010/main" val="708746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can fall</a:t>
            </a:r>
            <a:r>
              <a:rPr lang="en-US" baseline="0" dirty="0" smtClean="0"/>
              <a:t> down when names are not used or it it not clear what needs to be done.  Tasks can be missed, done twice (overdose), performed incorrectly – how much is some? And what type of fluid?</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8</a:t>
            </a:fld>
            <a:endParaRPr lang="en-AU" dirty="0"/>
          </a:p>
        </p:txBody>
      </p:sp>
    </p:spTree>
    <p:extLst>
      <p:ext uri="{BB962C8B-B14F-4D97-AF65-F5344CB8AC3E}">
        <p14:creationId xmlns:p14="http://schemas.microsoft.com/office/powerpoint/2010/main" val="2448024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Closed loop communication using</a:t>
            </a:r>
            <a:r>
              <a:rPr lang="en-US" baseline="0" dirty="0" smtClean="0"/>
              <a:t> names and specifics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dirty="0"/>
          </a:p>
        </p:txBody>
      </p:sp>
    </p:spTree>
    <p:extLst>
      <p:ext uri="{BB962C8B-B14F-4D97-AF65-F5344CB8AC3E}">
        <p14:creationId xmlns:p14="http://schemas.microsoft.com/office/powerpoint/2010/main" val="197230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Broad generic</a:t>
            </a:r>
            <a:r>
              <a:rPr lang="en-AU" baseline="0" dirty="0" smtClean="0"/>
              <a:t> introduction to hypotension.</a:t>
            </a:r>
          </a:p>
          <a:p>
            <a:endParaRPr lang="en-AU" baseline="0" dirty="0" smtClean="0"/>
          </a:p>
          <a:p>
            <a:r>
              <a:rPr lang="en-AU" baseline="0" dirty="0" smtClean="0"/>
              <a:t>At this slide discuss the relevance of both detecting and managing the hypotensive patient. </a:t>
            </a:r>
          </a:p>
          <a:p>
            <a:endParaRPr lang="en-AU" baseline="0" dirty="0" smtClean="0"/>
          </a:p>
          <a:p>
            <a:r>
              <a:rPr lang="en-AU" baseline="0" dirty="0" smtClean="0"/>
              <a:t>Allow participants to ascertain what a ‘Normal’ blood pressure is, Systolic range of 90-140mmHg, Diastolic range of 60-90mmHg. May discuss normal variants in patients, the importance of trends and the effects of medications on blood pressure.</a:t>
            </a:r>
          </a:p>
          <a:p>
            <a:endParaRPr lang="en-AU" baseline="0" dirty="0" smtClean="0"/>
          </a:p>
          <a:p>
            <a:r>
              <a:rPr lang="en-AU" baseline="0" dirty="0" smtClean="0"/>
              <a:t>Discuss the concept of a physiological state, that hypotension is not a disease in itself.</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11</a:t>
            </a:fld>
            <a:endParaRPr lang="en-AU" dirty="0"/>
          </a:p>
        </p:txBody>
      </p:sp>
    </p:spTree>
    <p:extLst>
      <p:ext uri="{BB962C8B-B14F-4D97-AF65-F5344CB8AC3E}">
        <p14:creationId xmlns:p14="http://schemas.microsoft.com/office/powerpoint/2010/main" val="2884445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028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6340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January 14</a:t>
            </a:fld>
            <a:endParaRPr lang="en-AU" dirty="0"/>
          </a:p>
        </p:txBody>
      </p:sp>
      <p:sp>
        <p:nvSpPr>
          <p:cNvPr id="8" name="Footer Placeholder 7"/>
          <p:cNvSpPr>
            <a:spLocks noGrp="1"/>
          </p:cNvSpPr>
          <p:nvPr>
            <p:ph type="ftr" sz="quarter" idx="11"/>
          </p:nvPr>
        </p:nvSpPr>
        <p:spPr/>
        <p:txBody>
          <a:bodyPr/>
          <a:lstStyle/>
          <a:p>
            <a:r>
              <a:rPr lang="en-AU" dirty="0" smtClean="0"/>
              <a:t>© Health Workforce Australia</a:t>
            </a:r>
            <a:endParaRPr lang="en-AU" dirty="0"/>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26910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January 14</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26283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4901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January 14</a:t>
            </a:fld>
            <a:endParaRPr lang="en-AU" dirty="0"/>
          </a:p>
        </p:txBody>
      </p:sp>
      <p:sp>
        <p:nvSpPr>
          <p:cNvPr id="6" name="Footer Placeholder 5"/>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26497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January 14</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37397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D97770E-143C-4131-ADD7-4E0B1C3DFC8F}" type="datetimeFigureOut">
              <a:rPr lang="en-AU" smtClean="0"/>
              <a:pPr/>
              <a:t>30/01/14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EF76C-161E-4335-9016-A34E6F0E8DD8}"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theme" Target="../theme/theme2.xml"/><Relationship Id="rId10"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January 14</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3" r:id="rId3"/>
    <p:sldLayoutId id="2147483694" r:id="rId4"/>
    <p:sldLayoutId id="2147483695" r:id="rId5"/>
    <p:sldLayoutId id="2147483696" r:id="rId6"/>
    <p:sldLayoutId id="2147483697" r:id="rId7"/>
    <p:sldLayoutId id="2147483701" r:id="rId8"/>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January 14</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4" Type="http://schemas.openxmlformats.org/officeDocument/2006/relationships/image" Target="../media/image11.jpeg"/><Relationship Id="rId5" Type="http://schemas.openxmlformats.org/officeDocument/2006/relationships/image" Target="cid:image007.jpg@01CCB43F.DAE63100" TargetMode="External"/><Relationship Id="rId1" Type="http://schemas.openxmlformats.org/officeDocument/2006/relationships/slideLayout" Target="../slideLayouts/slideLayout5.xml"/><Relationship Id="rId2"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G"/><Relationship Id="rId5" Type="http://schemas.openxmlformats.org/officeDocument/2006/relationships/image" Target="../media/image15.JP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3.JPG"/><Relationship Id="rId5" Type="http://schemas.openxmlformats.org/officeDocument/2006/relationships/image" Target="../media/image15.JP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JP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The Hypotensive Patient </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944816" cy="1345704"/>
          </a:xfrm>
        </p:spPr>
        <p:txBody>
          <a:bodyPr/>
          <a:lstStyle/>
          <a:p>
            <a:r>
              <a:rPr lang="en-AU" sz="2000" dirty="0" smtClean="0">
                <a:solidFill>
                  <a:srgbClr val="003F5E"/>
                </a:solidFill>
                <a:ea typeface="ＭＳ Ｐゴシック" charset="-128"/>
              </a:rPr>
              <a:t>For on site tutorials as part of the remote simulation program</a:t>
            </a:r>
          </a:p>
          <a:p>
            <a:r>
              <a:rPr lang="en-AU" sz="2000" dirty="0" smtClean="0">
                <a:solidFill>
                  <a:srgbClr val="003F5E"/>
                </a:solidFill>
              </a:rPr>
              <a:t>Professional Entry Module: U3</a:t>
            </a:r>
          </a:p>
          <a:p>
            <a:pPr eaLnBrk="1" hangingPunct="1"/>
            <a:endParaRPr lang="en-AU" dirty="0" smtClean="0">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Maintain situational awareness</a:t>
            </a:r>
            <a:endParaRPr lang="en-US" dirty="0"/>
          </a:p>
        </p:txBody>
      </p:sp>
      <p:sp>
        <p:nvSpPr>
          <p:cNvPr id="6" name="Content Placeholder 5"/>
          <p:cNvSpPr>
            <a:spLocks noGrp="1"/>
          </p:cNvSpPr>
          <p:nvPr>
            <p:ph idx="1"/>
          </p:nvPr>
        </p:nvSpPr>
        <p:spPr/>
        <p:txBody>
          <a:bodyPr/>
          <a:lstStyle/>
          <a:p>
            <a:r>
              <a:rPr lang="en-US" dirty="0" smtClean="0"/>
              <a:t>Recap &amp; </a:t>
            </a:r>
            <a:r>
              <a:rPr lang="en-US" dirty="0" err="1" smtClean="0"/>
              <a:t>summarise</a:t>
            </a:r>
            <a:endParaRPr lang="en-US" dirty="0" smtClean="0"/>
          </a:p>
          <a:p>
            <a:r>
              <a:rPr lang="en-US" dirty="0" smtClean="0"/>
              <a:t>Set goals – BP above 95 systolic, x-ray in 20 minutes</a:t>
            </a:r>
          </a:p>
          <a:p>
            <a:r>
              <a:rPr lang="en-US" dirty="0" smtClean="0"/>
              <a:t>Relay information through the team leader</a:t>
            </a:r>
          </a:p>
          <a:p>
            <a:r>
              <a:rPr lang="en-US" dirty="0" smtClean="0"/>
              <a:t>TL to avoid becoming involved in complex tasks</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42083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hypotensive patient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In medicine and physiology hypotension is the term used for low blood pressure.</a:t>
            </a:r>
          </a:p>
          <a:p>
            <a:r>
              <a:rPr lang="en-AU" dirty="0" smtClean="0"/>
              <a:t>It is understood as a physiological state.</a:t>
            </a:r>
          </a:p>
          <a:p>
            <a:r>
              <a:rPr lang="en-AU" dirty="0" smtClean="0"/>
              <a:t>Severely low blood pressure can deprive the brain and other vital organs of oxygen and nutrients, leading to shock.</a:t>
            </a:r>
          </a:p>
          <a:p>
            <a:r>
              <a:rPr lang="en-AU" dirty="0" smtClean="0"/>
              <a:t>Successful management of hypotension depends on:</a:t>
            </a:r>
          </a:p>
          <a:p>
            <a:pPr lvl="1"/>
            <a:r>
              <a:rPr lang="en-AU" dirty="0" smtClean="0"/>
              <a:t>Rapid diagnostic assessment</a:t>
            </a:r>
          </a:p>
          <a:p>
            <a:pPr lvl="1"/>
            <a:r>
              <a:rPr lang="en-AU" dirty="0" smtClean="0"/>
              <a:t>Diagnosis–specific intervention</a:t>
            </a:r>
          </a:p>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21487807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Practice!</a:t>
            </a:r>
            <a:endParaRPr lang="en-AU" dirty="0"/>
          </a:p>
        </p:txBody>
      </p:sp>
      <p:sp>
        <p:nvSpPr>
          <p:cNvPr id="3" name="Content Placeholder 2"/>
          <p:cNvSpPr>
            <a:spLocks noGrp="1"/>
          </p:cNvSpPr>
          <p:nvPr>
            <p:ph idx="1"/>
          </p:nvPr>
        </p:nvSpPr>
        <p:spPr/>
        <p:txBody>
          <a:bodyPr>
            <a:normAutofit/>
          </a:bodyPr>
          <a:lstStyle/>
          <a:p>
            <a:pPr marL="0" indent="0" algn="ctr">
              <a:buNone/>
            </a:pPr>
            <a:endParaRPr lang="en-AU" sz="5400" b="1" dirty="0" smtClean="0"/>
          </a:p>
          <a:p>
            <a:pPr marL="0" indent="0" algn="ctr">
              <a:buNone/>
            </a:pPr>
            <a:endParaRPr lang="en-AU" sz="5400" b="1"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7" name="Rectangle 6"/>
          <p:cNvSpPr/>
          <p:nvPr/>
        </p:nvSpPr>
        <p:spPr>
          <a:xfrm>
            <a:off x="1259632" y="1412776"/>
            <a:ext cx="6552728" cy="3539430"/>
          </a:xfrm>
          <a:prstGeom prst="rect">
            <a:avLst/>
          </a:prstGeom>
        </p:spPr>
        <p:txBody>
          <a:bodyPr wrap="square">
            <a:spAutoFit/>
          </a:bodyPr>
          <a:lstStyle/>
          <a:p>
            <a:r>
              <a:rPr lang="en-AU" sz="3200" dirty="0"/>
              <a:t>Justin Timberlake has presented to the ED complaining of abdominal pain and vomiting for the last 2 days. He is previously well with no known medical conditions.</a:t>
            </a:r>
          </a:p>
          <a:p>
            <a:r>
              <a:rPr lang="en-AU" sz="3200" dirty="0"/>
              <a:t>He is feeling generally unwell with malaise and vomiting</a:t>
            </a:r>
          </a:p>
        </p:txBody>
      </p:sp>
    </p:spTree>
    <p:extLst>
      <p:ext uri="{BB962C8B-B14F-4D97-AF65-F5344CB8AC3E}">
        <p14:creationId xmlns:p14="http://schemas.microsoft.com/office/powerpoint/2010/main" val="6812402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RS ABCDE lo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384" y="548680"/>
            <a:ext cx="7555231" cy="5174439"/>
          </a:xfrm>
          <a:prstGeom prst="rect">
            <a:avLst/>
          </a:prstGeom>
        </p:spPr>
      </p:pic>
    </p:spTree>
    <p:extLst>
      <p:ext uri="{BB962C8B-B14F-4D97-AF65-F5344CB8AC3E}">
        <p14:creationId xmlns:p14="http://schemas.microsoft.com/office/powerpoint/2010/main" val="626004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Severe Hypotension (shock)</a:t>
            </a:r>
            <a:endParaRPr lang="en-US" dirty="0"/>
          </a:p>
        </p:txBody>
      </p:sp>
      <p:sp>
        <p:nvSpPr>
          <p:cNvPr id="5" name="Content Placeholder 4"/>
          <p:cNvSpPr>
            <a:spLocks noGrp="1"/>
          </p:cNvSpPr>
          <p:nvPr>
            <p:ph idx="1"/>
          </p:nvPr>
        </p:nvSpPr>
        <p:spPr/>
        <p:txBody>
          <a:bodyPr/>
          <a:lstStyle/>
          <a:p>
            <a:r>
              <a:rPr lang="en-US" dirty="0" smtClean="0"/>
              <a:t>Fluid loss: bleeding, severe dehydration</a:t>
            </a:r>
          </a:p>
          <a:p>
            <a:r>
              <a:rPr lang="en-US" dirty="0" smtClean="0"/>
              <a:t>Distributive: sepsis, spinal</a:t>
            </a:r>
          </a:p>
          <a:p>
            <a:r>
              <a:rPr lang="en-US" dirty="0" smtClean="0"/>
              <a:t>Pump failure: cardiogenic</a:t>
            </a:r>
          </a:p>
          <a:p>
            <a:endParaRPr lang="en-US" dirty="0"/>
          </a:p>
          <a:p>
            <a:pPr marL="0" indent="0" algn="ctr">
              <a:buNone/>
            </a:pPr>
            <a:r>
              <a:rPr lang="en-US" dirty="0" smtClean="0"/>
              <a:t>You need to decide because the management will be different</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64003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Sepsis</a:t>
            </a:r>
            <a:endParaRPr lang="en-AU" dirty="0"/>
          </a:p>
        </p:txBody>
      </p:sp>
      <p:sp>
        <p:nvSpPr>
          <p:cNvPr id="3" name="Content Placeholder 2"/>
          <p:cNvSpPr>
            <a:spLocks noGrp="1"/>
          </p:cNvSpPr>
          <p:nvPr>
            <p:ph idx="1"/>
          </p:nvPr>
        </p:nvSpPr>
        <p:spPr/>
        <p:txBody>
          <a:bodyPr>
            <a:normAutofit/>
          </a:bodyPr>
          <a:lstStyle/>
          <a:p>
            <a:r>
              <a:rPr lang="en-AU" dirty="0" smtClean="0"/>
              <a:t>Systemic inflammatory response syndrome</a:t>
            </a:r>
          </a:p>
          <a:p>
            <a:r>
              <a:rPr lang="en-AU" dirty="0" smtClean="0"/>
              <a:t>Calculated incidence of adult severe sepsis in Australia and New Zealand is 0.77 per 1000 population</a:t>
            </a:r>
          </a:p>
          <a:p>
            <a:r>
              <a:rPr lang="en-AU" dirty="0" smtClean="0"/>
              <a:t>11.8% of ICU admissions were diagnosed with severe sepsis</a:t>
            </a:r>
          </a:p>
          <a:p>
            <a:r>
              <a:rPr lang="en-AU" dirty="0" smtClean="0"/>
              <a:t>26.5% mortality</a:t>
            </a:r>
          </a:p>
          <a:p>
            <a:pPr lvl="1"/>
            <a:r>
              <a:rPr lang="en-AU" sz="1500" dirty="0" err="1" smtClean="0"/>
              <a:t>Finfer</a:t>
            </a:r>
            <a:r>
              <a:rPr lang="en-AU" sz="1500" dirty="0" smtClean="0"/>
              <a:t> et al (2004) Adult-population incidence of severe sepsis in Australia and New Zealand Intensive Care Units; Intensive Care Med 30(4):589-96</a:t>
            </a:r>
            <a:endParaRPr lang="en-AU" sz="1500"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35979218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Managing Sepsis</a:t>
            </a:r>
            <a:endParaRPr lang="en-AU" dirty="0"/>
          </a:p>
        </p:txBody>
      </p:sp>
      <p:sp>
        <p:nvSpPr>
          <p:cNvPr id="3" name="Content Placeholder 2"/>
          <p:cNvSpPr>
            <a:spLocks noGrp="1"/>
          </p:cNvSpPr>
          <p:nvPr>
            <p:ph idx="1"/>
          </p:nvPr>
        </p:nvSpPr>
        <p:spPr/>
        <p:txBody>
          <a:bodyPr/>
          <a:lstStyle/>
          <a:p>
            <a:r>
              <a:rPr lang="en-AU" dirty="0" smtClean="0"/>
              <a:t>Based on Adult Sepsis Pathway</a:t>
            </a:r>
          </a:p>
          <a:p>
            <a:r>
              <a:rPr lang="en-AU" dirty="0" smtClean="0"/>
              <a:t>Recognise</a:t>
            </a:r>
          </a:p>
          <a:p>
            <a:r>
              <a:rPr lang="en-AU" dirty="0" smtClean="0"/>
              <a:t>Respond and escalate</a:t>
            </a:r>
          </a:p>
          <a:p>
            <a:r>
              <a:rPr lang="en-AU" dirty="0" smtClean="0"/>
              <a:t>Resuscitate</a:t>
            </a:r>
          </a:p>
          <a:p>
            <a:r>
              <a:rPr lang="en-AU" dirty="0" smtClean="0"/>
              <a:t>Re-assess</a:t>
            </a:r>
          </a:p>
          <a:p>
            <a:r>
              <a:rPr lang="en-AU" dirty="0" smtClean="0"/>
              <a:t>Refer</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6911109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Hypovolemia</a:t>
            </a:r>
            <a:endParaRPr lang="en-AU" dirty="0"/>
          </a:p>
        </p:txBody>
      </p:sp>
      <p:sp>
        <p:nvSpPr>
          <p:cNvPr id="3" name="Content Placeholder 2"/>
          <p:cNvSpPr>
            <a:spLocks noGrp="1"/>
          </p:cNvSpPr>
          <p:nvPr>
            <p:ph idx="1"/>
          </p:nvPr>
        </p:nvSpPr>
        <p:spPr>
          <a:xfrm>
            <a:off x="457200" y="1628800"/>
            <a:ext cx="8229600" cy="4525963"/>
          </a:xfrm>
        </p:spPr>
        <p:txBody>
          <a:bodyPr>
            <a:normAutofit fontScale="85000" lnSpcReduction="10000"/>
          </a:bodyPr>
          <a:lstStyle/>
          <a:p>
            <a:r>
              <a:rPr lang="en-AU" dirty="0" smtClean="0"/>
              <a:t>Uncontrolled bleeding</a:t>
            </a:r>
            <a:r>
              <a:rPr lang="en-AU" dirty="0"/>
              <a:t> </a:t>
            </a:r>
            <a:r>
              <a:rPr lang="en-AU" dirty="0" smtClean="0"/>
              <a:t>is</a:t>
            </a:r>
            <a:r>
              <a:rPr lang="en-AU" dirty="0"/>
              <a:t> </a:t>
            </a:r>
            <a:r>
              <a:rPr lang="en-AU" dirty="0" smtClean="0"/>
              <a:t>the</a:t>
            </a:r>
            <a:r>
              <a:rPr lang="en-AU" dirty="0"/>
              <a:t> </a:t>
            </a:r>
            <a:r>
              <a:rPr lang="en-AU" dirty="0" smtClean="0"/>
              <a:t>leading</a:t>
            </a:r>
            <a:r>
              <a:rPr lang="en-AU" dirty="0"/>
              <a:t> </a:t>
            </a:r>
            <a:r>
              <a:rPr lang="en-AU" dirty="0" smtClean="0"/>
              <a:t>cause</a:t>
            </a:r>
            <a:r>
              <a:rPr lang="en-AU" dirty="0"/>
              <a:t> </a:t>
            </a:r>
            <a:r>
              <a:rPr lang="en-AU" dirty="0" smtClean="0"/>
              <a:t>of</a:t>
            </a:r>
            <a:r>
              <a:rPr lang="en-AU" dirty="0"/>
              <a:t> </a:t>
            </a:r>
            <a:r>
              <a:rPr lang="en-AU" dirty="0" smtClean="0"/>
              <a:t>preventable</a:t>
            </a:r>
            <a:r>
              <a:rPr lang="en-AU" dirty="0"/>
              <a:t> </a:t>
            </a:r>
            <a:r>
              <a:rPr lang="en-AU" dirty="0" smtClean="0"/>
              <a:t>death</a:t>
            </a:r>
            <a:r>
              <a:rPr lang="en-AU" dirty="0"/>
              <a:t> </a:t>
            </a:r>
            <a:r>
              <a:rPr lang="en-AU" dirty="0" smtClean="0"/>
              <a:t>in</a:t>
            </a:r>
            <a:r>
              <a:rPr lang="en-AU" dirty="0"/>
              <a:t> </a:t>
            </a:r>
            <a:r>
              <a:rPr lang="en-AU" dirty="0" smtClean="0"/>
              <a:t>trauma</a:t>
            </a:r>
            <a:endParaRPr lang="en-AU" dirty="0"/>
          </a:p>
          <a:p>
            <a:r>
              <a:rPr lang="en-AU" dirty="0" smtClean="0"/>
              <a:t>Early intervention</a:t>
            </a:r>
            <a:r>
              <a:rPr lang="en-AU" dirty="0"/>
              <a:t> </a:t>
            </a:r>
            <a:r>
              <a:rPr lang="en-AU" dirty="0" smtClean="0"/>
              <a:t>improves</a:t>
            </a:r>
            <a:r>
              <a:rPr lang="en-AU" dirty="0"/>
              <a:t> </a:t>
            </a:r>
            <a:r>
              <a:rPr lang="en-AU" dirty="0" smtClean="0"/>
              <a:t>outcomes</a:t>
            </a:r>
            <a:endParaRPr lang="en-AU" dirty="0"/>
          </a:p>
          <a:p>
            <a:r>
              <a:rPr lang="en-AU" dirty="0" smtClean="0"/>
              <a:t>Coagulopathy common</a:t>
            </a:r>
            <a:r>
              <a:rPr lang="en-AU" dirty="0"/>
              <a:t> </a:t>
            </a:r>
            <a:r>
              <a:rPr lang="en-AU" dirty="0" smtClean="0"/>
              <a:t>after</a:t>
            </a:r>
            <a:r>
              <a:rPr lang="en-AU" dirty="0"/>
              <a:t> </a:t>
            </a:r>
            <a:r>
              <a:rPr lang="en-AU" dirty="0" smtClean="0"/>
              <a:t>severe</a:t>
            </a:r>
            <a:r>
              <a:rPr lang="en-AU" dirty="0"/>
              <a:t> </a:t>
            </a:r>
            <a:r>
              <a:rPr lang="en-AU" dirty="0" smtClean="0"/>
              <a:t>trauma</a:t>
            </a:r>
            <a:r>
              <a:rPr lang="en-AU" dirty="0"/>
              <a:t> </a:t>
            </a:r>
            <a:r>
              <a:rPr lang="en-AU" dirty="0" smtClean="0"/>
              <a:t>and</a:t>
            </a:r>
            <a:r>
              <a:rPr lang="en-AU" dirty="0"/>
              <a:t> </a:t>
            </a:r>
            <a:r>
              <a:rPr lang="en-AU" dirty="0" smtClean="0"/>
              <a:t>occurs</a:t>
            </a:r>
            <a:r>
              <a:rPr lang="en-AU" dirty="0"/>
              <a:t> </a:t>
            </a:r>
            <a:r>
              <a:rPr lang="en-AU" dirty="0" smtClean="0"/>
              <a:t>very</a:t>
            </a:r>
            <a:r>
              <a:rPr lang="en-AU" dirty="0"/>
              <a:t> </a:t>
            </a:r>
            <a:r>
              <a:rPr lang="en-AU" dirty="0" smtClean="0"/>
              <a:t>early</a:t>
            </a:r>
            <a:endParaRPr lang="en-AU" dirty="0"/>
          </a:p>
          <a:p>
            <a:r>
              <a:rPr lang="en-AU" dirty="0" smtClean="0"/>
              <a:t>Massive Transfusion</a:t>
            </a:r>
            <a:r>
              <a:rPr lang="en-AU" dirty="0"/>
              <a:t> </a:t>
            </a:r>
            <a:r>
              <a:rPr lang="en-AU" dirty="0" smtClean="0"/>
              <a:t>Protocols</a:t>
            </a:r>
            <a:r>
              <a:rPr lang="en-AU" dirty="0"/>
              <a:t> </a:t>
            </a:r>
            <a:r>
              <a:rPr lang="en-AU" dirty="0" smtClean="0"/>
              <a:t>replaces</a:t>
            </a:r>
            <a:r>
              <a:rPr lang="en-AU" dirty="0"/>
              <a:t> </a:t>
            </a:r>
            <a:r>
              <a:rPr lang="en-AU" dirty="0" smtClean="0"/>
              <a:t>blood</a:t>
            </a:r>
            <a:r>
              <a:rPr lang="en-AU" dirty="0"/>
              <a:t> </a:t>
            </a:r>
            <a:r>
              <a:rPr lang="en-AU" dirty="0" smtClean="0"/>
              <a:t>and</a:t>
            </a:r>
            <a:r>
              <a:rPr lang="en-AU" dirty="0"/>
              <a:t> </a:t>
            </a:r>
            <a:r>
              <a:rPr lang="en-AU" dirty="0" smtClean="0"/>
              <a:t>coagulation</a:t>
            </a:r>
            <a:r>
              <a:rPr lang="en-AU" dirty="0"/>
              <a:t> </a:t>
            </a:r>
            <a:r>
              <a:rPr lang="en-AU" dirty="0" smtClean="0"/>
              <a:t>factors</a:t>
            </a:r>
            <a:r>
              <a:rPr lang="en-AU" dirty="0"/>
              <a:t> </a:t>
            </a:r>
            <a:r>
              <a:rPr lang="en-AU" dirty="0" smtClean="0"/>
              <a:t>in</a:t>
            </a:r>
            <a:r>
              <a:rPr lang="en-AU" dirty="0"/>
              <a:t> </a:t>
            </a:r>
            <a:r>
              <a:rPr lang="en-AU" dirty="0" smtClean="0"/>
              <a:t>a</a:t>
            </a:r>
            <a:r>
              <a:rPr lang="en-AU" dirty="0"/>
              <a:t> </a:t>
            </a:r>
            <a:r>
              <a:rPr lang="en-AU" dirty="0" smtClean="0"/>
              <a:t>coordinated</a:t>
            </a:r>
            <a:r>
              <a:rPr lang="en-AU" dirty="0"/>
              <a:t> </a:t>
            </a:r>
            <a:r>
              <a:rPr lang="en-AU" dirty="0" smtClean="0"/>
              <a:t>manner</a:t>
            </a:r>
            <a:endParaRPr lang="en-AU" dirty="0"/>
          </a:p>
          <a:p>
            <a:r>
              <a:rPr lang="en-AU" dirty="0" smtClean="0"/>
              <a:t>Haemorrhage is</a:t>
            </a:r>
            <a:r>
              <a:rPr lang="en-AU" dirty="0"/>
              <a:t> </a:t>
            </a:r>
            <a:r>
              <a:rPr lang="en-AU" dirty="0" smtClean="0"/>
              <a:t>responsible</a:t>
            </a:r>
            <a:r>
              <a:rPr lang="en-AU" dirty="0"/>
              <a:t> </a:t>
            </a:r>
            <a:r>
              <a:rPr lang="en-AU" dirty="0" smtClean="0"/>
              <a:t>for</a:t>
            </a:r>
            <a:r>
              <a:rPr lang="en-AU" dirty="0"/>
              <a:t> </a:t>
            </a:r>
            <a:r>
              <a:rPr lang="en-AU" dirty="0" smtClean="0"/>
              <a:t>about</a:t>
            </a:r>
            <a:r>
              <a:rPr lang="en-AU" dirty="0"/>
              <a:t> </a:t>
            </a:r>
            <a:r>
              <a:rPr lang="en-AU" dirty="0" smtClean="0"/>
              <a:t>40% of</a:t>
            </a:r>
            <a:r>
              <a:rPr lang="en-AU" dirty="0"/>
              <a:t> </a:t>
            </a:r>
            <a:r>
              <a:rPr lang="en-AU" dirty="0" smtClean="0"/>
              <a:t>trauma</a:t>
            </a:r>
            <a:r>
              <a:rPr lang="en-AU" dirty="0"/>
              <a:t> </a:t>
            </a:r>
            <a:r>
              <a:rPr lang="en-AU" dirty="0" smtClean="0"/>
              <a:t>deaths</a:t>
            </a:r>
            <a:r>
              <a:rPr lang="en-AU" dirty="0"/>
              <a:t> </a:t>
            </a:r>
            <a:r>
              <a:rPr lang="en-AU" dirty="0" smtClean="0"/>
              <a:t>globally. Injuries</a:t>
            </a:r>
            <a:r>
              <a:rPr lang="en-AU" dirty="0"/>
              <a:t> </a:t>
            </a:r>
            <a:r>
              <a:rPr lang="en-AU" dirty="0" smtClean="0"/>
              <a:t>are</a:t>
            </a:r>
            <a:r>
              <a:rPr lang="en-AU" dirty="0"/>
              <a:t> </a:t>
            </a:r>
            <a:r>
              <a:rPr lang="en-AU" dirty="0" smtClean="0"/>
              <a:t>sustained</a:t>
            </a:r>
            <a:r>
              <a:rPr lang="en-AU" dirty="0"/>
              <a:t> </a:t>
            </a:r>
            <a:r>
              <a:rPr lang="en-AU" dirty="0" smtClean="0"/>
              <a:t>from</a:t>
            </a:r>
            <a:r>
              <a:rPr lang="en-AU" dirty="0"/>
              <a:t> </a:t>
            </a:r>
            <a:r>
              <a:rPr lang="en-AU" dirty="0" smtClean="0"/>
              <a:t>both</a:t>
            </a:r>
            <a:r>
              <a:rPr lang="en-AU" dirty="0"/>
              <a:t> </a:t>
            </a:r>
            <a:r>
              <a:rPr lang="en-AU" dirty="0" smtClean="0"/>
              <a:t>blunt</a:t>
            </a:r>
            <a:r>
              <a:rPr lang="en-AU" dirty="0"/>
              <a:t> </a:t>
            </a:r>
            <a:r>
              <a:rPr lang="en-AU" dirty="0" smtClean="0"/>
              <a:t>and</a:t>
            </a:r>
            <a:r>
              <a:rPr lang="en-AU" dirty="0"/>
              <a:t> </a:t>
            </a:r>
            <a:r>
              <a:rPr lang="en-AU" dirty="0" smtClean="0"/>
              <a:t>penetrating</a:t>
            </a:r>
            <a:r>
              <a:rPr lang="en-AU" dirty="0"/>
              <a:t> </a:t>
            </a:r>
            <a:r>
              <a:rPr lang="en-AU" dirty="0" smtClean="0"/>
              <a:t>trauma, which</a:t>
            </a:r>
            <a:r>
              <a:rPr lang="en-AU" dirty="0"/>
              <a:t> </a:t>
            </a:r>
            <a:r>
              <a:rPr lang="en-AU" dirty="0" smtClean="0"/>
              <a:t>demonstrate</a:t>
            </a:r>
            <a:r>
              <a:rPr lang="en-AU" dirty="0"/>
              <a:t> </a:t>
            </a:r>
            <a:r>
              <a:rPr lang="en-AU" dirty="0" smtClean="0"/>
              <a:t>different</a:t>
            </a:r>
            <a:r>
              <a:rPr lang="en-AU" dirty="0"/>
              <a:t> </a:t>
            </a:r>
            <a:r>
              <a:rPr lang="en-AU" dirty="0" smtClean="0"/>
              <a:t>injury</a:t>
            </a:r>
            <a:r>
              <a:rPr lang="en-AU" dirty="0"/>
              <a:t> </a:t>
            </a:r>
            <a:r>
              <a:rPr lang="en-AU" dirty="0" smtClean="0"/>
              <a:t>patterns</a:t>
            </a:r>
            <a:r>
              <a:rPr lang="en-AU" dirty="0"/>
              <a:t> </a:t>
            </a:r>
            <a:r>
              <a:rPr lang="en-AU" dirty="0" smtClean="0"/>
              <a:t>and</a:t>
            </a:r>
            <a:r>
              <a:rPr lang="en-AU" dirty="0"/>
              <a:t> </a:t>
            </a:r>
            <a:r>
              <a:rPr lang="en-AU" dirty="0" smtClean="0"/>
              <a:t>sites</a:t>
            </a:r>
            <a:r>
              <a:rPr lang="en-AU" dirty="0"/>
              <a:t> </a:t>
            </a:r>
            <a:r>
              <a:rPr lang="en-AU" dirty="0" smtClean="0"/>
              <a:t>of</a:t>
            </a:r>
            <a:r>
              <a:rPr lang="en-AU" dirty="0"/>
              <a:t> </a:t>
            </a:r>
            <a:r>
              <a:rPr lang="en-AU" dirty="0" smtClean="0"/>
              <a:t>bleeding</a:t>
            </a:r>
            <a:r>
              <a:rPr lang="en-AU" dirty="0"/>
              <a:t>.</a:t>
            </a:r>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17254398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Hypovolemia</a:t>
            </a:r>
            <a:endParaRPr lang="en-AU" dirty="0"/>
          </a:p>
        </p:txBody>
      </p:sp>
      <p:sp>
        <p:nvSpPr>
          <p:cNvPr id="3" name="Content Placeholder 2"/>
          <p:cNvSpPr>
            <a:spLocks noGrp="1"/>
          </p:cNvSpPr>
          <p:nvPr>
            <p:ph idx="1"/>
          </p:nvPr>
        </p:nvSpPr>
        <p:spPr/>
        <p:txBody>
          <a:bodyPr>
            <a:normAutofit/>
          </a:bodyPr>
          <a:lstStyle/>
          <a:p>
            <a:pPr marL="0" indent="0">
              <a:buNone/>
            </a:pPr>
            <a:r>
              <a:rPr lang="en-AU" dirty="0"/>
              <a:t>• </a:t>
            </a:r>
            <a:r>
              <a:rPr lang="en-AU" dirty="0" smtClean="0"/>
              <a:t>Assessment of bleeding</a:t>
            </a:r>
            <a:endParaRPr lang="en-AU" dirty="0"/>
          </a:p>
          <a:p>
            <a:pPr marL="0" indent="0">
              <a:buNone/>
            </a:pPr>
            <a:r>
              <a:rPr lang="en-AU" dirty="0"/>
              <a:t>• </a:t>
            </a:r>
            <a:r>
              <a:rPr lang="en-AU" dirty="0" smtClean="0"/>
              <a:t>Stopping the bleeding</a:t>
            </a:r>
            <a:endParaRPr lang="en-AU" dirty="0"/>
          </a:p>
          <a:p>
            <a:pPr marL="0" indent="0">
              <a:buNone/>
            </a:pPr>
            <a:r>
              <a:rPr lang="en-AU" dirty="0"/>
              <a:t>• </a:t>
            </a:r>
            <a:r>
              <a:rPr lang="en-AU" dirty="0" smtClean="0"/>
              <a:t>Avoiding the </a:t>
            </a:r>
            <a:r>
              <a:rPr lang="en-AU" dirty="0"/>
              <a:t>l</a:t>
            </a:r>
            <a:r>
              <a:rPr lang="en-AU" dirty="0" smtClean="0"/>
              <a:t>ethal triad</a:t>
            </a:r>
            <a:endParaRPr lang="en-AU" dirty="0"/>
          </a:p>
          <a:p>
            <a:pPr marL="0" indent="0">
              <a:buNone/>
            </a:pPr>
            <a:r>
              <a:rPr lang="en-AU" dirty="0"/>
              <a:t>• </a:t>
            </a:r>
            <a:r>
              <a:rPr lang="en-AU" dirty="0" smtClean="0"/>
              <a:t>Massive transfusion</a:t>
            </a:r>
            <a:endParaRPr lang="en-AU" dirty="0"/>
          </a:p>
          <a:p>
            <a:pPr marL="0" indent="0">
              <a:buNone/>
            </a:pPr>
            <a:r>
              <a:rPr lang="en-AU" dirty="0"/>
              <a:t>• </a:t>
            </a:r>
            <a:r>
              <a:rPr lang="en-AU" dirty="0" smtClean="0"/>
              <a:t>Surgical correction </a:t>
            </a:r>
            <a:r>
              <a:rPr lang="en-AU" dirty="0"/>
              <a:t>o</a:t>
            </a:r>
            <a:r>
              <a:rPr lang="en-AU" dirty="0" smtClean="0"/>
              <a:t>f bleeding</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extLst>
      <p:ext uri="{BB962C8B-B14F-4D97-AF65-F5344CB8AC3E}">
        <p14:creationId xmlns:p14="http://schemas.microsoft.com/office/powerpoint/2010/main" val="4160363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Fluid Balance</a:t>
            </a:r>
            <a:endParaRPr lang="en-AU" dirty="0"/>
          </a:p>
        </p:txBody>
      </p:sp>
      <p:sp>
        <p:nvSpPr>
          <p:cNvPr id="3" name="Content Placeholder 2"/>
          <p:cNvSpPr>
            <a:spLocks noGrp="1"/>
          </p:cNvSpPr>
          <p:nvPr>
            <p:ph idx="1"/>
          </p:nvPr>
        </p:nvSpPr>
        <p:spPr/>
        <p:txBody>
          <a:bodyPr/>
          <a:lstStyle/>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5136" y="2492896"/>
            <a:ext cx="5091058" cy="244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77105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grpSp>
        <p:nvGrpSpPr>
          <p:cNvPr id="5" name="Group 4"/>
          <p:cNvGrpSpPr/>
          <p:nvPr/>
        </p:nvGrpSpPr>
        <p:grpSpPr>
          <a:xfrm>
            <a:off x="161764" y="2611096"/>
            <a:ext cx="8820472" cy="1635807"/>
            <a:chOff x="323528" y="1749388"/>
            <a:chExt cx="8820472" cy="1635807"/>
          </a:xfrm>
        </p:grpSpPr>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1763687" y="270986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4588430" y="2708920"/>
              <a:ext cx="3076575" cy="676275"/>
            </a:xfrm>
            <a:prstGeom prst="rect">
              <a:avLst/>
            </a:prstGeom>
            <a:noFill/>
          </p:spPr>
        </p:pic>
        <p:sp>
          <p:nvSpPr>
            <p:cNvPr id="1028" name="Rectangle 4"/>
            <p:cNvSpPr>
              <a:spLocks noChangeArrowheads="1"/>
            </p:cNvSpPr>
            <p:nvPr/>
          </p:nvSpPr>
          <p:spPr bwMode="auto">
            <a:xfrm>
              <a:off x="323528" y="1749388"/>
              <a:ext cx="882047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dirty="0"/>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fld id="{9F10BAD8-B951-471F-9076-ACD48C6A3F28}" type="datetime6">
              <a:rPr lang="en-AU" smtClean="0"/>
              <a:pPr/>
              <a:t>January 14</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556792"/>
            <a:ext cx="3326383" cy="4143788"/>
          </a:xfrm>
          <a:prstGeom prst="rect">
            <a:avLst/>
          </a:prstGeom>
        </p:spPr>
      </p:pic>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a:xfrm>
            <a:off x="457200" y="1600200"/>
            <a:ext cx="5915000" cy="4525963"/>
          </a:xfrm>
        </p:spPr>
        <p:txBody>
          <a:bodyPr/>
          <a:lstStyle/>
          <a:p>
            <a:r>
              <a:rPr lang="en-AU" dirty="0" smtClean="0"/>
              <a:t>Good communication picks up and prevents errors</a:t>
            </a:r>
          </a:p>
          <a:p>
            <a:r>
              <a:rPr lang="en-AU" dirty="0" smtClean="0"/>
              <a:t>Communication is an essential component of teamwork</a:t>
            </a:r>
          </a:p>
          <a:p>
            <a:r>
              <a:rPr lang="en-AU" dirty="0" smtClean="0"/>
              <a:t>Seek &amp; treat the cause of hypotension</a:t>
            </a:r>
          </a:p>
          <a:p>
            <a:r>
              <a:rPr lang="en-AU" smtClean="0"/>
              <a:t>Sepsis kills</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124744"/>
            <a:ext cx="7344816" cy="5256584"/>
          </a:xfrm>
        </p:spPr>
        <p:txBody>
          <a:bodyPr>
            <a:normAutofit/>
          </a:bodyPr>
          <a:lstStyle/>
          <a:p>
            <a:pPr marL="0" indent="0">
              <a:buNone/>
            </a:pPr>
            <a:r>
              <a:rPr lang="en-AU" b="1" dirty="0" smtClean="0"/>
              <a:t>U1: Topic expert author</a:t>
            </a:r>
            <a:r>
              <a:rPr lang="en-AU" dirty="0" smtClean="0"/>
              <a:t>: Anne Star, Morgan Sherwood</a:t>
            </a:r>
          </a:p>
          <a:p>
            <a:pPr marL="0" indent="0">
              <a:buNone/>
            </a:pPr>
            <a:r>
              <a:rPr lang="en-AU" b="1" dirty="0" smtClean="0"/>
              <a:t>U1 Simulation session author: </a:t>
            </a:r>
            <a:r>
              <a:rPr lang="en-AU" dirty="0" smtClean="0"/>
              <a:t>Anne Starr</a:t>
            </a:r>
          </a:p>
          <a:p>
            <a:pPr>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indent="12700">
              <a:buNone/>
            </a:pPr>
            <a:r>
              <a:rPr lang="en-AU"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C0854-4655-4B3A-A526-B1DA0F56AD08}" type="datetime6">
              <a:rPr lang="en-AU" smtClean="0"/>
              <a:pPr/>
              <a:t>January 14</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4632" cy="1991072"/>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pPr>
              <a:lnSpc>
                <a:spcPct val="110000"/>
              </a:lnSpc>
            </a:pPr>
            <a:r>
              <a:rPr lang="en-US" sz="22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January 14</a:t>
            </a:fld>
            <a:endParaRPr lang="en-AU" dirty="0"/>
          </a:p>
        </p:txBody>
      </p:sp>
      <p:sp>
        <p:nvSpPr>
          <p:cNvPr id="3" name="Footer Placeholder 2"/>
          <p:cNvSpPr>
            <a:spLocks noGrp="1"/>
          </p:cNvSpPr>
          <p:nvPr>
            <p:ph type="ftr" sz="quarter" idx="11"/>
          </p:nvPr>
        </p:nvSpPr>
        <p:spPr/>
        <p:txBody>
          <a:bodyPr/>
          <a:lstStyle/>
          <a:p>
            <a:pPr>
              <a:defRPr/>
            </a:pPr>
            <a:r>
              <a:rPr lang="en-AU" dirty="0" smtClean="0"/>
              <a:t>© Health Workforce Australia</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Introductions</a:t>
            </a:r>
            <a:endParaRPr lang="en-AU"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21782" y="1865088"/>
            <a:ext cx="2100436" cy="3127823"/>
          </a:xfrm>
        </p:spPr>
      </p:pic>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948816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January 14</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16386" name="Content Placeholder 8"/>
          <p:cNvSpPr>
            <a:spLocks noGrp="1"/>
          </p:cNvSpPr>
          <p:nvPr>
            <p:ph idx="1"/>
          </p:nvPr>
        </p:nvSpPr>
        <p:spPr>
          <a:xfrm>
            <a:off x="457200" y="1295400"/>
            <a:ext cx="8229600" cy="4572000"/>
          </a:xfrm>
        </p:spPr>
        <p:txBody>
          <a:bodyPr>
            <a:normAutofit/>
          </a:bodyPr>
          <a:lstStyle/>
          <a:p>
            <a:pPr eaLnBrk="1" hangingPunct="1"/>
            <a:r>
              <a:rPr lang="en-AU" sz="3600" dirty="0" smtClean="0">
                <a:ea typeface="ＭＳ Ｐゴシック" charset="-128"/>
              </a:rPr>
              <a:t>Participation</a:t>
            </a:r>
          </a:p>
          <a:p>
            <a:pPr eaLnBrk="1" hangingPunct="1"/>
            <a:r>
              <a:rPr lang="en-AU" sz="3600" dirty="0" smtClean="0">
                <a:ea typeface="ＭＳ Ｐゴシック" charset="-128"/>
              </a:rPr>
              <a:t>Privacy</a:t>
            </a:r>
          </a:p>
          <a:p>
            <a:pPr eaLnBrk="1" hangingPunct="1"/>
            <a:r>
              <a:rPr lang="en-AU" sz="3600" dirty="0" smtClean="0">
                <a:ea typeface="ＭＳ Ｐゴシック" charset="-128"/>
              </a:rPr>
              <a:t>Confidentiality</a:t>
            </a:r>
          </a:p>
          <a:p>
            <a:pPr eaLnBrk="1" hangingPunct="1"/>
            <a:r>
              <a:rPr lang="en-AU" sz="3600" dirty="0" smtClean="0">
                <a:ea typeface="ＭＳ Ｐゴシック" charset="-128"/>
              </a:rPr>
              <a:t>Disclaimer</a:t>
            </a:r>
          </a:p>
          <a:p>
            <a:pPr eaLnBrk="1" hangingPunct="1"/>
            <a:r>
              <a:rPr lang="en-AU" sz="3600" dirty="0" smtClean="0">
                <a:ea typeface="ＭＳ Ｐゴシック" charset="-128"/>
              </a:rPr>
              <a:t>Debriefing</a:t>
            </a:r>
          </a:p>
          <a:p>
            <a:pPr eaLnBrk="1" hangingPunct="1"/>
            <a:r>
              <a:rPr lang="en-AU" sz="3600"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7A2B537E-2BB7-4A6C-AB6F-952CBCB1F4AB}" type="datetime6">
              <a:rPr lang="en-AU" smtClean="0"/>
              <a:pPr/>
              <a:t>January 14</a:t>
            </a:fld>
            <a:endParaRPr lang="en-AU" dirty="0"/>
          </a:p>
        </p:txBody>
      </p:sp>
    </p:spTree>
    <p:extLst>
      <p:ext uri="{BB962C8B-B14F-4D97-AF65-F5344CB8AC3E}">
        <p14:creationId xmlns:p14="http://schemas.microsoft.com/office/powerpoint/2010/main" val="38940699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dirty="0" smtClean="0">
                <a:ea typeface="ＭＳ Ｐゴシック" charset="-128"/>
              </a:rPr>
              <a:t>Session Objectives</a:t>
            </a:r>
          </a:p>
        </p:txBody>
      </p:sp>
      <p:sp>
        <p:nvSpPr>
          <p:cNvPr id="9" name="Content Placeholder 8"/>
          <p:cNvSpPr>
            <a:spLocks noGrp="1"/>
          </p:cNvSpPr>
          <p:nvPr>
            <p:ph idx="1"/>
          </p:nvPr>
        </p:nvSpPr>
        <p:spPr>
          <a:xfrm>
            <a:off x="457200" y="1600200"/>
            <a:ext cx="8229600" cy="4097338"/>
          </a:xfrm>
        </p:spPr>
        <p:txBody>
          <a:bodyPr rtlCol="0">
            <a:normAutofit fontScale="92500" lnSpcReduction="10000"/>
          </a:bodyPr>
          <a:lstStyle/>
          <a:p>
            <a:pPr eaLnBrk="1" fontAlgn="auto" hangingPunct="1">
              <a:spcAft>
                <a:spcPts val="0"/>
              </a:spcAft>
              <a:defRPr/>
            </a:pPr>
            <a:r>
              <a:rPr lang="en-AU" dirty="0" smtClean="0">
                <a:ea typeface="+mn-ea"/>
                <a:cs typeface="+mn-cs"/>
              </a:rPr>
              <a:t>Clinical practice</a:t>
            </a:r>
          </a:p>
          <a:p>
            <a:pPr lvl="1"/>
            <a:r>
              <a:rPr lang="en-AU" dirty="0"/>
              <a:t>Systematic approach to the </a:t>
            </a:r>
            <a:r>
              <a:rPr lang="en-AU" dirty="0" smtClean="0"/>
              <a:t>hypotensive </a:t>
            </a:r>
            <a:r>
              <a:rPr lang="en-AU" dirty="0"/>
              <a:t>patient </a:t>
            </a:r>
          </a:p>
          <a:p>
            <a:pPr lvl="1"/>
            <a:r>
              <a:rPr lang="en-AU" dirty="0"/>
              <a:t>Identifying common causes of </a:t>
            </a:r>
            <a:r>
              <a:rPr lang="en-AU" dirty="0" smtClean="0"/>
              <a:t>hypotension </a:t>
            </a:r>
            <a:endParaRPr lang="en-AU" dirty="0"/>
          </a:p>
          <a:p>
            <a:pPr lvl="1"/>
            <a:r>
              <a:rPr lang="en-AU" dirty="0"/>
              <a:t>Investigations </a:t>
            </a:r>
            <a:r>
              <a:rPr lang="en-AU" dirty="0" smtClean="0"/>
              <a:t>and monitoring</a:t>
            </a:r>
            <a:endParaRPr lang="en-AU" dirty="0"/>
          </a:p>
          <a:p>
            <a:pPr lvl="1"/>
            <a:r>
              <a:rPr lang="en-AU" dirty="0" smtClean="0"/>
              <a:t>Treatment initiatives for the hypotensive patient</a:t>
            </a:r>
            <a:endParaRPr lang="en-AU" dirty="0"/>
          </a:p>
          <a:p>
            <a:pPr lvl="1">
              <a:defRPr/>
            </a:pPr>
            <a:endParaRPr lang="en-AU" dirty="0" smtClean="0">
              <a:ea typeface="+mn-ea"/>
              <a:cs typeface="+mn-cs"/>
            </a:endParaRPr>
          </a:p>
          <a:p>
            <a:pPr eaLnBrk="1" fontAlgn="auto" hangingPunct="1">
              <a:spcAft>
                <a:spcPts val="0"/>
              </a:spcAft>
              <a:defRPr/>
            </a:pPr>
            <a:r>
              <a:rPr lang="en-AU" dirty="0" smtClean="0">
                <a:ea typeface="+mn-ea"/>
                <a:cs typeface="+mn-cs"/>
              </a:rPr>
              <a:t>Teamwork</a:t>
            </a:r>
            <a:endParaRPr lang="en-AU" dirty="0" smtClean="0">
              <a:ea typeface="+mn-ea"/>
            </a:endParaRPr>
          </a:p>
          <a:p>
            <a:pPr lvl="1" eaLnBrk="1" fontAlgn="auto" hangingPunct="1">
              <a:spcAft>
                <a:spcPts val="0"/>
              </a:spcAft>
              <a:defRPr/>
            </a:pPr>
            <a:r>
              <a:rPr lang="en-AU" dirty="0" smtClean="0"/>
              <a:t>C</a:t>
            </a:r>
            <a:r>
              <a:rPr lang="en-AU" dirty="0" smtClean="0">
                <a:ea typeface="+mn-ea"/>
              </a:rPr>
              <a:t>ommunication between each other and with the patient</a:t>
            </a:r>
          </a:p>
          <a:p>
            <a:pPr marL="457200" lvl="1" indent="0" eaLnBrk="1" fontAlgn="auto" hangingPunct="1">
              <a:spcAft>
                <a:spcPts val="0"/>
              </a:spcAft>
              <a:buNone/>
              <a:defRPr/>
            </a:pPr>
            <a:endParaRPr lang="en-AU" b="1" dirty="0" smtClean="0">
              <a:ea typeface="+mn-ea"/>
            </a:endParaRPr>
          </a:p>
          <a:p>
            <a:pPr eaLnBrk="1" fontAlgn="auto" hangingPunct="1">
              <a:spcAft>
                <a:spcPts val="0"/>
              </a:spcAft>
              <a:defRPr/>
            </a:pPr>
            <a:endParaRPr lang="en-AU" dirty="0">
              <a:ea typeface="+mn-ea"/>
              <a:cs typeface="+mn-cs"/>
            </a:endParaRP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January 14</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2267744" y="116632"/>
            <a:ext cx="2495188" cy="4283906"/>
          </a:xfrm>
          <a:prstGeom prst="rect">
            <a:avLst/>
          </a:prstGeom>
        </p:spPr>
      </p:pic>
      <p:pic>
        <p:nvPicPr>
          <p:cNvPr id="7" name="Picture 6"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9" name="Picture 8"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4932040" y="332656"/>
            <a:ext cx="1876012" cy="3762187"/>
          </a:xfrm>
          <a:prstGeom prst="rect">
            <a:avLst/>
          </a:prstGeom>
        </p:spPr>
      </p:pic>
      <p:sp>
        <p:nvSpPr>
          <p:cNvPr id="10" name="Rectangle 9"/>
          <p:cNvSpPr/>
          <p:nvPr/>
        </p:nvSpPr>
        <p:spPr>
          <a:xfrm>
            <a:off x="2411760" y="4437112"/>
            <a:ext cx="4744395"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Communication</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64552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2144"/>
          <a:stretch/>
        </p:blipFill>
        <p:spPr>
          <a:xfrm>
            <a:off x="7812360" y="1772816"/>
            <a:ext cx="1585170" cy="4500348"/>
          </a:xfrm>
          <a:prstGeom prst="rect">
            <a:avLst/>
          </a:prstGeom>
        </p:spPr>
      </p:pic>
      <p:pic>
        <p:nvPicPr>
          <p:cNvPr id="7" name="Picture 6" descr="doctors.JPG"/>
          <p:cNvPicPr>
            <a:picLocks noChangeAspect="1"/>
          </p:cNvPicPr>
          <p:nvPr/>
        </p:nvPicPr>
        <p:blipFill rotWithShape="1">
          <a:blip r:embed="rId4">
            <a:extLst>
              <a:ext uri="{28A0092B-C50C-407E-A947-70E740481C1C}">
                <a14:useLocalDpi xmlns:a14="http://schemas.microsoft.com/office/drawing/2010/main" val="0"/>
              </a:ext>
            </a:extLst>
          </a:blip>
          <a:srcRect l="50299"/>
          <a:stretch/>
        </p:blipFill>
        <p:spPr>
          <a:xfrm>
            <a:off x="-396552" y="1268760"/>
            <a:ext cx="2495188" cy="4283906"/>
          </a:xfrm>
          <a:prstGeom prst="rect">
            <a:avLst/>
          </a:prstGeom>
        </p:spPr>
      </p:pic>
      <p:pic>
        <p:nvPicPr>
          <p:cNvPr id="8" name="Picture 7" descr="nurses.JPG"/>
          <p:cNvPicPr>
            <a:picLocks noChangeAspect="1"/>
          </p:cNvPicPr>
          <p:nvPr/>
        </p:nvPicPr>
        <p:blipFill rotWithShape="1">
          <a:blip r:embed="rId5">
            <a:extLst>
              <a:ext uri="{28A0092B-C50C-407E-A947-70E740481C1C}">
                <a14:useLocalDpi xmlns:a14="http://schemas.microsoft.com/office/drawing/2010/main" val="0"/>
              </a:ext>
            </a:extLst>
          </a:blip>
          <a:srcRect r="68739"/>
          <a:stretch/>
        </p:blipFill>
        <p:spPr>
          <a:xfrm>
            <a:off x="5148064" y="1052736"/>
            <a:ext cx="1944216" cy="3713647"/>
          </a:xfrm>
          <a:prstGeom prst="rect">
            <a:avLst/>
          </a:prstGeom>
        </p:spPr>
      </p:pic>
      <p:pic>
        <p:nvPicPr>
          <p:cNvPr id="9" name="Picture 8" descr="talking.JPG"/>
          <p:cNvPicPr>
            <a:picLocks noChangeAspect="1"/>
          </p:cNvPicPr>
          <p:nvPr/>
        </p:nvPicPr>
        <p:blipFill rotWithShape="1">
          <a:blip r:embed="rId3">
            <a:extLst>
              <a:ext uri="{28A0092B-C50C-407E-A947-70E740481C1C}">
                <a14:useLocalDpi xmlns:a14="http://schemas.microsoft.com/office/drawing/2010/main" val="0"/>
              </a:ext>
            </a:extLst>
          </a:blip>
          <a:srcRect r="49929"/>
          <a:stretch/>
        </p:blipFill>
        <p:spPr>
          <a:xfrm>
            <a:off x="3875407" y="2348880"/>
            <a:ext cx="1393185" cy="3780385"/>
          </a:xfrm>
          <a:prstGeom prst="rect">
            <a:avLst/>
          </a:prstGeom>
        </p:spPr>
      </p:pic>
      <p:sp>
        <p:nvSpPr>
          <p:cNvPr id="10" name="Oval Callout 9"/>
          <p:cNvSpPr/>
          <p:nvPr/>
        </p:nvSpPr>
        <p:spPr>
          <a:xfrm>
            <a:off x="179512" y="188640"/>
            <a:ext cx="2664296" cy="1440160"/>
          </a:xfrm>
          <a:prstGeom prst="wedgeEllipseCallout">
            <a:avLst>
              <a:gd name="adj1" fmla="val 677"/>
              <a:gd name="adj2" fmla="val 7970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Can someone give some fluids….</a:t>
            </a:r>
            <a:endParaRPr lang="en-US" dirty="0"/>
          </a:p>
        </p:txBody>
      </p:sp>
      <p:sp>
        <p:nvSpPr>
          <p:cNvPr id="11" name="Cloud Callout 10"/>
          <p:cNvSpPr/>
          <p:nvPr/>
        </p:nvSpPr>
        <p:spPr>
          <a:xfrm>
            <a:off x="3278423" y="-22774"/>
            <a:ext cx="2915816" cy="1484784"/>
          </a:xfrm>
          <a:prstGeom prst="cloudCallout">
            <a:avLst>
              <a:gd name="adj1" fmla="val 40238"/>
              <a:gd name="adj2" fmla="val 3886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How much is some? What fluid? Maybe John will do that</a:t>
            </a:r>
            <a:endParaRPr lang="en-US" dirty="0"/>
          </a:p>
        </p:txBody>
      </p:sp>
      <p:sp>
        <p:nvSpPr>
          <p:cNvPr id="12" name="Cloud Callout 11"/>
          <p:cNvSpPr/>
          <p:nvPr/>
        </p:nvSpPr>
        <p:spPr>
          <a:xfrm>
            <a:off x="6767736" y="692696"/>
            <a:ext cx="2376264" cy="1080120"/>
          </a:xfrm>
          <a:prstGeom prst="cloudCallout">
            <a:avLst>
              <a:gd name="adj1" fmla="val 25444"/>
              <a:gd name="adj2" fmla="val 9056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 wonder if I should take some bloods</a:t>
            </a:r>
            <a:endParaRPr lang="en-US" dirty="0"/>
          </a:p>
        </p:txBody>
      </p:sp>
      <p:sp>
        <p:nvSpPr>
          <p:cNvPr id="14" name="Cloud Callout 13"/>
          <p:cNvSpPr/>
          <p:nvPr/>
        </p:nvSpPr>
        <p:spPr>
          <a:xfrm>
            <a:off x="2915816" y="1844824"/>
            <a:ext cx="2160240" cy="1008112"/>
          </a:xfrm>
          <a:prstGeom prst="cloudCallout">
            <a:avLst>
              <a:gd name="adj1" fmla="val 12865"/>
              <a:gd name="adj2" fmla="val 7018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He cant mean me I’m Airway</a:t>
            </a:r>
            <a:endParaRPr lang="en-US" dirty="0"/>
          </a:p>
        </p:txBody>
      </p:sp>
    </p:spTree>
    <p:extLst>
      <p:ext uri="{BB962C8B-B14F-4D97-AF65-F5344CB8AC3E}">
        <p14:creationId xmlns:p14="http://schemas.microsoft.com/office/powerpoint/2010/main" val="96011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2999"/>
                                          </p:stCondLst>
                                        </p:cTn>
                                        <p:tgtEl>
                                          <p:spTgt spid="12"/>
                                        </p:tgtEl>
                                        <p:attrNameLst>
                                          <p:attrName>style.visibility</p:attrName>
                                        </p:attrNameLst>
                                      </p:cBhvr>
                                      <p:to>
                                        <p:strVal val="visible"/>
                                      </p:to>
                                    </p:set>
                                  </p:childTnLst>
                                </p:cTn>
                              </p:par>
                            </p:childTnLst>
                          </p:cTn>
                        </p:par>
                        <p:par>
                          <p:cTn id="14" fill="hold">
                            <p:stCondLst>
                              <p:cond delay="3000"/>
                            </p:stCondLst>
                            <p:childTnLst>
                              <p:par>
                                <p:cTn id="15" presetID="1" presetClass="entr" presetSubtype="0" fill="hold" grpId="0" nodeType="afterEffect">
                                  <p:stCondLst>
                                    <p:cond delay="0"/>
                                  </p:stCondLst>
                                  <p:childTnLst>
                                    <p:set>
                                      <p:cBhvr>
                                        <p:cTn id="16" dur="1" fill="hold">
                                          <p:stCondLst>
                                            <p:cond delay="29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48790"/>
          <a:stretch/>
        </p:blipFill>
        <p:spPr>
          <a:xfrm>
            <a:off x="827584" y="1556792"/>
            <a:ext cx="1696221" cy="4500348"/>
          </a:xfrm>
          <a:prstGeom prst="rect">
            <a:avLst/>
          </a:prstGeom>
        </p:spPr>
      </p:pic>
      <p:pic>
        <p:nvPicPr>
          <p:cNvPr id="7" name="Picture 6" descr="nurses.JPG"/>
          <p:cNvPicPr>
            <a:picLocks noChangeAspect="1"/>
          </p:cNvPicPr>
          <p:nvPr/>
        </p:nvPicPr>
        <p:blipFill rotWithShape="1">
          <a:blip r:embed="rId4">
            <a:extLst>
              <a:ext uri="{28A0092B-C50C-407E-A947-70E740481C1C}">
                <a14:useLocalDpi xmlns:a14="http://schemas.microsoft.com/office/drawing/2010/main" val="0"/>
              </a:ext>
            </a:extLst>
          </a:blip>
          <a:srcRect l="68889"/>
          <a:stretch/>
        </p:blipFill>
        <p:spPr>
          <a:xfrm>
            <a:off x="5652120" y="1412776"/>
            <a:ext cx="2376264" cy="4560712"/>
          </a:xfrm>
          <a:prstGeom prst="rect">
            <a:avLst/>
          </a:prstGeom>
        </p:spPr>
      </p:pic>
      <p:sp>
        <p:nvSpPr>
          <p:cNvPr id="8" name="Oval Callout 7"/>
          <p:cNvSpPr/>
          <p:nvPr/>
        </p:nvSpPr>
        <p:spPr>
          <a:xfrm>
            <a:off x="1259632" y="188640"/>
            <a:ext cx="3456707" cy="1556792"/>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Jenny can you please check the blood pressure, I want to see how our fluid challenge is going</a:t>
            </a:r>
            <a:endParaRPr lang="en-US" dirty="0"/>
          </a:p>
        </p:txBody>
      </p:sp>
      <p:sp>
        <p:nvSpPr>
          <p:cNvPr id="9" name="Oval Callout 8"/>
          <p:cNvSpPr/>
          <p:nvPr/>
        </p:nvSpPr>
        <p:spPr>
          <a:xfrm>
            <a:off x="5652120" y="332656"/>
            <a:ext cx="3024336" cy="1368152"/>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I’ve checked the blood pressure, it’s 104 / 65 after 500mls of Saline</a:t>
            </a:r>
            <a:endParaRPr lang="en-US" dirty="0"/>
          </a:p>
        </p:txBody>
      </p:sp>
      <p:sp>
        <p:nvSpPr>
          <p:cNvPr id="10" name="Curved Down Arrow 9"/>
          <p:cNvSpPr/>
          <p:nvPr/>
        </p:nvSpPr>
        <p:spPr>
          <a:xfrm>
            <a:off x="3059832" y="2492896"/>
            <a:ext cx="2448272" cy="648072"/>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Curved Down Arrow 12"/>
          <p:cNvSpPr/>
          <p:nvPr/>
        </p:nvSpPr>
        <p:spPr>
          <a:xfrm rot="10800000">
            <a:off x="2987824" y="3933056"/>
            <a:ext cx="2448272" cy="648072"/>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2579290" y="3140968"/>
            <a:ext cx="3216846" cy="707886"/>
          </a:xfrm>
          <a:prstGeom prst="rect">
            <a:avLst/>
          </a:prstGeom>
          <a:noFill/>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Close the loop</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08262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9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5737</TotalTime>
  <Words>1977</Words>
  <Application>Microsoft Macintosh PowerPoint</Application>
  <PresentationFormat>On-screen Show (4:3)</PresentationFormat>
  <Paragraphs>268</Paragraphs>
  <Slides>22</Slides>
  <Notes>16</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EdWISE Sim sessions Modules 6-8 Slide Template</vt:lpstr>
      <vt:lpstr>Custom Design</vt:lpstr>
      <vt:lpstr>1_Custom Design</vt:lpstr>
      <vt:lpstr>The Hypotensive Patient </vt:lpstr>
      <vt:lpstr>Sponsor</vt:lpstr>
      <vt:lpstr>Introductions</vt:lpstr>
      <vt:lpstr>General Aims</vt:lpstr>
      <vt:lpstr>Ground Rules</vt:lpstr>
      <vt:lpstr>Session Objectives</vt:lpstr>
      <vt:lpstr>PowerPoint Presentation</vt:lpstr>
      <vt:lpstr>PowerPoint Presentation</vt:lpstr>
      <vt:lpstr>PowerPoint Presentation</vt:lpstr>
      <vt:lpstr>Maintain situational awareness</vt:lpstr>
      <vt:lpstr>The hypotensive patient</vt:lpstr>
      <vt:lpstr>Lets Practice!</vt:lpstr>
      <vt:lpstr>PowerPoint Presentation</vt:lpstr>
      <vt:lpstr>Severe Hypotension (shock)</vt:lpstr>
      <vt:lpstr>Sepsis</vt:lpstr>
      <vt:lpstr>Managing Sepsis</vt:lpstr>
      <vt:lpstr>Hypovolemia</vt:lpstr>
      <vt:lpstr>Hypovolemia</vt:lpstr>
      <vt:lpstr>Fluid Balance</vt:lpstr>
      <vt:lpstr>Summary</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O'Regan</cp:lastModifiedBy>
  <cp:revision>59</cp:revision>
  <dcterms:created xsi:type="dcterms:W3CDTF">2012-06-04T23:53:32Z</dcterms:created>
  <dcterms:modified xsi:type="dcterms:W3CDTF">2014-01-30T03:10:54Z</dcterms:modified>
</cp:coreProperties>
</file>